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6934200" y="762000"/>
            <a:ext cx="220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EG" altLang="ar-EG" sz="1400">
                <a:solidFill>
                  <a:schemeClr val="tx1"/>
                </a:solidFill>
                <a:latin typeface="Arial" pitchFamily="34" charset="0"/>
              </a:rPr>
              <a:t>جامعة بنها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EG" altLang="ar-EG" sz="1400">
                <a:solidFill>
                  <a:schemeClr val="tx1"/>
                </a:solidFill>
                <a:latin typeface="Arial" pitchFamily="34" charset="0"/>
              </a:rPr>
              <a:t>كلية التربية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EG" altLang="ar-EG" sz="1400">
                <a:solidFill>
                  <a:schemeClr val="tx1"/>
                </a:solidFill>
                <a:latin typeface="Arial" pitchFamily="34" charset="0"/>
              </a:rPr>
              <a:t>قسم علم النفس التربوى</a:t>
            </a:r>
            <a:endParaRPr lang="en-US" altLang="ar-EG" sz="1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0" y="1752600"/>
            <a:ext cx="8610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EG" sz="4000" b="0">
              <a:solidFill>
                <a:schemeClr val="tx1"/>
              </a:solidFill>
              <a:latin typeface="Comic Sans MS" pitchFamily="66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 b="0">
                <a:solidFill>
                  <a:schemeClr val="tx1"/>
                </a:solidFill>
                <a:latin typeface="Comic Sans MS" pitchFamily="66" charset="0"/>
              </a:rPr>
              <a:t>مقرر الفروق الفردية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EG" sz="4000" b="0">
              <a:solidFill>
                <a:schemeClr val="tx1"/>
              </a:solidFill>
              <a:latin typeface="Comic Sans MS" pitchFamily="66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 b="0">
                <a:solidFill>
                  <a:schemeClr val="tx1"/>
                </a:solidFill>
                <a:latin typeface="Comic Sans MS" pitchFamily="66" charset="0"/>
              </a:rPr>
              <a:t>الفصل الثالث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EG" altLang="ar-EG" sz="4000" b="0">
              <a:solidFill>
                <a:schemeClr val="tx1"/>
              </a:solidFill>
              <a:latin typeface="Comic Sans MS" pitchFamily="66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 b="0">
                <a:solidFill>
                  <a:schemeClr val="tx1"/>
                </a:solidFill>
                <a:latin typeface="Comic Sans MS" pitchFamily="66" charset="0"/>
              </a:rPr>
              <a:t>القدرات العقلية الطائفية</a:t>
            </a:r>
            <a:endParaRPr lang="en-US" altLang="ar-EG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5143500" y="4775200"/>
            <a:ext cx="356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EG" altLang="ar-EG" sz="2000">
              <a:solidFill>
                <a:srgbClr val="0033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7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682"/>
    </mc:Choice>
    <mc:Fallback>
      <p:transition spd="slow" advTm="1868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86169" y="143470"/>
            <a:ext cx="777167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44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من الاختبارات التى تقيس القدرة الرياضية</a:t>
            </a:r>
            <a:endParaRPr lang="ar-SA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483" name="مخطط انسيابي: شريط مثقب 5"/>
          <p:cNvSpPr>
            <a:spLocks noChangeArrowheads="1"/>
          </p:cNvSpPr>
          <p:nvPr/>
        </p:nvSpPr>
        <p:spPr bwMode="auto">
          <a:xfrm>
            <a:off x="228600" y="1371600"/>
            <a:ext cx="8305800" cy="1143000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1- اختبار القدرة العددية       2- اختبار العلاقات العددية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4" name="مخطط انسيابي: شريط مثقب 6"/>
          <p:cNvSpPr>
            <a:spLocks noChangeArrowheads="1"/>
          </p:cNvSpPr>
          <p:nvPr/>
        </p:nvSpPr>
        <p:spPr bwMode="auto">
          <a:xfrm>
            <a:off x="228600" y="2743200"/>
            <a:ext cx="8229600" cy="9906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3- اختبار تسلسل الاعداد      4- اختبار التفكير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5" name="مخطط انسيابي: شريط مثقب 7"/>
          <p:cNvSpPr>
            <a:spLocks noChangeArrowheads="1"/>
          </p:cNvSpPr>
          <p:nvPr/>
        </p:nvSpPr>
        <p:spPr bwMode="auto">
          <a:xfrm>
            <a:off x="228600" y="3886200"/>
            <a:ext cx="8305800" cy="1066800"/>
          </a:xfrm>
          <a:prstGeom prst="flowChartPunchedTape">
            <a:avLst/>
          </a:prstGeom>
          <a:solidFill>
            <a:srgbClr val="00B0F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5- اختبار العلاقات المكانية.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721981" y="143470"/>
            <a:ext cx="37000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54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3- القدرة الفنية</a:t>
            </a:r>
            <a:endParaRPr lang="ar-SA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507" name="مخطط انسيابي: شريط مثقب 5"/>
          <p:cNvSpPr>
            <a:spLocks noChangeArrowheads="1"/>
          </p:cNvSpPr>
          <p:nvPr/>
        </p:nvSpPr>
        <p:spPr bwMode="auto">
          <a:xfrm>
            <a:off x="457200" y="2743200"/>
            <a:ext cx="8077200" cy="4114800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* عوامل القدرة الفنية الأولية علي أساس المحتوي هى عامل ( أدراك الصيغ – ادراك العلاقات الموسيقية – ادراك الحركات التوقيعية – ادراك العلاقات المجازية ).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* عوامل القدرة الفنية الأولية عل أساس الشكل هى عامل ( الطلاقة في التعبير – الأصالة اعادة التجديد – التذوق الفنى – ذاكرة الوحدات الفنية 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600200"/>
            <a:ext cx="838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EG" sz="2000" dirty="0">
                <a:solidFill>
                  <a:srgbClr val="003300"/>
                </a:solidFill>
              </a:rPr>
              <a:t>أوضحت نتائج أبحاث ايزنك و بيرت و سيشور أنها قدرة مركبة تتكون من عوامل اولية على أساس الشكل و آخري علي أساس المحتوى</a:t>
            </a:r>
            <a:endParaRPr lang="en-US" sz="2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6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شريط مثقب 5"/>
          <p:cNvSpPr>
            <a:spLocks noChangeArrowheads="1"/>
          </p:cNvSpPr>
          <p:nvPr/>
        </p:nvSpPr>
        <p:spPr bwMode="auto">
          <a:xfrm>
            <a:off x="1" y="0"/>
            <a:ext cx="8991599" cy="3276600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EG" sz="3600" dirty="0">
                <a:ln w="11430"/>
                <a:gradFill>
                  <a:gsLst>
                    <a:gs pos="0">
                      <a:srgbClr val="C17529">
                        <a:tint val="90000"/>
                        <a:satMod val="120000"/>
                      </a:srgbClr>
                    </a:gs>
                    <a:gs pos="25000">
                      <a:srgbClr val="C17529">
                        <a:tint val="93000"/>
                        <a:satMod val="120000"/>
                      </a:srgbClr>
                    </a:gs>
                    <a:gs pos="50000">
                      <a:srgbClr val="C17529">
                        <a:shade val="89000"/>
                        <a:satMod val="110000"/>
                      </a:srgbClr>
                    </a:gs>
                    <a:gs pos="75000">
                      <a:srgbClr val="C17529">
                        <a:tint val="93000"/>
                        <a:satMod val="120000"/>
                      </a:srgbClr>
                    </a:gs>
                    <a:gs pos="100000">
                      <a:srgbClr val="C1752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نتائج ابحاث مايير عن العوامل الاولية  للقدرة الفنية</a:t>
            </a:r>
            <a:endParaRPr lang="ar-SA" sz="3600" dirty="0">
              <a:ln w="11430"/>
              <a:gradFill>
                <a:gsLst>
                  <a:gs pos="0">
                    <a:srgbClr val="C17529">
                      <a:tint val="90000"/>
                      <a:satMod val="120000"/>
                    </a:srgbClr>
                  </a:gs>
                  <a:gs pos="25000">
                    <a:srgbClr val="C17529">
                      <a:tint val="93000"/>
                      <a:satMod val="120000"/>
                    </a:srgbClr>
                  </a:gs>
                  <a:gs pos="50000">
                    <a:srgbClr val="C17529">
                      <a:shade val="89000"/>
                      <a:satMod val="110000"/>
                    </a:srgbClr>
                  </a:gs>
                  <a:gs pos="75000">
                    <a:srgbClr val="C17529">
                      <a:tint val="93000"/>
                      <a:satMod val="120000"/>
                    </a:srgbClr>
                  </a:gs>
                  <a:gs pos="100000">
                    <a:srgbClr val="C17529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531" name="مخطط انسيابي: شريط مثقب 6"/>
          <p:cNvSpPr>
            <a:spLocks noChangeArrowheads="1"/>
          </p:cNvSpPr>
          <p:nvPr/>
        </p:nvSpPr>
        <p:spPr bwMode="auto">
          <a:xfrm>
            <a:off x="0" y="3276600"/>
            <a:ext cx="8991600" cy="34290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EG" altLang="ar-EG" sz="2800">
              <a:solidFill>
                <a:schemeClr val="tx1"/>
              </a:solidFill>
              <a:latin typeface="Arial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EG" altLang="ar-EG" sz="2800">
              <a:solidFill>
                <a:schemeClr val="tx1"/>
              </a:solidFill>
              <a:latin typeface="Arial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1- عامل الطلاقة                      2- عامل الأصالة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3- عامل التصور البصري           4- عامل التقدير الفني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295400"/>
            <a:ext cx="8613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8839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8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مخطط انسيابي: شريط مثقب 5"/>
          <p:cNvSpPr>
            <a:spLocks noChangeArrowheads="1"/>
          </p:cNvSpPr>
          <p:nvPr/>
        </p:nvSpPr>
        <p:spPr bwMode="auto">
          <a:xfrm>
            <a:off x="381000" y="-7938"/>
            <a:ext cx="8229600" cy="1684338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accent1"/>
                </a:solidFill>
                <a:latin typeface="Arial" pitchFamily="34" charset="0"/>
              </a:rPr>
              <a:t>نتائج أبحاث جيلفوردعن العوامل الاولية للقدرة الفنية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1- الطلاقة   2- المرونة   3- الأصالة </a:t>
            </a:r>
            <a:r>
              <a:rPr lang="ar-EG" altLang="ar-EG" sz="2800">
                <a:solidFill>
                  <a:schemeClr val="accent1"/>
                </a:solidFill>
                <a:latin typeface="Arial" pitchFamily="34" charset="0"/>
              </a:rPr>
              <a:t>  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555" name="مخطط انسيابي: شريط مثقب 6"/>
          <p:cNvSpPr>
            <a:spLocks noChangeArrowheads="1"/>
          </p:cNvSpPr>
          <p:nvPr/>
        </p:nvSpPr>
        <p:spPr bwMode="auto">
          <a:xfrm>
            <a:off x="220663" y="1527175"/>
            <a:ext cx="8923337" cy="53340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>
                <a:solidFill>
                  <a:srgbClr val="FF0000"/>
                </a:solidFill>
                <a:latin typeface="Arial" pitchFamily="34" charset="0"/>
              </a:rPr>
              <a:t>من أهم الاختبارات التى تقيس القدرة الفنية: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>
                <a:solidFill>
                  <a:srgbClr val="FF0000"/>
                </a:solidFill>
                <a:latin typeface="Arial" pitchFamily="34" charset="0"/>
              </a:rPr>
              <a:t>1- اختبار ماير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>
                <a:solidFill>
                  <a:srgbClr val="FF0000"/>
                </a:solidFill>
                <a:latin typeface="Arial" pitchFamily="34" charset="0"/>
              </a:rPr>
              <a:t>2- اختبار جريفز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>
                <a:solidFill>
                  <a:srgbClr val="FF0000"/>
                </a:solidFill>
                <a:latin typeface="Arial" pitchFamily="34" charset="0"/>
              </a:rPr>
              <a:t>3- اختبار الطلاقة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4000">
                <a:solidFill>
                  <a:srgbClr val="FF0000"/>
                </a:solidFill>
                <a:latin typeface="Arial" pitchFamily="34" charset="0"/>
              </a:rPr>
              <a:t>4 اختبار الاستعداد المتعلق بالانتاج الفنى</a:t>
            </a:r>
            <a:endParaRPr lang="en-US" altLang="ar-EG" sz="400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5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شريط مثقب 5"/>
          <p:cNvSpPr>
            <a:spLocks noChangeArrowheads="1"/>
          </p:cNvSpPr>
          <p:nvPr/>
        </p:nvSpPr>
        <p:spPr bwMode="auto">
          <a:xfrm>
            <a:off x="457200" y="990600"/>
            <a:ext cx="8229600" cy="2743200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defRPr/>
            </a:pPr>
            <a:r>
              <a:rPr lang="ar-EG" altLang="ar-EG" sz="2400" dirty="0" smtClean="0"/>
              <a:t>*هى مجموع أساليب الأداء التى تلزم الفرد للنجاح في المقررات الفنية</a:t>
            </a:r>
          </a:p>
          <a:p>
            <a:pPr marL="342900" indent="-342900" algn="just" rtl="1" eaLnBrk="1" hangingPunct="1">
              <a:buFont typeface="Arial" pitchFamily="34" charset="0"/>
              <a:buChar char="•"/>
              <a:defRPr/>
            </a:pPr>
            <a:r>
              <a:rPr lang="ar-EG" altLang="ar-EG" sz="2400" dirty="0" smtClean="0"/>
              <a:t>المكونات العقلية للقدرة الميكانيكية هى  القدرة ( الأستقرائية – التذكرية – السرعة الأدراكية ).</a:t>
            </a:r>
          </a:p>
        </p:txBody>
      </p:sp>
      <p:sp>
        <p:nvSpPr>
          <p:cNvPr id="24579" name="مخطط انسيابي: شريط مثقب 6"/>
          <p:cNvSpPr>
            <a:spLocks noChangeArrowheads="1"/>
          </p:cNvSpPr>
          <p:nvPr/>
        </p:nvSpPr>
        <p:spPr bwMode="auto">
          <a:xfrm>
            <a:off x="304800" y="3733800"/>
            <a:ext cx="8382000" cy="24384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400">
                <a:solidFill>
                  <a:schemeClr val="tx1"/>
                </a:solidFill>
                <a:latin typeface="Arial" pitchFamily="34" charset="0"/>
              </a:rPr>
              <a:t>اختبارات قياس القدرة الميكانيكية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400">
                <a:solidFill>
                  <a:schemeClr val="tx1"/>
                </a:solidFill>
                <a:latin typeface="Arial" pitchFamily="34" charset="0"/>
              </a:rPr>
              <a:t>1- اختبار الفهم الميكانيكى       2- اختبارات تجميع العدد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400">
                <a:solidFill>
                  <a:schemeClr val="tx1"/>
                </a:solidFill>
                <a:latin typeface="Arial" pitchFamily="34" charset="0"/>
              </a:rPr>
              <a:t>3- اختبار الدقة اليدوية    4- اختبار مهارة استعمال العدد اليدوية</a:t>
            </a:r>
            <a:endParaRPr lang="en-US" altLang="ar-EG" sz="24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-152400"/>
            <a:ext cx="55594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2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152400" y="1371600"/>
            <a:ext cx="8534400" cy="272891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2700000" scaled="1"/>
          </a:gradFill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rtl="1">
              <a:defRPr/>
            </a:pPr>
            <a:r>
              <a:rPr lang="ar-EG" sz="3200" u="sng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1-العامل</a:t>
            </a:r>
          </a:p>
          <a:p>
            <a:pPr algn="just" rtl="1">
              <a:defRPr/>
            </a:pPr>
            <a:endParaRPr lang="ar-EG" sz="2400" baseline="-25000" dirty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ar-EG" sz="2800" dirty="0">
                <a:solidFill>
                  <a:schemeClr val="bg1"/>
                </a:solidFill>
              </a:rPr>
              <a:t>*هو مفهوم إحصائي يوضح المكونات المحتملة  للظواهر التى ندرسها.</a:t>
            </a:r>
          </a:p>
          <a:p>
            <a:pPr algn="just" rtl="1">
              <a:defRPr/>
            </a:pPr>
            <a:r>
              <a:rPr lang="ar-EG" sz="2800" baseline="-25000" dirty="0">
                <a:solidFill>
                  <a:schemeClr val="bg1"/>
                </a:solidFill>
              </a:rPr>
              <a:t> </a:t>
            </a:r>
            <a:r>
              <a:rPr lang="ar-EG" sz="2800" dirty="0">
                <a:solidFill>
                  <a:schemeClr val="bg1"/>
                </a:solidFill>
              </a:rPr>
              <a:t>  * هو الأساس لتصنيف الصفات أو الأفراد التى تشترك فيما بينها فى صفة أو خاصية.</a:t>
            </a:r>
            <a:endParaRPr lang="ar-EG" sz="2800" baseline="-25000" dirty="0">
              <a:solidFill>
                <a:schemeClr val="bg1"/>
              </a:solidFill>
            </a:endParaRPr>
          </a:p>
          <a:p>
            <a:pPr algn="just" rtl="1">
              <a:defRPr/>
            </a:pPr>
            <a:r>
              <a:rPr lang="ar-EG" sz="2800" baseline="-25000" dirty="0">
                <a:solidFill>
                  <a:schemeClr val="bg1"/>
                </a:solidFill>
              </a:rPr>
              <a:t> </a:t>
            </a:r>
            <a:r>
              <a:rPr lang="ar-EG" sz="2800" dirty="0">
                <a:solidFill>
                  <a:schemeClr val="bg1"/>
                </a:solidFill>
              </a:rPr>
              <a:t>  * لذا فهو مفهوم لغوى لا وجود له فى الواقع.</a:t>
            </a:r>
          </a:p>
          <a:p>
            <a:pPr algn="just" rtl="1">
              <a:defRPr/>
            </a:pPr>
            <a:endParaRPr lang="ar-EG" sz="2800" dirty="0">
              <a:solidFill>
                <a:schemeClr val="bg1"/>
              </a:solidFill>
            </a:endParaRP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572000" y="3810000"/>
            <a:ext cx="4343400" cy="22161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tx2"/>
              </a:gs>
              <a:gs pos="100000">
                <a:srgbClr val="00CC66"/>
              </a:gs>
            </a:gsLst>
            <a:lin ang="5400000" scaled="1"/>
          </a:gradFill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ar-EG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 القدرة</a:t>
            </a:r>
          </a:p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ar-E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*هى مجموعة أساليب الأداء العقلي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ar-E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المرتبطة فيما بينها و الدليل علي الارتباط القوى تشبع تلك الاسايب إحصائياً بعامل معين.</a:t>
            </a:r>
          </a:p>
          <a:p>
            <a:pPr algn="ctr">
              <a:defRPr/>
            </a:pPr>
            <a:r>
              <a:rPr lang="ar-E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304800" y="3868738"/>
            <a:ext cx="4114800" cy="11080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5400000" scaled="1"/>
          </a:gradFill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rtl="1">
              <a:defRPr/>
            </a:pPr>
            <a:r>
              <a:rPr lang="ar-EG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 الاستعداد</a:t>
            </a:r>
          </a:p>
          <a:p>
            <a:pPr marL="342900" indent="-342900" algn="ctr" rtl="1">
              <a:buFont typeface="Arial" pitchFamily="34" charset="0"/>
              <a:buChar char="•"/>
              <a:defRPr/>
            </a:pPr>
            <a:r>
              <a:rPr lang="ar-E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هو إمكانية تحقيق القدرة.</a:t>
            </a:r>
          </a:p>
          <a:p>
            <a:pPr algn="ctr" rtl="1">
              <a:defRPr/>
            </a:pPr>
            <a:r>
              <a:rPr lang="ar-EG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هو إمكانية نمط من أنماط السلوك</a:t>
            </a:r>
            <a:endParaRPr lang="en-US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70" name="WordArt 50"/>
          <p:cNvSpPr>
            <a:spLocks noChangeArrowheads="1" noChangeShapeType="1" noTextEdit="1"/>
          </p:cNvSpPr>
          <p:nvPr/>
        </p:nvSpPr>
        <p:spPr bwMode="auto">
          <a:xfrm>
            <a:off x="4191000" y="0"/>
            <a:ext cx="4953000" cy="1524000"/>
          </a:xfrm>
          <a:prstGeom prst="rect">
            <a:avLst/>
          </a:prstGeom>
          <a:solidFill>
            <a:schemeClr val="tx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>
              <a:defRPr/>
            </a:pPr>
            <a:r>
              <a:rPr lang="ar-EG" kern="10" spc="360" dirty="0">
                <a:ln w="63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ndalus" panose="02010000000000000000" pitchFamily="2" charset="-78"/>
              </a:rPr>
              <a:t>القدرات </a:t>
            </a:r>
            <a:r>
              <a:rPr lang="ar-EG" sz="1440" kern="10" spc="360" dirty="0">
                <a:ln w="63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ndalus" panose="02010000000000000000" pitchFamily="2" charset="-78"/>
              </a:rPr>
              <a:t>العقلية</a:t>
            </a:r>
            <a:r>
              <a:rPr lang="ar-EG" kern="10" spc="360" dirty="0">
                <a:ln w="63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ndalus" panose="02010000000000000000" pitchFamily="2" charset="-78"/>
              </a:rPr>
              <a:t> الطائفية</a:t>
            </a:r>
            <a:endParaRPr lang="ar-SA" sz="2400" dirty="0">
              <a:solidFill>
                <a:schemeClr val="bg1"/>
              </a:solidFill>
              <a:cs typeface="Andalus" panose="0201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214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8431"/>
    </mc:Choice>
    <mc:Fallback>
      <p:transition spd="slow" advTm="1984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52400" y="381000"/>
            <a:ext cx="88392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sz="2000" dirty="0">
                <a:solidFill>
                  <a:srgbClr val="C00000"/>
                </a:solidFill>
              </a:rPr>
              <a:t>العلاقة بين العامل و القدرة 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ar-EG" sz="2000" dirty="0">
                <a:solidFill>
                  <a:srgbClr val="C00000"/>
                </a:solidFill>
              </a:rPr>
              <a:t>و الاستعداد علي الرغم أنه لايوجد فرق جوهري بين المقاييس و الأدوات المستخدمة لقياس كل من القدرة و الاستعداد</a:t>
            </a:r>
            <a:endParaRPr lang="ar-SA" sz="2000" dirty="0">
              <a:solidFill>
                <a:srgbClr val="C0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876800" y="1600200"/>
            <a:ext cx="34290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sz="2000" dirty="0">
                <a:solidFill>
                  <a:schemeClr val="tx1"/>
                </a:solidFill>
              </a:rPr>
              <a:t>1- العامل أعم من القدرة.</a:t>
            </a:r>
          </a:p>
          <a:p>
            <a:pPr algn="ctr">
              <a:defRPr/>
            </a:pPr>
            <a:r>
              <a:rPr lang="ar-EG" sz="2000" dirty="0">
                <a:solidFill>
                  <a:schemeClr val="tx1"/>
                </a:solidFill>
              </a:rPr>
              <a:t>2- القدرات عوامل ولكن ليس كل عامل قدرة.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09600" y="1600200"/>
            <a:ext cx="34290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sz="2400" dirty="0">
                <a:solidFill>
                  <a:schemeClr val="tx1"/>
                </a:solidFill>
              </a:rPr>
              <a:t>1- الاستعداد سابق علي القدرة</a:t>
            </a:r>
          </a:p>
          <a:p>
            <a:pPr algn="ctr">
              <a:defRPr/>
            </a:pPr>
            <a:r>
              <a:rPr lang="ar-EG" sz="2400" dirty="0">
                <a:solidFill>
                  <a:schemeClr val="tx1"/>
                </a:solidFill>
              </a:rPr>
              <a:t>2- القدرة تنفيذ الاستعداد.</a:t>
            </a:r>
          </a:p>
          <a:p>
            <a:pPr algn="ctr">
              <a:defRPr/>
            </a:pPr>
            <a:r>
              <a:rPr lang="ar-EG" sz="2400" dirty="0">
                <a:solidFill>
                  <a:schemeClr val="tx1"/>
                </a:solidFill>
              </a:rPr>
              <a:t>3-القدرة تهتم بالوضع الراهن أما الاستعداد ينظر للمستقبل.</a:t>
            </a:r>
          </a:p>
          <a:p>
            <a:pPr algn="ctr">
              <a:defRPr/>
            </a:pPr>
            <a:r>
              <a:rPr lang="ar-EG" sz="2400" dirty="0">
                <a:solidFill>
                  <a:schemeClr val="tx1"/>
                </a:solidFill>
              </a:rPr>
              <a:t>3- الاستعداد هو امكانية تحقيق القدرة.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3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4"/>
          <p:cNvSpPr>
            <a:spLocks noChangeArrowheads="1"/>
          </p:cNvSpPr>
          <p:nvPr/>
        </p:nvSpPr>
        <p:spPr bwMode="auto">
          <a:xfrm>
            <a:off x="3352800" y="3048000"/>
            <a:ext cx="24384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ar-EG"/>
          </a:p>
        </p:txBody>
      </p:sp>
      <p:sp>
        <p:nvSpPr>
          <p:cNvPr id="14339" name="AutoShape 25"/>
          <p:cNvSpPr>
            <a:spLocks noChangeArrowheads="1"/>
          </p:cNvSpPr>
          <p:nvPr/>
        </p:nvSpPr>
        <p:spPr bwMode="auto">
          <a:xfrm rot="10800000">
            <a:off x="3352800" y="4419600"/>
            <a:ext cx="24384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ar-EG"/>
          </a:p>
        </p:txBody>
      </p:sp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3048000" y="3962400"/>
            <a:ext cx="2971800" cy="457200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ar-EG" sz="2800" dirty="0">
                <a:solidFill>
                  <a:srgbClr val="060C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القدرات الطائفية</a:t>
            </a:r>
            <a:endParaRPr lang="en-US" sz="2800" dirty="0">
              <a:solidFill>
                <a:srgbClr val="060C1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1" name="AutoShape 27"/>
          <p:cNvSpPr>
            <a:spLocks noChangeArrowheads="1"/>
          </p:cNvSpPr>
          <p:nvPr/>
        </p:nvSpPr>
        <p:spPr bwMode="auto">
          <a:xfrm>
            <a:off x="4191000" y="1447800"/>
            <a:ext cx="1219200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ar-EG"/>
          </a:p>
        </p:txBody>
      </p:sp>
      <p:sp>
        <p:nvSpPr>
          <p:cNvPr id="14342" name="AutoShape 31"/>
          <p:cNvSpPr>
            <a:spLocks noChangeArrowheads="1"/>
          </p:cNvSpPr>
          <p:nvPr/>
        </p:nvSpPr>
        <p:spPr bwMode="auto">
          <a:xfrm rot="9749606">
            <a:off x="4706938" y="5399088"/>
            <a:ext cx="1884362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ar-EG"/>
          </a:p>
        </p:txBody>
      </p:sp>
      <p:sp>
        <p:nvSpPr>
          <p:cNvPr id="14343" name="AutoShape 32"/>
          <p:cNvSpPr>
            <a:spLocks noChangeArrowheads="1"/>
          </p:cNvSpPr>
          <p:nvPr/>
        </p:nvSpPr>
        <p:spPr bwMode="auto">
          <a:xfrm rot="-2589823">
            <a:off x="1089025" y="3040063"/>
            <a:ext cx="1295400" cy="935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F9900"/>
              </a:gs>
              <a:gs pos="100000">
                <a:srgbClr val="FFCCFF"/>
              </a:gs>
            </a:gsLst>
            <a:lin ang="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ar-EG"/>
          </a:p>
        </p:txBody>
      </p:sp>
      <p:sp>
        <p:nvSpPr>
          <p:cNvPr id="14344" name="AutoShape 33"/>
          <p:cNvSpPr>
            <a:spLocks noChangeArrowheads="1"/>
          </p:cNvSpPr>
          <p:nvPr/>
        </p:nvSpPr>
        <p:spPr bwMode="auto">
          <a:xfrm rot="4572158">
            <a:off x="7177088" y="2771775"/>
            <a:ext cx="1219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33CC33"/>
              </a:gs>
              <a:gs pos="100000">
                <a:srgbClr val="99CCFF"/>
              </a:gs>
            </a:gsLst>
            <a:lin ang="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ar-EG"/>
          </a:p>
        </p:txBody>
      </p:sp>
      <p:sp>
        <p:nvSpPr>
          <p:cNvPr id="84003" name="Text Box 35" descr="10%"/>
          <p:cNvSpPr txBox="1">
            <a:spLocks noChangeArrowheads="1"/>
          </p:cNvSpPr>
          <p:nvPr/>
        </p:nvSpPr>
        <p:spPr bwMode="auto">
          <a:xfrm>
            <a:off x="5943600" y="1447800"/>
            <a:ext cx="1447800" cy="369888"/>
          </a:xfrm>
          <a:prstGeom prst="rect">
            <a:avLst/>
          </a:prstGeom>
          <a:noFill/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ar-EG" sz="2400" dirty="0">
                <a:solidFill>
                  <a:srgbClr val="060C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القدرة اللغوية</a:t>
            </a:r>
            <a:endParaRPr lang="en-US" sz="2400" dirty="0">
              <a:solidFill>
                <a:srgbClr val="060C1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004" name="Rectangle 36" descr="10%"/>
          <p:cNvSpPr>
            <a:spLocks noChangeArrowheads="1"/>
          </p:cNvSpPr>
          <p:nvPr/>
        </p:nvSpPr>
        <p:spPr bwMode="auto">
          <a:xfrm>
            <a:off x="2209800" y="1752600"/>
            <a:ext cx="1524000" cy="738188"/>
          </a:xfrm>
          <a:prstGeom prst="rect">
            <a:avLst/>
          </a:prstGeom>
          <a:noFill/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ar-EG" sz="2400" dirty="0">
                <a:solidFill>
                  <a:srgbClr val="060C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القدرة الميكانيكية</a:t>
            </a:r>
            <a:endParaRPr lang="en-US" sz="2400" dirty="0">
              <a:solidFill>
                <a:srgbClr val="060C1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005" name="Rectangle 37" descr="10%"/>
          <p:cNvSpPr>
            <a:spLocks noChangeArrowheads="1"/>
          </p:cNvSpPr>
          <p:nvPr/>
        </p:nvSpPr>
        <p:spPr bwMode="auto">
          <a:xfrm>
            <a:off x="6934200" y="4191000"/>
            <a:ext cx="1676400" cy="369888"/>
          </a:xfrm>
          <a:prstGeom prst="rect">
            <a:avLst/>
          </a:prstGeom>
          <a:noFill/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ar-EG" sz="2400" dirty="0">
                <a:solidFill>
                  <a:srgbClr val="060C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القدرة الرياضية</a:t>
            </a:r>
            <a:endParaRPr lang="en-US" sz="2400" dirty="0">
              <a:solidFill>
                <a:srgbClr val="060C1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006" name="Rectangle 38" descr="10%"/>
          <p:cNvSpPr>
            <a:spLocks noChangeArrowheads="1"/>
          </p:cNvSpPr>
          <p:nvPr/>
        </p:nvSpPr>
        <p:spPr bwMode="auto">
          <a:xfrm rot="1380156">
            <a:off x="1978025" y="5300663"/>
            <a:ext cx="1674813" cy="369887"/>
          </a:xfrm>
          <a:prstGeom prst="rect">
            <a:avLst/>
          </a:prstGeom>
          <a:noFill/>
          <a:ln w="88900" algn="ctr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ar-EG" sz="2400" dirty="0">
                <a:solidFill>
                  <a:srgbClr val="060C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القدرة الفنية</a:t>
            </a:r>
            <a:endParaRPr lang="en-US" sz="2400" dirty="0">
              <a:solidFill>
                <a:srgbClr val="060C1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28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8"/>
          <p:cNvSpPr>
            <a:spLocks noChangeArrowheads="1" noChangeShapeType="1" noTextEdit="1"/>
          </p:cNvSpPr>
          <p:nvPr/>
        </p:nvSpPr>
        <p:spPr bwMode="auto">
          <a:xfrm rot="819025">
            <a:off x="401638" y="3644900"/>
            <a:ext cx="3622675" cy="16779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rtl="1"/>
            <a:r>
              <a:rPr lang="ar-EG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1- القدرة اللغوية</a:t>
            </a:r>
          </a:p>
        </p:txBody>
      </p:sp>
      <p:sp>
        <p:nvSpPr>
          <p:cNvPr id="15363" name="WordArt 10"/>
          <p:cNvSpPr>
            <a:spLocks noChangeArrowheads="1" noChangeShapeType="1" noTextEdit="1"/>
          </p:cNvSpPr>
          <p:nvPr/>
        </p:nvSpPr>
        <p:spPr bwMode="auto">
          <a:xfrm>
            <a:off x="4876800" y="990600"/>
            <a:ext cx="41148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ar-EG" sz="1400" kern="1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63"/>
            <a:ext cx="8077200" cy="3398837"/>
          </a:xfrm>
        </p:spPr>
        <p:txBody>
          <a:bodyPr/>
          <a:lstStyle/>
          <a:p>
            <a:pPr>
              <a:defRPr/>
            </a:pPr>
            <a:r>
              <a:rPr lang="ar-EG" b="1" dirty="0" smtClean="0">
                <a:solidFill>
                  <a:schemeClr val="tx1"/>
                </a:solidFill>
              </a:rPr>
              <a:t> هي قدرة ذهنية مكتسبة ليست غاية ولكن وسيلة لتواصل الأفراد معاً.</a:t>
            </a:r>
          </a:p>
          <a:p>
            <a:pPr>
              <a:defRPr/>
            </a:pP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من الدراسات التى تناولت القدرة اللغوية دراسة نادية عبد السلام و التى توصلت لعدد من العوامل المكونة للقدرة اللغوية و هي :( الفهم اللفظي – طلاقة الكلمات –القواعد و الهجاء- الطلاقة الارتباطية – ادراك العلاقات اللفظية – الاستدلال اللفظي – الذاكرة اللفظية ).</a:t>
            </a:r>
          </a:p>
          <a:p>
            <a:pPr>
              <a:defRPr/>
            </a:pP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كما أوضح أحمد زكي صالح أن هناك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مجموعتين من العوامل تسهم في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تركيب القدرة اللغوية وهي عوامل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تتعلق بالمضمون و عوامل تتعلق بالشكل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ar-EG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مخطط انسيابي: شريط مثقب 5"/>
          <p:cNvSpPr>
            <a:spLocks noChangeArrowheads="1"/>
          </p:cNvSpPr>
          <p:nvPr/>
        </p:nvSpPr>
        <p:spPr bwMode="auto">
          <a:xfrm>
            <a:off x="457200" y="1295400"/>
            <a:ext cx="8077200" cy="2133600"/>
          </a:xfrm>
          <a:prstGeom prst="flowChartPunchedTape">
            <a:avLst/>
          </a:prstGeom>
          <a:solidFill>
            <a:srgbClr val="80800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العوامل التى تتعلق بالمضمون مثل: عامل الكلمات – عامل اللغة</a:t>
            </a:r>
            <a:endParaRPr lang="ar-SA" altLang="ar-EG" sz="280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</p:txBody>
      </p:sp>
      <p:sp>
        <p:nvSpPr>
          <p:cNvPr id="16387" name="مخطط انسيابي: شريط مثقب 6"/>
          <p:cNvSpPr>
            <a:spLocks noChangeArrowheads="1"/>
          </p:cNvSpPr>
          <p:nvPr/>
        </p:nvSpPr>
        <p:spPr bwMode="auto">
          <a:xfrm>
            <a:off x="609600" y="3657600"/>
            <a:ext cx="7848600" cy="23622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عوامل تتعلق بالمضمون مثل : عامل فهم اللغة – عامل الطلاقة اللغوية – عامل السهولة و الطلاقة فى الكلام الشفهي غير المعد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EG" sz="16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6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مخطط انسيابي: شريط مثقب 6"/>
          <p:cNvSpPr>
            <a:spLocks noChangeArrowheads="1"/>
          </p:cNvSpPr>
          <p:nvPr/>
        </p:nvSpPr>
        <p:spPr bwMode="auto">
          <a:xfrm>
            <a:off x="609600" y="457200"/>
            <a:ext cx="8012113" cy="64008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يتضح من ما سبق أن القدرة اللغوية ليست قدرة أولية و لكنها قدرة مركبة يمكن تحليلها إلي عوامل أبسط منها و قياسها باستخدام الاختبارات التالية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1- اختبار القدرة علي الطلاقة اللفظية.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2- اختبار القدرة علي التعبير اللغوي.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3- اختبار التمثيل.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4- اختبار المفردات أو التعريف.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5- اختبار الأضداد.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6- اختبار تكميل القصص.</a:t>
            </a:r>
          </a:p>
          <a:p>
            <a:pPr algn="justLow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0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143470"/>
            <a:ext cx="44710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54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2- القدرة الرياضية</a:t>
            </a:r>
            <a:endParaRPr lang="ar-SA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مخطط انسيابي: شريط مثقب 5"/>
          <p:cNvSpPr/>
          <p:nvPr/>
        </p:nvSpPr>
        <p:spPr bwMode="auto">
          <a:xfrm>
            <a:off x="0" y="76200"/>
            <a:ext cx="8991600" cy="6715125"/>
          </a:xfrm>
          <a:prstGeom prst="flowChartPunchedTape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2021404" algn="ctr" rotWithShape="0">
              <a:srgbClr val="808080">
                <a:alpha val="80000"/>
              </a:srgbClr>
            </a:outerShdw>
          </a:effectLst>
        </p:spPr>
        <p:txBody>
          <a:bodyPr rtlCol="1"/>
          <a:lstStyle/>
          <a:p>
            <a:pPr marL="457200" indent="-457200" algn="justLow" rtl="1">
              <a:buFontTx/>
              <a:buChar char="-"/>
              <a:defRPr/>
            </a:pPr>
            <a:r>
              <a:rPr lang="ar-EG" sz="2800" dirty="0"/>
              <a:t>هي قدرة مركبة تتألف من قدرات أولية أبسط منها.</a:t>
            </a:r>
          </a:p>
          <a:p>
            <a:pPr marL="457200" indent="-457200" algn="justLow" rtl="1">
              <a:buFontTx/>
              <a:buChar char="-"/>
              <a:defRPr/>
            </a:pPr>
            <a:r>
              <a:rPr lang="ar-EG" sz="2800" dirty="0"/>
              <a:t>هي تنظيم سلوكي يندرج فيه أى نشاط معرفي لحل مشكلة ما.</a:t>
            </a:r>
          </a:p>
          <a:p>
            <a:pPr marL="457200" indent="-457200" algn="justLow" rtl="1">
              <a:buFontTx/>
              <a:buChar char="-"/>
              <a:defRPr/>
            </a:pPr>
            <a:r>
              <a:rPr lang="ar-EG" sz="2800" dirty="0"/>
              <a:t>العوامل التى تتطلب النجاح في الرياضيات هى ( العامل العام – العامل العددي – العامل اللفظي – العامل المكاني ).</a:t>
            </a:r>
          </a:p>
          <a:p>
            <a:pPr marL="457200" indent="-457200" algn="justLow" rtl="1">
              <a:buFontTx/>
              <a:buChar char="-"/>
              <a:defRPr/>
            </a:pPr>
            <a:r>
              <a:rPr lang="ar-EG" sz="2800" dirty="0"/>
              <a:t>للقدرة العددية شقين هما </a:t>
            </a:r>
            <a:r>
              <a:rPr lang="ar-EG" sz="2800" dirty="0">
                <a:sym typeface="Wingdings" panose="05000000000000000000" pitchFamily="2" charset="2"/>
              </a:rPr>
              <a:t>( العمليات الرياضية و التى تعتمد علي الذاكرة و الأتزان الأنفعالي – و التفكير الرياضي و حل المسائل و تعتمد علي الاستدلال).</a:t>
            </a:r>
          </a:p>
          <a:p>
            <a:pPr marL="457200" indent="-457200" algn="justLow" rtl="1">
              <a:buFontTx/>
              <a:buChar char="-"/>
              <a:defRPr/>
            </a:pPr>
            <a:r>
              <a:rPr lang="ar-EG" sz="2800" dirty="0">
                <a:sym typeface="Wingdings" panose="05000000000000000000" pitchFamily="2" charset="2"/>
              </a:rPr>
              <a:t>القدرات الأولية المكونه للقدرة الرياضية هى( القدرة الحسابية – القدرة الجبرية – القدرة الهندسية الوصفية – القدرة الهندسية الفراغية ).</a:t>
            </a:r>
            <a:endParaRPr lang="ar-EG" sz="2800" dirty="0"/>
          </a:p>
          <a:p>
            <a:pPr marL="457200" indent="-457200" algn="justLow" rtl="1">
              <a:buFontTx/>
              <a:buChar char="-"/>
              <a:defRPr/>
            </a:pP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41275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مخطط انسيابي: شريط مثقب 6"/>
          <p:cNvSpPr>
            <a:spLocks noChangeArrowheads="1"/>
          </p:cNvSpPr>
          <p:nvPr/>
        </p:nvSpPr>
        <p:spPr bwMode="auto">
          <a:xfrm>
            <a:off x="457200" y="152400"/>
            <a:ext cx="8001000" cy="6248400"/>
          </a:xfrm>
          <a:prstGeom prst="flowChartPunchedTape">
            <a:avLst/>
          </a:prstGeom>
          <a:solidFill>
            <a:srgbClr val="92D050"/>
          </a:solidFill>
          <a:ln w="3175" algn="ctr">
            <a:solidFill>
              <a:srgbClr val="0000FF"/>
            </a:solidFill>
            <a:round/>
            <a:headEnd/>
            <a:tailEnd/>
          </a:ln>
          <a:effectLst>
            <a:outerShdw dist="45791" dir="2021404" algn="ctr" rotWithShape="0">
              <a:srgbClr val="808080">
                <a:alpha val="79999"/>
              </a:srgbClr>
            </a:outerShdw>
          </a:effectLst>
        </p:spPr>
        <p:txBody>
          <a:bodyPr/>
          <a:lstStyle>
            <a:lvl1pPr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يتناول أحمد زكى صالح القدرة الرياضية من ناحيتين هما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1- الموضوع والتى تتممثل في العامل الحسابى و عامل الجبر و عامل الهندسة الفراغية و المستوية و ثلاثية الأبعاد.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EG" altLang="ar-EG" sz="2800">
                <a:solidFill>
                  <a:schemeClr val="tx1"/>
                </a:solidFill>
                <a:latin typeface="Arial" pitchFamily="34" charset="0"/>
              </a:rPr>
              <a:t>2- عامل الشكل و يتمثل في عامل التفكير المجرد و عامل ذاكرة الأعداد و عامل الآلية في العمليات الرياضية و العامل المكانى.</a:t>
            </a:r>
            <a:endParaRPr lang="en-US" altLang="ar-EG" sz="28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9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2.1|1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USER</cp:lastModifiedBy>
  <cp:revision>1</cp:revision>
  <dcterms:created xsi:type="dcterms:W3CDTF">2006-08-16T00:00:00Z</dcterms:created>
  <dcterms:modified xsi:type="dcterms:W3CDTF">2020-03-18T11:03:18Z</dcterms:modified>
</cp:coreProperties>
</file>