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sldIdLst>
    <p:sldId id="270" r:id="rId2"/>
    <p:sldId id="258" r:id="rId3"/>
    <p:sldId id="260" r:id="rId4"/>
    <p:sldId id="261" r:id="rId5"/>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20" name="عنصر نائب للتذييل 19"/>
          <p:cNvSpPr>
            <a:spLocks noGrp="1"/>
          </p:cNvSpPr>
          <p:nvPr>
            <p:ph type="ftr" sz="quarter" idx="11"/>
          </p:nvPr>
        </p:nvSpPr>
        <p:spPr/>
        <p:txBody>
          <a:bodyPr/>
          <a:lstStyle>
            <a:extLst/>
          </a:lstStyle>
          <a:p>
            <a:pPr>
              <a:defRPr/>
            </a:pPr>
            <a:endParaRPr lang="en-US"/>
          </a:p>
        </p:txBody>
      </p:sp>
      <p:sp>
        <p:nvSpPr>
          <p:cNvPr id="10" name="عنصر نائب لرقم الشريحة 9"/>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5" name="عنصر نائب للتذييل 4"/>
          <p:cNvSpPr>
            <a:spLocks noGrp="1"/>
          </p:cNvSpPr>
          <p:nvPr>
            <p:ph type="ftr" sz="quarter" idx="11"/>
          </p:nvPr>
        </p:nvSpPr>
        <p:spPr/>
        <p:txBody>
          <a:bodyPr/>
          <a:lstStyle>
            <a:extLst/>
          </a:lstStyle>
          <a:p>
            <a:pPr>
              <a:defRPr/>
            </a:pPr>
            <a:endParaRPr lang="en-US"/>
          </a:p>
        </p:txBody>
      </p:sp>
      <p:sp>
        <p:nvSpPr>
          <p:cNvPr id="6" name="عنصر نائب لرقم الشريحة 5"/>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8" name="عنصر نائب للتذييل 7"/>
          <p:cNvSpPr>
            <a:spLocks noGrp="1"/>
          </p:cNvSpPr>
          <p:nvPr>
            <p:ph type="ftr" sz="quarter" idx="11"/>
          </p:nvPr>
        </p:nvSpPr>
        <p:spPr/>
        <p:txBody>
          <a:bodyPr/>
          <a:lstStyle>
            <a:extLst/>
          </a:lstStyle>
          <a:p>
            <a:pPr>
              <a:defRPr/>
            </a:pPr>
            <a:endParaRPr lang="en-US"/>
          </a:p>
        </p:txBody>
      </p:sp>
      <p:sp>
        <p:nvSpPr>
          <p:cNvPr id="9" name="عنصر نائب لرقم الشريحة 8"/>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4" name="عنصر نائب للتذييل 3"/>
          <p:cNvSpPr>
            <a:spLocks noGrp="1"/>
          </p:cNvSpPr>
          <p:nvPr>
            <p:ph type="ftr" sz="quarter" idx="11"/>
          </p:nvPr>
        </p:nvSpPr>
        <p:spPr/>
        <p:txBody>
          <a:bodyPr/>
          <a:lstStyle>
            <a:extLst/>
          </a:lstStyle>
          <a:p>
            <a:pPr>
              <a:defRPr/>
            </a:pPr>
            <a:endParaRPr lang="en-US"/>
          </a:p>
        </p:txBody>
      </p:sp>
      <p:sp>
        <p:nvSpPr>
          <p:cNvPr id="5" name="عنصر نائب لرقم الشريحة 4"/>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3" name="عنصر نائب للتذييل 2"/>
          <p:cNvSpPr>
            <a:spLocks noGrp="1"/>
          </p:cNvSpPr>
          <p:nvPr>
            <p:ph type="ftr" sz="quarter" idx="11"/>
          </p:nvPr>
        </p:nvSpPr>
        <p:spPr/>
        <p:txBody>
          <a:bodyPr/>
          <a:lstStyle>
            <a:extLst/>
          </a:lstStyle>
          <a:p>
            <a:pPr>
              <a:defRPr/>
            </a:pPr>
            <a:endParaRPr lang="en-US"/>
          </a:p>
        </p:txBody>
      </p:sp>
      <p:sp>
        <p:nvSpPr>
          <p:cNvPr id="4" name="عنصر نائب لرقم الشريحة 3"/>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pPr>
              <a:defRPr/>
            </a:pPr>
            <a:fld id="{A5EA2E59-C38F-4102-805E-714C00E8FA7C}" type="datetimeFigureOut">
              <a:rPr lang="en-US" smtClean="0"/>
              <a:pPr>
                <a:defRPr/>
              </a:pPr>
              <a:t>3/23/2020</a:t>
            </a:fld>
            <a:endParaRPr lang="en-US"/>
          </a:p>
        </p:txBody>
      </p:sp>
      <p:sp>
        <p:nvSpPr>
          <p:cNvPr id="6" name="عنصر نائب للتذييل 5"/>
          <p:cNvSpPr>
            <a:spLocks noGrp="1"/>
          </p:cNvSpPr>
          <p:nvPr>
            <p:ph type="ftr" sz="quarter" idx="11"/>
          </p:nvPr>
        </p:nvSpPr>
        <p:spPr/>
        <p:txBody>
          <a:bodyPr/>
          <a:lstStyle>
            <a:extLst/>
          </a:lstStyle>
          <a:p>
            <a:pPr>
              <a:defRPr/>
            </a:pPr>
            <a:endParaRPr lang="en-US"/>
          </a:p>
        </p:txBody>
      </p:sp>
      <p:sp>
        <p:nvSpPr>
          <p:cNvPr id="7" name="عنصر نائب لرقم الشريحة 6"/>
          <p:cNvSpPr>
            <a:spLocks noGrp="1"/>
          </p:cNvSpPr>
          <p:nvPr>
            <p:ph type="sldNum" sz="quarter" idx="12"/>
          </p:nvPr>
        </p:nvSpPr>
        <p:spPr/>
        <p:txBody>
          <a:bodyPr/>
          <a:lstStyle>
            <a:extLst/>
          </a:lstStyle>
          <a:p>
            <a:pPr>
              <a:defRPr/>
            </a:pPr>
            <a:fld id="{E62A10BA-1494-41C4-AAB8-AE92DE6DF8BE}" type="slidenum">
              <a:rPr lang="en-US" smtClean="0"/>
              <a:pPr>
                <a:defRPr/>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A5EA2E59-C38F-4102-805E-714C00E8FA7C}" type="datetimeFigureOut">
              <a:rPr lang="en-US" smtClean="0"/>
              <a:pPr>
                <a:defRPr/>
              </a:pPr>
              <a:t>3/23/2020</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62A10BA-1494-41C4-AAB8-AE92DE6DF8BE}" type="slidenum">
              <a:rPr lang="en-US" smtClean="0"/>
              <a:pPr>
                <a:defRPr/>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 name="Rectangle 10" descr="خشب متوسط"/>
          <p:cNvSpPr>
            <a:spLocks noChangeArrowheads="1"/>
          </p:cNvSpPr>
          <p:nvPr/>
        </p:nvSpPr>
        <p:spPr bwMode="auto">
          <a:xfrm>
            <a:off x="684213" y="1196975"/>
            <a:ext cx="8064500" cy="923330"/>
          </a:xfrm>
          <a:prstGeom prst="rect">
            <a:avLst/>
          </a:prstGeom>
          <a:blipFill dpi="0" rotWithShape="1">
            <a:blip r:embed="rId2" cstate="print"/>
            <a:srcRect/>
            <a:tile tx="0" ty="0" sx="100000" sy="100000" flip="none" algn="tl"/>
          </a:blipFill>
          <a:ln w="9525" algn="ctr">
            <a:noFill/>
            <a:miter lim="800000"/>
            <a:headEnd/>
            <a:tailEnd/>
          </a:ln>
          <a:effectLst>
            <a:outerShdw dist="107763" dir="18900000" algn="ctr" rotWithShape="0">
              <a:schemeClr val="bg2">
                <a:alpha val="50000"/>
              </a:schemeClr>
            </a:outerShdw>
          </a:effectLst>
        </p:spPr>
        <p:txBody>
          <a:bodyPr>
            <a:spAutoFit/>
          </a:bodyPr>
          <a:lstStyle/>
          <a:p>
            <a:pPr algn="ctr">
              <a:defRPr/>
            </a:pPr>
            <a:r>
              <a:rPr lang="ar-SA" sz="5400" dirty="0" smtClean="0"/>
              <a:t>العيّنات وطرق اختيارها </a:t>
            </a:r>
            <a:endParaRPr lang="ar-SA" sz="5400" b="1" dirty="0">
              <a:solidFill>
                <a:schemeClr val="bg1"/>
              </a:solidFill>
              <a:effectLst>
                <a:outerShdw blurRad="50800" dist="38100" algn="tr" rotWithShape="0">
                  <a:prstClr val="black">
                    <a:alpha val="40000"/>
                  </a:prstClr>
                </a:outerShdw>
              </a:effectLst>
            </a:endParaRPr>
          </a:p>
        </p:txBody>
      </p:sp>
      <p:sp>
        <p:nvSpPr>
          <p:cNvPr id="2059" name="Rectangle 11"/>
          <p:cNvSpPr>
            <a:spLocks noChangeArrowheads="1"/>
          </p:cNvSpPr>
          <p:nvPr/>
        </p:nvSpPr>
        <p:spPr bwMode="auto">
          <a:xfrm>
            <a:off x="2124075" y="3733801"/>
            <a:ext cx="5038725" cy="1508105"/>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noFill/>
            <a:miter lim="800000"/>
            <a:headEnd/>
            <a:tailEnd/>
          </a:ln>
          <a:effectLst/>
        </p:spPr>
        <p:txBody>
          <a:bodyPr wrap="square">
            <a:spAutoFit/>
          </a:bodyPr>
          <a:lstStyle/>
          <a:p>
            <a:pPr marL="179388" lvl="1" algn="ctr">
              <a:defRPr/>
            </a:pPr>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Simplified Arabic" pitchFamily="2" charset="-78"/>
              </a:rPr>
              <a:t>إعداد  </a:t>
            </a:r>
          </a:p>
          <a:p>
            <a:pPr marL="179388" lvl="1" algn="ctr">
              <a:defRPr/>
            </a:pPr>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Simplified Arabic" pitchFamily="2" charset="-78"/>
              </a:rPr>
              <a:t> أد/أحمد حسن محمد عاشور</a:t>
            </a:r>
          </a:p>
          <a:p>
            <a:pPr marL="179388" lvl="1" algn="ctr">
              <a:defRPr/>
            </a:pP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Simplified Arabic" pitchFamily="2" charset="-78"/>
              </a:rPr>
              <a:t> كلية التربية – جامعة بنها</a:t>
            </a:r>
          </a:p>
          <a:p>
            <a:pPr marL="179388" lvl="1" algn="ctr">
              <a:defRPr/>
            </a:pP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Simplified Arabic" pitchFamily="2" charset="-78"/>
              </a:rPr>
              <a:t>للتواصل رقم </a:t>
            </a:r>
            <a:r>
              <a:rPr lang="ar-SA"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Simplified Arabic" pitchFamily="2" charset="-78"/>
              </a:rPr>
              <a:t>الواتس</a:t>
            </a:r>
            <a:r>
              <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Simplified Arabic" pitchFamily="2" charset="-78"/>
              </a:rPr>
              <a:t> 01095211550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8"/>
                                        </p:tgtEl>
                                        <p:attrNameLst>
                                          <p:attrName>style.visibility</p:attrName>
                                        </p:attrNameLst>
                                      </p:cBhvr>
                                      <p:to>
                                        <p:strVal val="visible"/>
                                      </p:to>
                                    </p:set>
                                    <p:anim calcmode="lin" valueType="num">
                                      <p:cBhvr additive="base">
                                        <p:cTn id="7" dur="2000" fill="hold"/>
                                        <p:tgtEl>
                                          <p:spTgt spid="2058"/>
                                        </p:tgtEl>
                                        <p:attrNameLst>
                                          <p:attrName>ppt_x</p:attrName>
                                        </p:attrNameLst>
                                      </p:cBhvr>
                                      <p:tavLst>
                                        <p:tav tm="0">
                                          <p:val>
                                            <p:strVal val="#ppt_x"/>
                                          </p:val>
                                        </p:tav>
                                        <p:tav tm="100000">
                                          <p:val>
                                            <p:strVal val="#ppt_x"/>
                                          </p:val>
                                        </p:tav>
                                      </p:tavLst>
                                    </p:anim>
                                    <p:anim calcmode="lin" valueType="num">
                                      <p:cBhvr additive="base">
                                        <p:cTn id="8" dur="2000" fill="hold"/>
                                        <p:tgtEl>
                                          <p:spTgt spid="205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grpId="0" nodeType="clickEffect">
                                  <p:stCondLst>
                                    <p:cond delay="0"/>
                                  </p:stCondLst>
                                  <p:childTnLst>
                                    <p:set>
                                      <p:cBhvr>
                                        <p:cTn id="12" dur="1" fill="hold">
                                          <p:stCondLst>
                                            <p:cond delay="0"/>
                                          </p:stCondLst>
                                        </p:cTn>
                                        <p:tgtEl>
                                          <p:spTgt spid="2059"/>
                                        </p:tgtEl>
                                        <p:attrNameLst>
                                          <p:attrName>style.visibility</p:attrName>
                                        </p:attrNameLst>
                                      </p:cBhvr>
                                      <p:to>
                                        <p:strVal val="visible"/>
                                      </p:to>
                                    </p:set>
                                    <p:animEffect transition="in" filter="fade">
                                      <p:cBhvr>
                                        <p:cTn id="13" dur="2000"/>
                                        <p:tgtEl>
                                          <p:spTgt spid="2059"/>
                                        </p:tgtEl>
                                      </p:cBhvr>
                                    </p:animEffect>
                                    <p:anim calcmode="lin" valueType="num">
                                      <p:cBhvr>
                                        <p:cTn id="14" dur="2000" fill="hold"/>
                                        <p:tgtEl>
                                          <p:spTgt spid="2059"/>
                                        </p:tgtEl>
                                        <p:attrNameLst>
                                          <p:attrName>style.rotation</p:attrName>
                                        </p:attrNameLst>
                                      </p:cBhvr>
                                      <p:tavLst>
                                        <p:tav tm="0">
                                          <p:val>
                                            <p:fltVal val="720"/>
                                          </p:val>
                                        </p:tav>
                                        <p:tav tm="100000">
                                          <p:val>
                                            <p:fltVal val="0"/>
                                          </p:val>
                                        </p:tav>
                                      </p:tavLst>
                                    </p:anim>
                                    <p:anim calcmode="lin" valueType="num">
                                      <p:cBhvr>
                                        <p:cTn id="15" dur="2000" fill="hold"/>
                                        <p:tgtEl>
                                          <p:spTgt spid="2059"/>
                                        </p:tgtEl>
                                        <p:attrNameLst>
                                          <p:attrName>ppt_h</p:attrName>
                                        </p:attrNameLst>
                                      </p:cBhvr>
                                      <p:tavLst>
                                        <p:tav tm="0">
                                          <p:val>
                                            <p:fltVal val="0"/>
                                          </p:val>
                                        </p:tav>
                                        <p:tav tm="100000">
                                          <p:val>
                                            <p:strVal val="#ppt_h"/>
                                          </p:val>
                                        </p:tav>
                                      </p:tavLst>
                                    </p:anim>
                                    <p:anim calcmode="lin" valueType="num">
                                      <p:cBhvr>
                                        <p:cTn id="16" dur="2000" fill="hold"/>
                                        <p:tgtEl>
                                          <p:spTgt spid="205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nimBg="1"/>
      <p:bldP spid="205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14400"/>
          </a:xfrm>
        </p:spPr>
        <p:txBody>
          <a:bodyPr>
            <a:noAutofit/>
          </a:bodyPr>
          <a:lstStyle/>
          <a:p>
            <a:pPr algn="ctr" eaLnBrk="1" fontAlgn="auto" hangingPunct="1">
              <a:spcAft>
                <a:spcPts val="0"/>
              </a:spcAft>
              <a:defRPr/>
            </a:pPr>
            <a:r>
              <a:rPr lang="ar-SA" sz="4800" b="1" dirty="0" smtClean="0">
                <a:solidFill>
                  <a:schemeClr val="tx1"/>
                </a:solidFill>
                <a:latin typeface="Arabic Typesetting" pitchFamily="66" charset="-78"/>
                <a:cs typeface="Arabic Typesetting" pitchFamily="66" charset="-78"/>
              </a:rPr>
              <a:t>مقدمة:</a:t>
            </a:r>
            <a:endParaRPr lang="en-US" sz="4800" b="1" dirty="0">
              <a:solidFill>
                <a:schemeClr val="tx1"/>
              </a:solidFill>
              <a:latin typeface="Arabic Typesetting" pitchFamily="66" charset="-78"/>
              <a:cs typeface="Arabic Typesetting" pitchFamily="66" charset="-78"/>
            </a:endParaRPr>
          </a:p>
        </p:txBody>
      </p:sp>
      <p:sp>
        <p:nvSpPr>
          <p:cNvPr id="14339" name="Content Placeholder 2"/>
          <p:cNvSpPr>
            <a:spLocks noGrp="1"/>
          </p:cNvSpPr>
          <p:nvPr>
            <p:ph idx="1"/>
          </p:nvPr>
        </p:nvSpPr>
        <p:spPr>
          <a:xfrm>
            <a:off x="304800" y="1143000"/>
            <a:ext cx="8686800" cy="5334000"/>
          </a:xfrm>
        </p:spPr>
        <p:txBody>
          <a:bodyPr/>
          <a:lstStyle/>
          <a:p>
            <a:pPr algn="just">
              <a:buNone/>
            </a:pPr>
            <a:r>
              <a:rPr lang="ar-SA" sz="3600" b="1" dirty="0" smtClean="0"/>
              <a:t>يعتمد الباحث في بحثه على اختيار عيّنة محدّدة من المجتمع الذي يخضع له بحثه، ويقوم باختيار هذه العيّنة تبعاً لأساليب معيّنة، ويعتمد اختيار العيّنة على تحديد هدف البحث، وتحديد مجتمع البحث، وتحديد عيّنة ممثلة، ثم اختيار عيّنة مناسبة، ويتوفر نوعان رئيسيان من العيّنات التي يمكن للباحث استخدامها في بحثه، كما ينشق تحت كل نوع منها مجموعة من العيّنات التي تختلف عن بعضها البعض في طرق اختيارها</a:t>
            </a:r>
            <a:endParaRPr lang="en-US" sz="3600" b="1" dirty="0" smtClean="0">
              <a:solidFill>
                <a:schemeClr val="tx1"/>
              </a:solidFill>
            </a:endParaRPr>
          </a:p>
          <a:p>
            <a:pPr algn="r" eaLnBrk="1" hangingPunct="1">
              <a:buFont typeface="Wingdings 2" pitchFamily="18" charset="2"/>
              <a:buNone/>
            </a:pP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686800" cy="838200"/>
          </a:xfrm>
        </p:spPr>
        <p:txBody>
          <a:bodyPr>
            <a:normAutofit/>
          </a:bodyPr>
          <a:lstStyle/>
          <a:p>
            <a:pPr algn="ctr">
              <a:defRPr/>
            </a:pPr>
            <a:r>
              <a:rPr lang="ar-SA" sz="4000" dirty="0" smtClean="0"/>
              <a:t>انواع العينات</a:t>
            </a:r>
            <a:endParaRPr lang="en-US" sz="4000" b="1" dirty="0">
              <a:solidFill>
                <a:schemeClr val="tx1"/>
              </a:solidFill>
            </a:endParaRPr>
          </a:p>
        </p:txBody>
      </p:sp>
      <p:sp>
        <p:nvSpPr>
          <p:cNvPr id="4" name="عنصر نائب للمحتوى 3"/>
          <p:cNvSpPr>
            <a:spLocks noGrp="1"/>
          </p:cNvSpPr>
          <p:nvPr>
            <p:ph idx="1"/>
          </p:nvPr>
        </p:nvSpPr>
        <p:spPr/>
        <p:txBody>
          <a:bodyPr>
            <a:normAutofit fontScale="85000" lnSpcReduction="10000"/>
          </a:bodyPr>
          <a:lstStyle/>
          <a:p>
            <a:pPr algn="just"/>
            <a:r>
              <a:rPr lang="ar-SA" dirty="0" smtClean="0"/>
              <a:t>العيّنة العشوائية البسيطة: يعتمد اختيارها على تساوي احتمال اختيار جميع أفراد مجتمع البحث، ولمنع حدوث التحيز في اختيار أفراد العيّنة يتم الاستعانة ببعض الطرق الميكانيكية مثل القرعة وجداول الأعداد العشوائية</a:t>
            </a:r>
          </a:p>
          <a:p>
            <a:pPr algn="just"/>
            <a:r>
              <a:rPr lang="ar-SA" dirty="0" smtClean="0"/>
              <a:t>العيّنة العشوائية الطبقيّة: يتم اختيارها على مرحلتين، وتتمثل المرحلة الأولى في تحليل مجتمع البحث ودراسة كافّة خصائصه وطبقاته، أمّا المرحلة الثانية فتتمثل في اختيار أفراد العيّنة بشكل عشوائي بناءً على صفات مجتمع </a:t>
            </a:r>
            <a:r>
              <a:rPr lang="ar-SA" dirty="0" err="1" smtClean="0"/>
              <a:t>البحث.</a:t>
            </a:r>
            <a:r>
              <a:rPr lang="ar-SA" dirty="0" smtClean="0"/>
              <a:t> العيّنة العشوائيّة متعدّدة المراحل: يتم اللجوء إل هذه العيّنة عندما يكون مجتمع البحث كبير جداً، حيث يتمّ تقسيم مجتمع البحث إلى عدّة أقسام تبعاً للمساحة أو الطبقات أو المستوى التعليمي، وذلك بحسب ما تتطلبه الدراسة</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2"/>
          <p:cNvSpPr txBox="1">
            <a:spLocks noChangeArrowheads="1"/>
          </p:cNvSpPr>
          <p:nvPr/>
        </p:nvSpPr>
        <p:spPr bwMode="auto">
          <a:xfrm>
            <a:off x="2819400" y="5257800"/>
            <a:ext cx="1447800" cy="304800"/>
          </a:xfrm>
          <a:prstGeom prst="rect">
            <a:avLst/>
          </a:prstGeom>
          <a:noFill/>
          <a:ln w="9525">
            <a:noFill/>
            <a:miter lim="800000"/>
            <a:headEnd/>
            <a:tailEnd/>
          </a:ln>
        </p:spPr>
        <p:txBody>
          <a:bodyPr/>
          <a:lstStyle/>
          <a:p>
            <a:pPr algn="ctr" rtl="0">
              <a:spcAft>
                <a:spcPts val="1000"/>
              </a:spcAft>
            </a:pPr>
            <a:endParaRPr lang="en-US" dirty="0"/>
          </a:p>
        </p:txBody>
      </p:sp>
      <p:sp>
        <p:nvSpPr>
          <p:cNvPr id="1028" name="Text Box 3"/>
          <p:cNvSpPr txBox="1">
            <a:spLocks noChangeArrowheads="1"/>
          </p:cNvSpPr>
          <p:nvPr/>
        </p:nvSpPr>
        <p:spPr bwMode="auto">
          <a:xfrm>
            <a:off x="4191000" y="5257800"/>
            <a:ext cx="1447800" cy="371475"/>
          </a:xfrm>
          <a:prstGeom prst="rect">
            <a:avLst/>
          </a:prstGeom>
          <a:noFill/>
          <a:ln w="9525">
            <a:noFill/>
            <a:miter lim="800000"/>
            <a:headEnd/>
            <a:tailEnd/>
          </a:ln>
        </p:spPr>
        <p:txBody>
          <a:bodyPr/>
          <a:lstStyle/>
          <a:p>
            <a:pPr algn="ctr" rtl="0">
              <a:spcAft>
                <a:spcPts val="1000"/>
              </a:spcAft>
            </a:pPr>
            <a:r>
              <a:rPr lang="en-US" sz="1600" dirty="0">
                <a:solidFill>
                  <a:srgbClr val="000000"/>
                </a:solidFill>
              </a:rPr>
              <a:t> </a:t>
            </a:r>
            <a:endParaRPr lang="en-US" dirty="0"/>
          </a:p>
        </p:txBody>
      </p:sp>
      <p:sp>
        <p:nvSpPr>
          <p:cNvPr id="1029" name="Text Box 4"/>
          <p:cNvSpPr txBox="1">
            <a:spLocks noChangeArrowheads="1"/>
          </p:cNvSpPr>
          <p:nvPr/>
        </p:nvSpPr>
        <p:spPr bwMode="auto">
          <a:xfrm>
            <a:off x="5715000" y="5257800"/>
            <a:ext cx="1371600" cy="371475"/>
          </a:xfrm>
          <a:prstGeom prst="rect">
            <a:avLst/>
          </a:prstGeom>
          <a:noFill/>
          <a:ln w="9525">
            <a:noFill/>
            <a:miter lim="800000"/>
            <a:headEnd/>
            <a:tailEnd/>
          </a:ln>
        </p:spPr>
        <p:txBody>
          <a:bodyPr/>
          <a:lstStyle/>
          <a:p>
            <a:pPr algn="ctr" rtl="0">
              <a:spcAft>
                <a:spcPts val="1000"/>
              </a:spcAft>
            </a:pPr>
            <a:r>
              <a:rPr lang="en-US" sz="1600" dirty="0">
                <a:solidFill>
                  <a:srgbClr val="000000"/>
                </a:solidFill>
              </a:rPr>
              <a:t> </a:t>
            </a:r>
            <a:endParaRPr lang="en-US" dirty="0"/>
          </a:p>
        </p:txBody>
      </p:sp>
      <p:sp>
        <p:nvSpPr>
          <p:cNvPr id="1030" name="Text Box 5"/>
          <p:cNvSpPr txBox="1">
            <a:spLocks noChangeArrowheads="1"/>
          </p:cNvSpPr>
          <p:nvPr/>
        </p:nvSpPr>
        <p:spPr bwMode="auto">
          <a:xfrm>
            <a:off x="7086600" y="5257800"/>
            <a:ext cx="1447800" cy="304800"/>
          </a:xfrm>
          <a:prstGeom prst="rect">
            <a:avLst/>
          </a:prstGeom>
          <a:noFill/>
          <a:ln w="9525">
            <a:noFill/>
            <a:miter lim="800000"/>
            <a:headEnd/>
            <a:tailEnd/>
          </a:ln>
        </p:spPr>
        <p:txBody>
          <a:bodyPr/>
          <a:lstStyle/>
          <a:p>
            <a:pPr algn="ctr" rtl="0">
              <a:spcAft>
                <a:spcPts val="1000"/>
              </a:spcAft>
            </a:pPr>
            <a:r>
              <a:rPr lang="en-US" sz="1600" dirty="0">
                <a:solidFill>
                  <a:srgbClr val="000000"/>
                </a:solidFill>
              </a:rPr>
              <a:t> </a:t>
            </a:r>
            <a:endParaRPr lang="en-US" dirty="0"/>
          </a:p>
        </p:txBody>
      </p:sp>
      <p:sp>
        <p:nvSpPr>
          <p:cNvPr id="1031" name="Text Box 6"/>
          <p:cNvSpPr txBox="1">
            <a:spLocks noChangeArrowheads="1"/>
          </p:cNvSpPr>
          <p:nvPr/>
        </p:nvSpPr>
        <p:spPr bwMode="auto">
          <a:xfrm>
            <a:off x="1371600" y="5257800"/>
            <a:ext cx="1447800" cy="371475"/>
          </a:xfrm>
          <a:prstGeom prst="rect">
            <a:avLst/>
          </a:prstGeom>
          <a:noFill/>
          <a:ln w="9525">
            <a:noFill/>
            <a:miter lim="800000"/>
            <a:headEnd/>
            <a:tailEnd/>
          </a:ln>
        </p:spPr>
        <p:txBody>
          <a:bodyPr/>
          <a:lstStyle/>
          <a:p>
            <a:pPr algn="ctr" rtl="0">
              <a:spcAft>
                <a:spcPts val="1000"/>
              </a:spcAft>
            </a:pPr>
            <a:r>
              <a:rPr lang="en-US" sz="1600" dirty="0">
                <a:solidFill>
                  <a:srgbClr val="000000"/>
                </a:solidFill>
              </a:rPr>
              <a:t> </a:t>
            </a:r>
            <a:endParaRPr lang="en-US" dirty="0"/>
          </a:p>
        </p:txBody>
      </p:sp>
      <p:sp>
        <p:nvSpPr>
          <p:cNvPr id="8" name="عنصر نائب للمحتوى 7"/>
          <p:cNvSpPr>
            <a:spLocks noGrp="1"/>
          </p:cNvSpPr>
          <p:nvPr>
            <p:ph idx="1"/>
          </p:nvPr>
        </p:nvSpPr>
        <p:spPr>
          <a:xfrm>
            <a:off x="1435608" y="457200"/>
            <a:ext cx="7498080" cy="4800600"/>
          </a:xfrm>
        </p:spPr>
        <p:txBody>
          <a:bodyPr>
            <a:normAutofit fontScale="85000" lnSpcReduction="20000"/>
          </a:bodyPr>
          <a:lstStyle/>
          <a:p>
            <a:r>
              <a:rPr lang="ar-SA" dirty="0" smtClean="0"/>
              <a:t>العيّنة </a:t>
            </a:r>
            <a:r>
              <a:rPr lang="ar-SA" dirty="0" err="1" smtClean="0"/>
              <a:t>العمديّة</a:t>
            </a:r>
            <a:r>
              <a:rPr lang="ar-SA" dirty="0" smtClean="0"/>
              <a:t>: يعتمد الباحث في اختيارها على خبرته ومقدرته على تشكيل العيّنة التي يرى بأنها الأنسب للدراسة التي يقوم </a:t>
            </a:r>
            <a:r>
              <a:rPr lang="ar-SA" dirty="0" err="1" smtClean="0"/>
              <a:t>بها.</a:t>
            </a:r>
            <a:r>
              <a:rPr lang="ar-SA" dirty="0" smtClean="0"/>
              <a:t> </a:t>
            </a:r>
          </a:p>
          <a:p>
            <a:r>
              <a:rPr lang="ar-SA" dirty="0" smtClean="0"/>
              <a:t>عيّنة الحصص: تندرج تحت العيّنة </a:t>
            </a:r>
            <a:r>
              <a:rPr lang="ar-SA" dirty="0" err="1" smtClean="0"/>
              <a:t>العمدية</a:t>
            </a:r>
            <a:r>
              <a:rPr lang="ar-SA" dirty="0" smtClean="0"/>
              <a:t>، وتعتمد على الاختيار المتعمد لمجموعة من الأشخاص الذين تنطبق عليهم شروط معيّنة داخل مجتمع البحث، وغالباً ما يتم اللجوء إلى هذه العيّنة عند جمع معلومات حول الرأي العام</a:t>
            </a:r>
          </a:p>
          <a:p>
            <a:r>
              <a:rPr lang="ar-SA" dirty="0" smtClean="0"/>
              <a:t>العيّنة الفرضيّة: يتم اللجوء إليها في الحالات التي لا يمتلك فيها الباحث أي خيارات في تحديد مجتمع البحث أو العناصر المكوّنة له.</a:t>
            </a:r>
          </a:p>
          <a:p>
            <a:r>
              <a:rPr lang="ar-SA" dirty="0" smtClean="0"/>
              <a:t>العيّنة النمطيّة: تعتمد على اختيار عناصر جديدة للبحث تكون على نفس نمط مجتمع البحث الذي تم استخراجها </a:t>
            </a:r>
            <a:r>
              <a:rPr lang="ar-SA" dirty="0" err="1" smtClean="0"/>
              <a:t>منه.</a:t>
            </a:r>
            <a:r>
              <a:rPr lang="ar-SA" dirty="0" smtClean="0"/>
              <a:t> عيّنة الصدفة: وهو أن يقوم الدارس باختيار الأفراد الذين يلتقي بهم صدفةً ليشكلوا عيّنة البحث</a:t>
            </a: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TotalTime>
  <Words>326</Words>
  <Application>Microsoft Office PowerPoint</Application>
  <PresentationFormat>عرض على الشاشة (3:4)‏</PresentationFormat>
  <Paragraphs>18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انقلاب</vt:lpstr>
      <vt:lpstr>الشريحة 1</vt:lpstr>
      <vt:lpstr>مقدمة:</vt:lpstr>
      <vt:lpstr>انواع العينات</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 خطة تعديل سلوك )   إعداد الطالب : عبدالله محمد اليوسف  الرقم الجامعي : 430105388 إشراف : د.ناصر سيد جمعة</dc:title>
  <dc:creator>sfa7</dc:creator>
  <cp:lastModifiedBy>expert</cp:lastModifiedBy>
  <cp:revision>31</cp:revision>
  <dcterms:created xsi:type="dcterms:W3CDTF">2011-05-20T20:41:46Z</dcterms:created>
  <dcterms:modified xsi:type="dcterms:W3CDTF">2020-03-22T22:40:56Z</dcterms:modified>
</cp:coreProperties>
</file>