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70" r:id="rId2"/>
    <p:sldId id="258" r:id="rId3"/>
    <p:sldId id="260" r:id="rId4"/>
    <p:sldId id="261" r:id="rId5"/>
    <p:sldId id="262" r:id="rId6"/>
    <p:sldId id="264" r:id="rId7"/>
    <p:sldId id="265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EA2E59-C38F-4102-805E-714C00E8FA7C}" type="datetimeFigureOut">
              <a:rPr lang="en-US" smtClean="0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62A10BA-1494-41C4-AAB8-AE92DE6DF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 descr="خشب متوسط"/>
          <p:cNvSpPr>
            <a:spLocks noChangeArrowheads="1"/>
          </p:cNvSpPr>
          <p:nvPr/>
        </p:nvSpPr>
        <p:spPr bwMode="auto">
          <a:xfrm>
            <a:off x="684213" y="1196975"/>
            <a:ext cx="8064500" cy="9239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 smtClean="0">
                <a:solidFill>
                  <a:schemeClr val="bg1"/>
                </a:solidFill>
              </a:rPr>
              <a:t>خطة تعديل </a:t>
            </a:r>
            <a:r>
              <a:rPr lang="ar-SA" sz="5400" b="1" dirty="0">
                <a:solidFill>
                  <a:schemeClr val="bg1"/>
                </a:solidFill>
              </a:rPr>
              <a:t>السلوك</a:t>
            </a:r>
            <a:endParaRPr lang="ar-SA" sz="5400" b="1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124075" y="3733801"/>
            <a:ext cx="5038725" cy="150810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lvl="1" algn="ctr">
              <a:defRPr/>
            </a:pP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إعداد  </a:t>
            </a:r>
          </a:p>
          <a:p>
            <a:pPr marL="179388" lvl="1" algn="ctr">
              <a:defRPr/>
            </a:pP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 أد/أحمد حسن محمد عاشور</a:t>
            </a:r>
          </a:p>
          <a:p>
            <a:pPr marL="179388" lvl="1" algn="ctr">
              <a:defRPr/>
            </a:pP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 كلية التربية – جامعة بنها</a:t>
            </a:r>
          </a:p>
          <a:p>
            <a:pPr marL="179388" lvl="1" algn="ctr">
              <a:defRPr/>
            </a:pP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للتواصل رقم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الواتس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Simplified Arabic" pitchFamily="2" charset="-78"/>
              </a:rPr>
              <a:t> 01095211550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47052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تقييم فعالية برنامج تعديل السلوك ( برنامج العلاج )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انخفض سلوك </a:t>
            </a:r>
            <a:r>
              <a:rPr lang="ar-SA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التلميذتدريجياً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بعد خمس جلسات ابتداءً </a:t>
            </a:r>
            <a:r>
              <a:rPr lang="ar-SA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من ......الى ......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حتى توقف نهائياً وذلك خلال التدخل باستخدام المعززات المحببة لديه.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التوصيات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ونوصي ولي الأمر و المعلمين بما يلي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1- يجب تعزيز الطالب عندما تتوقف عن السلوك الغير مقبول 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2- لا بد من ضبط المثيرات التي تجعله يقوم بذلك السلوك.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3- تعليم الطالب التصرف السليم عندما يطلب منه أمر</a:t>
            </a:r>
            <a:r>
              <a:rPr lang="ar-S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برنامج تعديل السلوك الخاص بالمعلم</a:t>
            </a:r>
            <a:r>
              <a:rPr lang="en-US" sz="4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sz="48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تحديد السلوك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المستهدف :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مثال العناد و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العصيان .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تعريف السلوك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المستهدف :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هو السلوك الذي يتضمن العصيان وعدم الطاعة لما يطلب منه و  يحدث سلوك العناد عند الطالب عندما يطلب منه  ترك ما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بيده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(حاسب، أقلام، الحقيبة) في الصف.وينتهي في حاله أدى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الشي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الذي يريد أن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يعمله.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قياس السلوك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المستهدف :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المعلومات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العامة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الاسم: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، العمر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الزمني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سنوات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العمر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العقلي:.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سبب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الإحالة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العناد والعصيان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اسم الملاحظ او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المعالج  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، مكان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الملاحظة 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داخل </a:t>
            </a:r>
            <a:r>
              <a:rPr lang="ar-SA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الصف  ،</a:t>
            </a: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مدة الملاحظة: نصف ساعة  من كل الحصة</a:t>
            </a:r>
            <a:endParaRPr lang="en-US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2400" b="1" dirty="0" smtClean="0">
                <a:solidFill>
                  <a:schemeClr val="tx1"/>
                </a:solidFill>
              </a:rPr>
              <a:t>جدول متابعة سلوك العناد أثناء وجوده في الصف قبل التدخل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133600"/>
          <a:ext cx="8686800" cy="3039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370840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المجموع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التكرار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فترة الملاحظة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التاريخ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اليوم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4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3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2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1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marL="71755" marR="7175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نصف ساعة من كل حصة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9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24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السبت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10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الاحد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11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الإثنين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8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الثلاثاء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7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الأربعاء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كائن 2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686800" cy="4362450"/>
        </p:xfrm>
        <a:graphic>
          <a:graphicData uri="http://schemas.openxmlformats.org/presentationml/2006/ole">
            <p:oleObj spid="_x0000_s1026" name="Worksheet" r:id="rId3" imgW="8667801" imgH="4352949" progId="Excel.Sheet.8">
              <p:embed/>
            </p:oleObj>
          </a:graphicData>
        </a:graphic>
      </p:graphicFrame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819400" y="5257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الأحد 13\5</a:t>
            </a:r>
            <a:endParaRPr lang="en-US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191000" y="52578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الأثنين 14\5</a:t>
            </a:r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715000" y="5257800"/>
            <a:ext cx="1371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الثلاثاء 15\5</a:t>
            </a:r>
            <a:endParaRPr lang="en-US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7086600" y="5257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الإربعاء 16\5</a:t>
            </a:r>
            <a:endParaRPr 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371600" y="52578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السبت 12\5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أسباب حدوث السلوك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عدم الاستجابه لتوجيهات المعلم عندما يطلب منه  ترك ما بيده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ما الذي حدث قبل ظهور السلوك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لفت انتباه المعلم وعدم الاستجابة لطلب المعلم، إحداث إزعاج وفوضى داخل الفصل.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ما الذي حدث بعد ظهور السلوك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ااستخدام فنيات علاج السلوك مثل التلقين </a:t>
            </a:r>
            <a:r>
              <a:rPr lang="ar-SA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والنمذجة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مع من حدث السلوك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مع المعلم</a:t>
            </a:r>
            <a:r>
              <a:rPr lang="ar-SA" dirty="0" smtClean="0">
                <a:solidFill>
                  <a:schemeClr val="tx1"/>
                </a:solidFill>
              </a:rPr>
              <a:t>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تصميم برنامج تعديل سلوك (خطة العلاج)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اختيار أسلوب التعديل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1- 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العقد السلوكي مع الطالب : 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وهو اتفاقية مكتوبة مع الطالب حول موضوع ما ويحدد فيه ما هو مطلوب من الطالب ونوع المكافأة من المرشد أو الأخصائي النفسي ويلتزم فيها الطرفان التزاما صادقاً.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2- أسلوب التعزيز لسلوك المرغوب( التعزيز الرمزي )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وهو إجراء يستخدم لزيادة السلوك المرغوب فيه أو إخفاء سلوك غير مرغوب 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والمعززات التي يفضلها بدور هي : (النشاطية :اللعب) و (الغذائية: العصير ورقائق البطاطس).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3- اسلوب التجاهل ( الإطفاء ) لسلوك غير المرغوب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تجاهل السلوك الذي يصدر عن الطفل إذا كان انتباه الآخرين لسلوكه يعمل كمعزز و لا يشكل خطر على نفسه أو الاخرين</a:t>
            </a: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4- أسلوب التعلم بالنموذج ( النمذجه )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قيام المعلم أو النموذج بتعليم الطفل كيف يفعل شيئاً ومن ثم الطلب منه أن يقلد ما شاهده  والنمذجة أنواع نمذجه حية ونمذجة مصورة ونمذجة رمزية</a:t>
            </a:r>
            <a:r>
              <a:rPr lang="ar-S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تنفيذ برنامج تعديل السلوك ( تنفيذ خطة العلاج ) :</a:t>
            </a:r>
            <a:endParaRPr lang="en-US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سيتم التعامل مع عادل بأسلوب التعزيز حتى يتوقف نهائياً عن العناد ،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يقوم بذلك المعلم في غرفة الصف أثناء تعلم المهارات الأكاديمية.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*(يتم تطبيق البرنامج العلاجي خلال نصف ساعة من كل حصة) 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خطوات التنفيذ :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1- اطلب من التلاميذ الجلوس في المقاعد عند دخول الحصة.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2- أعطي تعزيزاً اجتماعياً للطلاب الذين يطيعون الأوامر والتعليمات 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3- امنح الطالب المستهدف تعزيزاً اجتماعياً عند الالتزام "الكف من السلوك غير المرغوب".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4- اطرح المادة التعليمية بوضوح 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5- امنح الطالب المستهدف تعزيزاً اجتماعياً أذا أدى المهمة التعليمية التي اطلبها منه خلال الحصة 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6- عدم الانتباه لطالب المستهدف عند قيامه بالسلوك غير مرغوب ومحاولة أثارة اهتمامه بشي أخر و أحيان حرمانه من أشياء التي يفضلها.</a:t>
            </a:r>
            <a:endParaRPr lang="en-US" sz="3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7- منح التعزيزات الرمزية للطالب في نهاية كل حصة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2400" b="1" dirty="0" smtClean="0">
                <a:solidFill>
                  <a:schemeClr val="tx1"/>
                </a:solidFill>
              </a:rPr>
              <a:t>جدول قياس يوضح </a:t>
            </a:r>
            <a:r>
              <a:rPr lang="ar-SA" sz="2400" b="1" dirty="0" err="1" smtClean="0">
                <a:solidFill>
                  <a:schemeClr val="tx1"/>
                </a:solidFill>
              </a:rPr>
              <a:t>سلوك (العناد </a:t>
            </a:r>
            <a:r>
              <a:rPr lang="ar-SA" sz="2400" b="1" dirty="0" smtClean="0">
                <a:solidFill>
                  <a:schemeClr val="tx1"/>
                </a:solidFill>
              </a:rPr>
              <a:t>) أثناء التدخل وذلك من </a:t>
            </a:r>
            <a:r>
              <a:rPr lang="ar-SA" sz="2400" b="1" dirty="0" err="1" smtClean="0">
                <a:solidFill>
                  <a:schemeClr val="tx1"/>
                </a:solidFill>
              </a:rPr>
              <a:t>تاريخ </a:t>
            </a:r>
            <a:r>
              <a:rPr lang="ar-SA" sz="2400" b="1" dirty="0" smtClean="0">
                <a:solidFill>
                  <a:schemeClr val="tx1"/>
                </a:solidFill>
              </a:rPr>
              <a:t>/  إلى 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133600"/>
          <a:ext cx="8686800" cy="3224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370840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المجموع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التكرار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فترة الملاحظة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التاريخ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اليوم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4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3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2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1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marL="71755" marR="7175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نصف ساعة من كل حصة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6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24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السبت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4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" algn="l"/>
                          <a:tab pos="781685" algn="ctr"/>
                        </a:tabLs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الاحد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2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  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|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AL-Matee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الإثنين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 1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endParaRPr lang="ar-SA" sz="2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AL-Matee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 |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245" algn="l"/>
                          <a:tab pos="781685" algn="ctr"/>
                        </a:tabLst>
                      </a:pPr>
                      <a:endParaRPr lang="ar-SA" sz="2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AL-Matee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الثلاثاء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L-Matee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L-Matee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L-Mateen"/>
                        </a:rPr>
                        <a:t>الأربعاء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chemeClr val="tx1"/>
                </a:solidFill>
              </a:rPr>
              <a:t>الرسم البياني: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050" name="كائن 2"/>
          <p:cNvGraphicFramePr>
            <a:graphicFrameLocks noGrp="1"/>
          </p:cNvGraphicFramePr>
          <p:nvPr>
            <p:ph idx="1"/>
          </p:nvPr>
        </p:nvGraphicFramePr>
        <p:xfrm>
          <a:off x="1435100" y="1514475"/>
          <a:ext cx="7497763" cy="4667250"/>
        </p:xfrm>
        <a:graphic>
          <a:graphicData uri="http://schemas.openxmlformats.org/presentationml/2006/ole">
            <p:oleObj spid="_x0000_s2050" r:id="rId3" imgW="8687553" imgH="5407621" progId="Excel.Sheet.8">
              <p:embed/>
            </p:oleObj>
          </a:graphicData>
        </a:graphic>
      </p:graphicFrame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143000" y="54864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السبت 19\5</a:t>
            </a:r>
            <a:endParaRPr lang="en-US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2590800" y="5486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الأحد 20\5</a:t>
            </a:r>
            <a:endParaRPr lang="en-US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4038600" y="54864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الأثنين 21\5</a:t>
            </a:r>
            <a:endParaRPr lang="en-US"/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5486400" y="54864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الثلاثاء 22\5</a:t>
            </a:r>
            <a:endParaRPr lang="en-US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6934200" y="5486400"/>
            <a:ext cx="1447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ar-SA" sz="1400">
                <a:solidFill>
                  <a:srgbClr val="000000"/>
                </a:solidFill>
              </a:rPr>
              <a:t>الإربعاء 23\5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663</Words>
  <Application>Microsoft Office PowerPoint</Application>
  <PresentationFormat>عرض على الشاشة (3:4)‏</PresentationFormat>
  <Paragraphs>149</Paragraphs>
  <Slides>10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انقلاب</vt:lpstr>
      <vt:lpstr>Worksheet</vt:lpstr>
      <vt:lpstr>Microsoft Office Excel 97-2003 Worksheet</vt:lpstr>
      <vt:lpstr>الشريحة 1</vt:lpstr>
      <vt:lpstr>برنامج تعديل السلوك الخاص بالمعلم </vt:lpstr>
      <vt:lpstr>جدول متابعة سلوك العناد أثناء وجوده في الصف قبل التدخل </vt:lpstr>
      <vt:lpstr>الشريحة 4</vt:lpstr>
      <vt:lpstr>الشريحة 5</vt:lpstr>
      <vt:lpstr>الشريحة 6</vt:lpstr>
      <vt:lpstr>الشريحة 7</vt:lpstr>
      <vt:lpstr>جدول قياس يوضح سلوك (العناد ) أثناء التدخل وذلك من تاريخ /  إلى  </vt:lpstr>
      <vt:lpstr>الرسم البياني: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  ( خطة تعديل سلوك )   إعداد الطالب : عبدالله محمد اليوسف  الرقم الجامعي : 430105388 إشراف : د.ناصر سيد جمعة</dc:title>
  <dc:creator>sfa7</dc:creator>
  <cp:lastModifiedBy>expert</cp:lastModifiedBy>
  <cp:revision>25</cp:revision>
  <dcterms:created xsi:type="dcterms:W3CDTF">2011-05-20T20:41:46Z</dcterms:created>
  <dcterms:modified xsi:type="dcterms:W3CDTF">2020-03-18T21:45:43Z</dcterms:modified>
</cp:coreProperties>
</file>