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Lst>
  <p:sldIdLst>
    <p:sldId id="277" r:id="rId3"/>
    <p:sldId id="279" r:id="rId4"/>
    <p:sldId id="280" r:id="rId5"/>
    <p:sldId id="282" r:id="rId6"/>
    <p:sldId id="284" r:id="rId7"/>
    <p:sldId id="302" r:id="rId8"/>
    <p:sldId id="303" r:id="rId9"/>
    <p:sldId id="285" r:id="rId10"/>
    <p:sldId id="286" r:id="rId11"/>
    <p:sldId id="287" r:id="rId12"/>
    <p:sldId id="288" r:id="rId13"/>
    <p:sldId id="290" r:id="rId14"/>
    <p:sldId id="299" r:id="rId15"/>
    <p:sldId id="304" r:id="rId16"/>
    <p:sldId id="300"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772"/>
    <a:srgbClr val="5B0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EG">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64004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97173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284687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19" name="Footer Placeholder 18"/>
          <p:cNvSpPr>
            <a:spLocks noGrp="1"/>
          </p:cNvSpPr>
          <p:nvPr>
            <p:ph type="ftr" sz="quarter" idx="11"/>
          </p:nvPr>
        </p:nvSpPr>
        <p:spPr/>
        <p:txBody>
          <a:bodyPr/>
          <a:lstStyle/>
          <a:p>
            <a:endParaRPr lang="ar-EG">
              <a:solidFill>
                <a:srgbClr val="85819E">
                  <a:shade val="50000"/>
                </a:srgbClr>
              </a:solidFill>
            </a:endParaRPr>
          </a:p>
        </p:txBody>
      </p:sp>
      <p:sp>
        <p:nvSpPr>
          <p:cNvPr id="27" name="Slide Number Placeholder 2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135943574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54837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02282647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663696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8" name="Footer Placeholder 7"/>
          <p:cNvSpPr>
            <a:spLocks noGrp="1"/>
          </p:cNvSpPr>
          <p:nvPr>
            <p:ph type="ftr" sz="quarter" idx="11"/>
          </p:nvPr>
        </p:nvSpPr>
        <p:spPr/>
        <p:txBody>
          <a:bodyPr/>
          <a:lstStyle/>
          <a:p>
            <a:endParaRPr lang="ar-EG">
              <a:solidFill>
                <a:srgbClr val="85819E">
                  <a:shade val="50000"/>
                </a:srgbClr>
              </a:solidFill>
            </a:endParaRPr>
          </a:p>
        </p:txBody>
      </p:sp>
      <p:sp>
        <p:nvSpPr>
          <p:cNvPr id="9" name="Slide Number Placeholder 8"/>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196368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8" name="Slide Number Placeholder 7"/>
          <p:cNvSpPr>
            <a:spLocks noGrp="1"/>
          </p:cNvSpPr>
          <p:nvPr>
            <p:ph type="sldNum" sz="quarter" idx="11"/>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
        <p:nvSpPr>
          <p:cNvPr id="9" name="Footer Placeholder 8"/>
          <p:cNvSpPr>
            <a:spLocks noGrp="1"/>
          </p:cNvSpPr>
          <p:nvPr>
            <p:ph type="ftr" sz="quarter" idx="12"/>
          </p:nvPr>
        </p:nvSpPr>
        <p:spPr/>
        <p:txBody>
          <a:bodyPr/>
          <a:lstStyle/>
          <a:p>
            <a:endParaRPr lang="ar-EG">
              <a:solidFill>
                <a:srgbClr val="85819E">
                  <a:shade val="50000"/>
                </a:srgbClr>
              </a:solidFill>
            </a:endParaRPr>
          </a:p>
        </p:txBody>
      </p:sp>
    </p:spTree>
    <p:extLst>
      <p:ext uri="{BB962C8B-B14F-4D97-AF65-F5344CB8AC3E}">
        <p14:creationId xmlns:p14="http://schemas.microsoft.com/office/powerpoint/2010/main" val="2956747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3" name="Footer Placeholder 2"/>
          <p:cNvSpPr>
            <a:spLocks noGrp="1"/>
          </p:cNvSpPr>
          <p:nvPr>
            <p:ph type="ftr" sz="quarter" idx="11"/>
          </p:nvPr>
        </p:nvSpPr>
        <p:spPr/>
        <p:txBody>
          <a:bodyPr/>
          <a:lstStyle/>
          <a:p>
            <a:endParaRPr lang="ar-EG">
              <a:solidFill>
                <a:srgbClr val="85819E">
                  <a:shade val="50000"/>
                </a:srgbClr>
              </a:solidFill>
            </a:endParaRPr>
          </a:p>
        </p:txBody>
      </p:sp>
      <p:sp>
        <p:nvSpPr>
          <p:cNvPr id="4" name="Slide Number Placeholder 3"/>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52191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209694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771039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380027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983555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25930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04295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212943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EG">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49942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ar-EG">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97501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ar-EG">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247509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72233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345976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E47E7ED-1D65-468B-B1ED-15F45F701F13}" type="datetimeFigureOut">
              <a:rPr lang="ar-EG" smtClean="0">
                <a:solidFill>
                  <a:srgbClr val="E3DED1">
                    <a:shade val="50000"/>
                  </a:srgbClr>
                </a:solidFill>
              </a:rPr>
              <a:pPr/>
              <a:t>10/08/1441</a:t>
            </a:fld>
            <a:endParaRPr lang="ar-EG">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EG">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1041138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E47E7ED-1D65-468B-B1ED-15F45F701F13}" type="datetimeFigureOut">
              <a:rPr lang="ar-EG" smtClean="0">
                <a:solidFill>
                  <a:srgbClr val="85819E">
                    <a:shade val="50000"/>
                  </a:srgbClr>
                </a:solidFill>
              </a:rPr>
              <a:pPr/>
              <a:t>10/08/1441</a:t>
            </a:fld>
            <a:endParaRPr lang="ar-EG">
              <a:solidFill>
                <a:srgbClr val="85819E">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EG">
              <a:solidFill>
                <a:srgbClr val="85819E">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73524527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a:spLocks noChangeArrowheads="1" noChangeShapeType="1" noTextEdit="1"/>
          </p:cNvSpPr>
          <p:nvPr/>
        </p:nvSpPr>
        <p:spPr bwMode="auto">
          <a:xfrm>
            <a:off x="2514898" y="836712"/>
            <a:ext cx="3892550" cy="1417637"/>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Chevron">
              <a:avLst>
                <a:gd name="adj" fmla="val 25000"/>
              </a:avLst>
            </a:prstTxWarp>
          </a:bodyPr>
          <a:lstStyle/>
          <a:p>
            <a:pPr algn="ctr"/>
            <a:r>
              <a:rPr lang="ar-EG" sz="2000" kern="10" dirty="0" smtClean="0">
                <a:solidFill>
                  <a:srgbClr val="800000"/>
                </a:solidFill>
                <a:cs typeface="PT Bold Heading"/>
              </a:rPr>
              <a:t> </a:t>
            </a:r>
          </a:p>
          <a:p>
            <a:pPr algn="ctr"/>
            <a:r>
              <a:rPr lang="ar-EG" sz="2000" kern="10" dirty="0" smtClean="0">
                <a:solidFill>
                  <a:srgbClr val="800000"/>
                </a:solidFill>
                <a:cs typeface="PT Bold Heading"/>
              </a:rPr>
              <a:t>مقرر سيكولوجية التعليم والتعلم</a:t>
            </a:r>
            <a:endParaRPr lang="ar-EG" sz="2000" kern="10" dirty="0">
              <a:solidFill>
                <a:srgbClr val="800000"/>
              </a:solidFill>
              <a:cs typeface="PT Bold Heading"/>
            </a:endParaRPr>
          </a:p>
        </p:txBody>
      </p:sp>
      <p:sp>
        <p:nvSpPr>
          <p:cNvPr id="6" name="WordArt 6"/>
          <p:cNvSpPr>
            <a:spLocks noChangeArrowheads="1" noChangeShapeType="1" noTextEdit="1"/>
          </p:cNvSpPr>
          <p:nvPr/>
        </p:nvSpPr>
        <p:spPr bwMode="auto">
          <a:xfrm>
            <a:off x="1509472" y="2564904"/>
            <a:ext cx="6115050" cy="72390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3200" kern="10" dirty="0" smtClean="0">
                <a:solidFill>
                  <a:srgbClr val="800000"/>
                </a:solidFill>
                <a:cs typeface="PT Bold Heading"/>
              </a:rPr>
              <a:t>نظرية المنظمات المتقدمة لأوزوبل</a:t>
            </a:r>
            <a:endParaRPr lang="ar-EG" sz="3200" kern="10" dirty="0">
              <a:solidFill>
                <a:srgbClr val="800000"/>
              </a:solidFill>
              <a:cs typeface="PT Bold Heading"/>
            </a:endParaRPr>
          </a:p>
        </p:txBody>
      </p:sp>
      <p:pic>
        <p:nvPicPr>
          <p:cNvPr id="9" name="Picture 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3220" y="714251"/>
            <a:ext cx="1847850" cy="9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foebenha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4664"/>
            <a:ext cx="1504262" cy="12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44565" y="1712409"/>
            <a:ext cx="1555233" cy="276999"/>
          </a:xfrm>
          <a:prstGeom prst="rect">
            <a:avLst/>
          </a:prstGeom>
          <a:noFill/>
        </p:spPr>
        <p:txBody>
          <a:bodyPr wrap="none" rtlCol="1">
            <a:spAutoFit/>
          </a:bodyPr>
          <a:lstStyle/>
          <a:p>
            <a:r>
              <a:rPr lang="ar-EG" sz="1200" kern="10" dirty="0">
                <a:cs typeface="PT Bold Heading"/>
              </a:rPr>
              <a:t>قسم علم النفس التربوي</a:t>
            </a:r>
          </a:p>
        </p:txBody>
      </p:sp>
      <p:graphicFrame>
        <p:nvGraphicFramePr>
          <p:cNvPr id="2" name="Table 1"/>
          <p:cNvGraphicFramePr>
            <a:graphicFrameLocks noGrp="1"/>
          </p:cNvGraphicFramePr>
          <p:nvPr>
            <p:extLst>
              <p:ext uri="{D42A27DB-BD31-4B8C-83A1-F6EECF244321}">
                <p14:modId xmlns:p14="http://schemas.microsoft.com/office/powerpoint/2010/main" val="17367759"/>
              </p:ext>
            </p:extLst>
          </p:nvPr>
        </p:nvGraphicFramePr>
        <p:xfrm>
          <a:off x="1413173" y="3933056"/>
          <a:ext cx="6096000" cy="74168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EG" dirty="0" smtClean="0">
                          <a:solidFill>
                            <a:sysClr val="windowText" lastClr="000000"/>
                          </a:solidFill>
                          <a:latin typeface="GE Jarida Heavy" pitchFamily="18" charset="-78"/>
                          <a:ea typeface="GE Jarida Heavy" pitchFamily="18" charset="-78"/>
                          <a:cs typeface="GE Jarida Heavy" pitchFamily="18" charset="-78"/>
                        </a:rPr>
                        <a:t>د/</a:t>
                      </a:r>
                      <a:r>
                        <a:rPr lang="ar-EG" baseline="0" dirty="0" smtClean="0">
                          <a:solidFill>
                            <a:sysClr val="windowText" lastClr="000000"/>
                          </a:solidFill>
                          <a:latin typeface="GE Jarida Heavy" pitchFamily="18" charset="-78"/>
                          <a:ea typeface="GE Jarida Heavy" pitchFamily="18" charset="-78"/>
                          <a:cs typeface="GE Jarida Heavy" pitchFamily="18" charset="-78"/>
                        </a:rPr>
                        <a:t> مها عبد اللطيف</a:t>
                      </a:r>
                      <a:endParaRPr lang="ar-EG" dirty="0">
                        <a:solidFill>
                          <a:sysClr val="windowText" lastClr="000000"/>
                        </a:solidFill>
                        <a:latin typeface="GE Jarida Heavy" pitchFamily="18" charset="-78"/>
                        <a:ea typeface="GE Jarida Heavy" pitchFamily="18" charset="-78"/>
                        <a:cs typeface="GE Jarida Heavy" pitchFamily="18" charset="-78"/>
                      </a:endParaRPr>
                    </a:p>
                  </a:txBody>
                  <a:tcPr>
                    <a:solidFill>
                      <a:schemeClr val="accent3">
                        <a:lumMod val="40000"/>
                        <a:lumOff val="60000"/>
                      </a:schemeClr>
                    </a:solidFill>
                  </a:tcPr>
                </a:tc>
                <a:tc>
                  <a:txBody>
                    <a:bodyPr/>
                    <a:lstStyle/>
                    <a:p>
                      <a:pPr algn="ctr" rtl="1"/>
                      <a:r>
                        <a:rPr lang="ar-EG" dirty="0" smtClean="0">
                          <a:solidFill>
                            <a:sysClr val="windowText" lastClr="000000"/>
                          </a:solidFill>
                          <a:latin typeface="GE Jarida Heavy" pitchFamily="18" charset="-78"/>
                          <a:ea typeface="GE Jarida Heavy" pitchFamily="18" charset="-78"/>
                          <a:cs typeface="GE Jarida Heavy" pitchFamily="18" charset="-78"/>
                        </a:rPr>
                        <a:t>د مصطفي حلمي </a:t>
                      </a:r>
                      <a:endParaRPr lang="ar-EG" dirty="0">
                        <a:solidFill>
                          <a:sysClr val="windowText" lastClr="000000"/>
                        </a:solidFill>
                        <a:latin typeface="GE Jarida Heavy" pitchFamily="18" charset="-78"/>
                        <a:ea typeface="GE Jarida Heavy" pitchFamily="18" charset="-78"/>
                        <a:cs typeface="GE Jarida Heavy" pitchFamily="18" charset="-78"/>
                      </a:endParaRPr>
                    </a:p>
                  </a:txBody>
                  <a:tcPr>
                    <a:solidFill>
                      <a:schemeClr val="accent3">
                        <a:lumMod val="40000"/>
                        <a:lumOff val="60000"/>
                      </a:schemeClr>
                    </a:solidFill>
                  </a:tcPr>
                </a:tc>
              </a:tr>
              <a:tr h="370840">
                <a:tc>
                  <a:txBody>
                    <a:bodyPr/>
                    <a:lstStyle/>
                    <a:p>
                      <a:pPr algn="ctr" rtl="1"/>
                      <a:r>
                        <a:rPr lang="ar-EG" b="1" dirty="0" smtClean="0">
                          <a:solidFill>
                            <a:sysClr val="windowText" lastClr="000000"/>
                          </a:solidFill>
                          <a:latin typeface="GE Jarida Heavy" pitchFamily="18" charset="-78"/>
                          <a:ea typeface="GE Jarida Heavy" pitchFamily="18" charset="-78"/>
                          <a:cs typeface="GE Jarida Heavy" pitchFamily="18" charset="-78"/>
                        </a:rPr>
                        <a:t>د/ سامح حرب </a:t>
                      </a:r>
                      <a:endParaRPr lang="ar-EG" b="1" dirty="0">
                        <a:solidFill>
                          <a:sysClr val="windowText" lastClr="000000"/>
                        </a:solidFill>
                        <a:latin typeface="GE Jarida Heavy" pitchFamily="18" charset="-78"/>
                        <a:ea typeface="GE Jarida Heavy" pitchFamily="18" charset="-78"/>
                        <a:cs typeface="GE Jarida Heavy" pitchFamily="18" charset="-78"/>
                      </a:endParaRPr>
                    </a:p>
                  </a:txBody>
                  <a:tcPr>
                    <a:solidFill>
                      <a:schemeClr val="accent3">
                        <a:lumMod val="40000"/>
                        <a:lumOff val="60000"/>
                      </a:schemeClr>
                    </a:solidFill>
                  </a:tcPr>
                </a:tc>
                <a:tc>
                  <a:txBody>
                    <a:bodyPr/>
                    <a:lstStyle/>
                    <a:p>
                      <a:pPr algn="ctr" rtl="1"/>
                      <a:r>
                        <a:rPr lang="ar-EG" b="1" dirty="0" smtClean="0">
                          <a:solidFill>
                            <a:sysClr val="windowText" lastClr="000000"/>
                          </a:solidFill>
                          <a:latin typeface="GE Jarida Heavy" pitchFamily="18" charset="-78"/>
                          <a:ea typeface="GE Jarida Heavy" pitchFamily="18" charset="-78"/>
                          <a:cs typeface="GE Jarida Heavy" pitchFamily="18" charset="-78"/>
                        </a:rPr>
                        <a:t>د/ صباح السيد</a:t>
                      </a:r>
                      <a:endParaRPr lang="ar-EG" b="1" dirty="0">
                        <a:solidFill>
                          <a:sysClr val="windowText" lastClr="000000"/>
                        </a:solidFill>
                        <a:latin typeface="GE Jarida Heavy" pitchFamily="18" charset="-78"/>
                        <a:ea typeface="GE Jarida Heavy" pitchFamily="18" charset="-78"/>
                        <a:cs typeface="GE Jarida Heavy" pitchFamily="18" charset="-78"/>
                      </a:endParaRPr>
                    </a:p>
                  </a:txBody>
                  <a:tcPr>
                    <a:solidFill>
                      <a:schemeClr val="accent3">
                        <a:lumMod val="40000"/>
                        <a:lumOff val="60000"/>
                      </a:schemeClr>
                    </a:solidFill>
                  </a:tcPr>
                </a:tc>
              </a:tr>
            </a:tbl>
          </a:graphicData>
        </a:graphic>
      </p:graphicFrame>
      <p:sp>
        <p:nvSpPr>
          <p:cNvPr id="3" name="TextBox 2"/>
          <p:cNvSpPr txBox="1"/>
          <p:nvPr/>
        </p:nvSpPr>
        <p:spPr>
          <a:xfrm>
            <a:off x="3714825" y="652046"/>
            <a:ext cx="1415772" cy="369332"/>
          </a:xfrm>
          <a:prstGeom prst="rect">
            <a:avLst/>
          </a:prstGeom>
          <a:noFill/>
        </p:spPr>
        <p:txBody>
          <a:bodyPr wrap="none" rtlCol="1">
            <a:spAutoFit/>
          </a:bodyPr>
          <a:lstStyle/>
          <a:p>
            <a:r>
              <a:rPr lang="ar-EG" b="1" dirty="0">
                <a:solidFill>
                  <a:sysClr val="windowText" lastClr="000000"/>
                </a:solidFill>
                <a:latin typeface="GE Jarida Heavy" pitchFamily="18" charset="-78"/>
                <a:ea typeface="GE Jarida Heavy" pitchFamily="18" charset="-78"/>
                <a:cs typeface="GE Jarida Heavy" pitchFamily="18" charset="-78"/>
              </a:rPr>
              <a:t>المحاضرة </a:t>
            </a:r>
            <a:r>
              <a:rPr lang="ar-EG" b="1" dirty="0" smtClean="0">
                <a:solidFill>
                  <a:sysClr val="windowText" lastClr="000000"/>
                </a:solidFill>
                <a:latin typeface="GE Jarida Heavy" pitchFamily="18" charset="-78"/>
                <a:ea typeface="GE Jarida Heavy" pitchFamily="18" charset="-78"/>
                <a:cs typeface="GE Jarida Heavy" pitchFamily="18" charset="-78"/>
              </a:rPr>
              <a:t>الثانية</a:t>
            </a:r>
            <a:endParaRPr lang="ar-EG" b="1" dirty="0">
              <a:solidFill>
                <a:sysClr val="windowText" lastClr="000000"/>
              </a:solidFill>
              <a:latin typeface="GE Jarida Heavy" pitchFamily="18" charset="-78"/>
              <a:ea typeface="GE Jarida Heavy" pitchFamily="18" charset="-78"/>
              <a:cs typeface="GE Jarida Heavy" pitchFamily="18" charset="-78"/>
            </a:endParaRPr>
          </a:p>
        </p:txBody>
      </p:sp>
    </p:spTree>
    <p:extLst>
      <p:ext uri="{BB962C8B-B14F-4D97-AF65-F5344CB8AC3E}">
        <p14:creationId xmlns:p14="http://schemas.microsoft.com/office/powerpoint/2010/main" val="39094807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kern="10" dirty="0" smtClean="0">
                <a:solidFill>
                  <a:srgbClr val="002060"/>
                </a:solidFill>
                <a:effectLst/>
                <a:cs typeface="PT Bold Heading"/>
              </a:rPr>
              <a:t>أشكال المنظمات المتقدمة</a:t>
            </a:r>
            <a:endParaRPr lang="ar-EG" sz="36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a:bodyPr>
          <a:lstStyle/>
          <a:p>
            <a:pPr algn="just"/>
            <a:r>
              <a:rPr lang="ar-EG" sz="1400" dirty="0">
                <a:latin typeface="Times New Roman"/>
                <a:ea typeface="SimSun"/>
                <a:cs typeface="Simplified Arabic"/>
              </a:rPr>
              <a:t> </a:t>
            </a:r>
            <a:endParaRPr lang="en-US" sz="1800" dirty="0">
              <a:latin typeface="Times New Roman"/>
              <a:ea typeface="SimSun"/>
              <a:cs typeface="Traditional Arabic"/>
            </a:endParaRPr>
          </a:p>
          <a:p>
            <a:pPr marL="342900" lvl="0" indent="-342900" algn="just">
              <a:lnSpc>
                <a:spcPct val="115000"/>
              </a:lnSpc>
              <a:spcBef>
                <a:spcPts val="0"/>
              </a:spcBef>
              <a:buFont typeface="Wingdings"/>
              <a:buChar char=""/>
            </a:pPr>
            <a:r>
              <a:rPr lang="ar-EG" sz="3200" b="1" dirty="0">
                <a:solidFill>
                  <a:srgbClr val="000000"/>
                </a:solidFill>
                <a:latin typeface="Calibri"/>
                <a:ea typeface="Calibri"/>
                <a:cs typeface="Simplified Arabic"/>
              </a:rPr>
              <a:t>منظمات مكتوبة:</a:t>
            </a:r>
            <a:r>
              <a:rPr lang="ar-EG" sz="3200" dirty="0">
                <a:solidFill>
                  <a:srgbClr val="000000"/>
                </a:solidFill>
                <a:latin typeface="Calibri"/>
                <a:ea typeface="Calibri"/>
                <a:cs typeface="Simplified Arabic"/>
              </a:rPr>
              <a:t> تكون على شكل جمل أو عبارات أو نصوص.</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EG" sz="3200" b="1" dirty="0">
                <a:solidFill>
                  <a:srgbClr val="000000"/>
                </a:solidFill>
                <a:latin typeface="Calibri"/>
                <a:ea typeface="Calibri"/>
                <a:cs typeface="Simplified Arabic"/>
              </a:rPr>
              <a:t>منظمات بصرية:</a:t>
            </a:r>
            <a:r>
              <a:rPr lang="ar-EG" sz="3200" dirty="0">
                <a:solidFill>
                  <a:srgbClr val="000000"/>
                </a:solidFill>
                <a:latin typeface="Calibri"/>
                <a:ea typeface="Calibri"/>
                <a:cs typeface="Simplified Arabic"/>
              </a:rPr>
              <a:t> مثل الأفلام واشرطة الفيديو والاسطوانات المدمجة والصور</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EG" sz="3200" b="1" dirty="0">
                <a:solidFill>
                  <a:srgbClr val="000000"/>
                </a:solidFill>
                <a:latin typeface="Calibri"/>
                <a:ea typeface="Calibri"/>
                <a:cs typeface="Simplified Arabic"/>
              </a:rPr>
              <a:t>منظمات سمعية:</a:t>
            </a:r>
            <a:r>
              <a:rPr lang="ar-EG" sz="3200" dirty="0">
                <a:solidFill>
                  <a:srgbClr val="000000"/>
                </a:solidFill>
                <a:latin typeface="Calibri"/>
                <a:ea typeface="Calibri"/>
                <a:cs typeface="Simplified Arabic"/>
              </a:rPr>
              <a:t> مثل الاسطوانات المدمجة واشرطة التسجيل الكاسيت</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EG" sz="3200" b="1" dirty="0">
                <a:solidFill>
                  <a:srgbClr val="000000"/>
                </a:solidFill>
                <a:latin typeface="Calibri"/>
                <a:ea typeface="Calibri"/>
                <a:cs typeface="Simplified Arabic"/>
              </a:rPr>
              <a:t>منظمات بيانية:</a:t>
            </a:r>
            <a:r>
              <a:rPr lang="ar-EG" sz="3200" dirty="0">
                <a:solidFill>
                  <a:srgbClr val="000000"/>
                </a:solidFill>
                <a:latin typeface="Calibri"/>
                <a:ea typeface="Calibri"/>
                <a:cs typeface="Simplified Arabic"/>
              </a:rPr>
              <a:t> مثل خرائط المفاهيم والرسوم البيانية والأشكال والرسوم التوضيحية. </a:t>
            </a:r>
            <a:endParaRPr lang="en-US" sz="2400" dirty="0">
              <a:latin typeface="Calibri"/>
              <a:ea typeface="Calibri"/>
              <a:cs typeface="Arial"/>
            </a:endParaRPr>
          </a:p>
          <a:p>
            <a:pPr algn="just">
              <a:buClr>
                <a:srgbClr val="FF0000"/>
              </a:buClr>
            </a:pPr>
            <a:endParaRPr lang="ar-EG" sz="3200" dirty="0" smtClean="0">
              <a:latin typeface="Times New Roman"/>
              <a:ea typeface="SimSun"/>
              <a:cs typeface="Simplified Arabic"/>
            </a:endParaRPr>
          </a:p>
        </p:txBody>
      </p:sp>
    </p:spTree>
    <p:extLst>
      <p:ext uri="{BB962C8B-B14F-4D97-AF65-F5344CB8AC3E}">
        <p14:creationId xmlns:p14="http://schemas.microsoft.com/office/powerpoint/2010/main" val="12092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kern="10" dirty="0" smtClean="0">
                <a:solidFill>
                  <a:srgbClr val="002060"/>
                </a:solidFill>
                <a:effectLst/>
                <a:cs typeface="PT Bold Heading"/>
              </a:rPr>
              <a:t>أشكال المنظمات المتقدمة</a:t>
            </a:r>
            <a:endParaRPr lang="ar-EG" sz="36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fontScale="92500" lnSpcReduction="20000"/>
          </a:bodyPr>
          <a:lstStyle/>
          <a:p>
            <a:pPr algn="just"/>
            <a:r>
              <a:rPr lang="ar-EG" sz="1400" dirty="0">
                <a:latin typeface="Times New Roman"/>
                <a:ea typeface="SimSun"/>
                <a:cs typeface="Simplified Arabic"/>
              </a:rPr>
              <a:t> </a:t>
            </a:r>
            <a:endParaRPr lang="en-US" sz="1800" dirty="0">
              <a:latin typeface="Times New Roman"/>
              <a:ea typeface="SimSun"/>
              <a:cs typeface="Traditional Arabic"/>
            </a:endParaRPr>
          </a:p>
          <a:p>
            <a:pPr algn="just">
              <a:buClr>
                <a:srgbClr val="FF0000"/>
              </a:buClr>
            </a:pPr>
            <a:r>
              <a:rPr lang="ar-EG" sz="3200" dirty="0" smtClean="0">
                <a:latin typeface="Times New Roman"/>
                <a:ea typeface="SimSun"/>
                <a:cs typeface="Simplified Arabic"/>
              </a:rPr>
              <a:t>                                         </a:t>
            </a:r>
          </a:p>
          <a:p>
            <a:pPr algn="just">
              <a:lnSpc>
                <a:spcPct val="115000"/>
              </a:lnSpc>
              <a:spcBef>
                <a:spcPts val="0"/>
              </a:spcBef>
            </a:pPr>
            <a:r>
              <a:rPr lang="ar-EG" sz="3200" b="1" dirty="0">
                <a:solidFill>
                  <a:srgbClr val="000000"/>
                </a:solidFill>
                <a:latin typeface="Calibri"/>
                <a:ea typeface="Calibri"/>
                <a:cs typeface="Simplified Arabic"/>
              </a:rPr>
              <a:t>وتنقسم المنظمات المتقدمة إلى نوعين هما: </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EG" sz="3200" b="1" dirty="0">
                <a:solidFill>
                  <a:srgbClr val="000000"/>
                </a:solidFill>
                <a:latin typeface="Calibri"/>
                <a:ea typeface="Calibri"/>
                <a:cs typeface="Simplified Arabic"/>
              </a:rPr>
              <a:t>المنظمات المتقدمة الشارحة:</a:t>
            </a:r>
            <a:r>
              <a:rPr lang="ar-EG" sz="3200" dirty="0">
                <a:solidFill>
                  <a:srgbClr val="000000"/>
                </a:solidFill>
                <a:latin typeface="Calibri"/>
                <a:ea typeface="Calibri"/>
                <a:cs typeface="Simplified Arabic"/>
              </a:rPr>
              <a:t>  تستخدم عندما تكون المادة المتعلمة الجديدة غير مألوفة بالنسبة الطلاب، ومن ثم تتضمن على مزيد من التفاصيل والأفكار التوضيحية  لتمكن المتعلم من استيعاب المعلومات الجديدة وربطها مع بنيته المعرفية.</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EG" sz="3200" b="1" dirty="0">
                <a:solidFill>
                  <a:srgbClr val="000000"/>
                </a:solidFill>
                <a:latin typeface="Calibri"/>
                <a:ea typeface="Calibri"/>
                <a:cs typeface="Simplified Arabic"/>
              </a:rPr>
              <a:t>المنظمات المتقدمة المقارنة:</a:t>
            </a:r>
            <a:r>
              <a:rPr lang="ar-EG" sz="3200" dirty="0">
                <a:solidFill>
                  <a:srgbClr val="000000"/>
                </a:solidFill>
                <a:latin typeface="Calibri"/>
                <a:ea typeface="Calibri"/>
                <a:cs typeface="Simplified Arabic"/>
              </a:rPr>
              <a:t> تستخدم عندما تكون المادة المتعلمة الجديدة مألوفة بالنسبة للمتعلم وتهدف إلي تيسير عملية ربط المعلومات الجديدة بالمعلومات السابقة المشابهة لها في البنية المعرفية والمقارنة بينهما وتحديد أوجه الشبه والاختلاف.</a:t>
            </a:r>
            <a:endParaRPr lang="en-US" sz="2400" dirty="0">
              <a:latin typeface="Calibri"/>
              <a:ea typeface="Calibri"/>
              <a:cs typeface="Arial"/>
            </a:endParaRPr>
          </a:p>
          <a:p>
            <a:pPr algn="just">
              <a:buClr>
                <a:srgbClr val="FF0000"/>
              </a:buClr>
            </a:pPr>
            <a:endParaRPr lang="ar-EG" sz="3200" dirty="0" smtClean="0">
              <a:latin typeface="Times New Roman"/>
              <a:ea typeface="SimSun"/>
              <a:cs typeface="Simplified Arabic"/>
            </a:endParaRPr>
          </a:p>
        </p:txBody>
      </p:sp>
    </p:spTree>
    <p:extLst>
      <p:ext uri="{BB962C8B-B14F-4D97-AF65-F5344CB8AC3E}">
        <p14:creationId xmlns:p14="http://schemas.microsoft.com/office/powerpoint/2010/main" val="112183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2800" kern="10" dirty="0" smtClean="0">
                <a:solidFill>
                  <a:srgbClr val="002060"/>
                </a:solidFill>
                <a:effectLst/>
                <a:cs typeface="PT Bold Heading"/>
              </a:rPr>
              <a:t>الافتراضات التي تقوم عليها المنظمات المتقدمة</a:t>
            </a:r>
            <a:endParaRPr lang="ar-EG" sz="28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fontScale="85000" lnSpcReduction="20000"/>
          </a:bodyPr>
          <a:lstStyle/>
          <a:p>
            <a:pPr algn="just"/>
            <a:r>
              <a:rPr lang="ar-EG" sz="1400" dirty="0">
                <a:latin typeface="Arial" panose="020B0604020202020204" pitchFamily="34" charset="0"/>
                <a:ea typeface="SimSun"/>
                <a:cs typeface="Arial" panose="020B0604020202020204" pitchFamily="34" charset="0"/>
              </a:rPr>
              <a:t> </a:t>
            </a:r>
            <a:endParaRPr lang="ar-EG" sz="3200" dirty="0" smtClean="0">
              <a:latin typeface="Arial" panose="020B0604020202020204" pitchFamily="34" charset="0"/>
              <a:ea typeface="SimSun"/>
              <a:cs typeface="Arial" panose="020B0604020202020204" pitchFamily="34" charset="0"/>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يتم التدريس من العام إلى الخاص بالاعتماد على معلومات لفظية ذات معني. </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قدرة المتعلم على إدراك المفاهيم والعلاقات التي توجد بينها هو ما يجعل التعلم ذو معنى</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يمكن تطوير أساليب التعلم من خلال تزويد الطلاب بأشكال متنوعة من المنظمات المتقدمة (رسوم توضيحية- صوت- فيديو- خرائط مفاهيم) تتناسب مع كل أسلوب مما يساعدهم على اكتساب المعلومات. </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يجب على المعلم تبسيط المعلومات من خلال المنظمات المتقدمة وفقًا لطبيعة المفاهيم ودرجة صعوبتها مما يساعد الطلاب على اكتساب المفاهيم.</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يجب على المتعلم التخطيط الجيد وتحديد أهداف التعلم وطرق التنفيذ والتقويم.</a:t>
            </a:r>
            <a:endParaRPr lang="en-US" sz="2400" dirty="0">
              <a:latin typeface="Calibri"/>
              <a:ea typeface="Calibri"/>
              <a:cs typeface="Arial"/>
            </a:endParaRPr>
          </a:p>
          <a:p>
            <a:pPr algn="just">
              <a:buClr>
                <a:schemeClr val="tx1"/>
              </a:buClr>
            </a:pPr>
            <a:endParaRPr lang="ar-EG" sz="3200" dirty="0" smtClean="0">
              <a:latin typeface="Arial" panose="020B0604020202020204" pitchFamily="34" charset="0"/>
              <a:ea typeface="SimSun"/>
              <a:cs typeface="Arial" panose="020B0604020202020204" pitchFamily="34" charset="0"/>
            </a:endParaRPr>
          </a:p>
        </p:txBody>
      </p:sp>
    </p:spTree>
    <p:extLst>
      <p:ext uri="{BB962C8B-B14F-4D97-AF65-F5344CB8AC3E}">
        <p14:creationId xmlns:p14="http://schemas.microsoft.com/office/powerpoint/2010/main" val="117664750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2800" kern="10" dirty="0" smtClean="0">
                <a:solidFill>
                  <a:srgbClr val="002060"/>
                </a:solidFill>
                <a:effectLst/>
                <a:cs typeface="PT Bold Heading"/>
              </a:rPr>
              <a:t>التطبيقات التربوية</a:t>
            </a:r>
            <a:endParaRPr lang="ar-EG" sz="2800" kern="10" dirty="0">
              <a:solidFill>
                <a:srgbClr val="002060"/>
              </a:solidFill>
              <a:effectLst/>
              <a:cs typeface="PT Bold Heading"/>
            </a:endParaRPr>
          </a:p>
        </p:txBody>
      </p:sp>
      <p:sp>
        <p:nvSpPr>
          <p:cNvPr id="4" name="Subtitle 3"/>
          <p:cNvSpPr>
            <a:spLocks noGrp="1"/>
          </p:cNvSpPr>
          <p:nvPr>
            <p:ph type="subTitle" idx="1"/>
          </p:nvPr>
        </p:nvSpPr>
        <p:spPr>
          <a:xfrm>
            <a:off x="755576" y="1124744"/>
            <a:ext cx="7772400" cy="5328592"/>
          </a:xfrm>
          <a:solidFill>
            <a:schemeClr val="accent6">
              <a:lumMod val="20000"/>
              <a:lumOff val="80000"/>
            </a:schemeClr>
          </a:solidFill>
        </p:spPr>
        <p:txBody>
          <a:bodyPr anchor="t">
            <a:normAutofit/>
          </a:bodyPr>
          <a:lstStyle/>
          <a:p>
            <a:pPr algn="just">
              <a:tabLst>
                <a:tab pos="982663" algn="l"/>
              </a:tabLst>
            </a:pPr>
            <a:r>
              <a:rPr lang="ar-EG" sz="1400" dirty="0" smtClean="0">
                <a:latin typeface="Arial" panose="020B0604020202020204" pitchFamily="34" charset="0"/>
                <a:ea typeface="SimSun"/>
                <a:cs typeface="Arial" panose="020B0604020202020204" pitchFamily="34" charset="0"/>
              </a:rPr>
              <a:t> </a:t>
            </a:r>
            <a:endParaRPr lang="ar-EG" sz="3200" dirty="0" smtClean="0">
              <a:latin typeface="Arial" panose="020B0604020202020204" pitchFamily="34" charset="0"/>
              <a:ea typeface="SimSun"/>
              <a:cs typeface="Arial" panose="020B0604020202020204" pitchFamily="34" charset="0"/>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استخدام التعلم بالاستقبال والاكتشاف ذو المعنى في تعلم الكثير من الخبرات في مواقف التعلم.</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استخدام المنظمات المتقدمة في اكتساب المعلومات والمفاهيم بحيث تكون عامة وشاملة ومشوقة ويختتم المعلم الدرس بمراجعة للمفاهيم الرئيسية للتأكد من تحقيق الأهداف وربط المعلومات الجديدة بالمعرفة السابقة.</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تدريب المتعلم على التفكير الناقد بهدف تكوين بنية معرفية هرمية منظمة لاستخدامها في مواقف التعلم المختلفة.</a:t>
            </a:r>
            <a:endParaRPr lang="en-US" sz="2400" dirty="0">
              <a:latin typeface="Calibri"/>
              <a:ea typeface="Calibri"/>
              <a:cs typeface="Arial"/>
            </a:endParaRPr>
          </a:p>
          <a:p>
            <a:pPr algn="just">
              <a:lnSpc>
                <a:spcPct val="115000"/>
              </a:lnSpc>
              <a:spcAft>
                <a:spcPts val="1000"/>
              </a:spcAft>
              <a:tabLst>
                <a:tab pos="982663" algn="l"/>
              </a:tabLst>
            </a:pPr>
            <a:endParaRPr lang="ar-EG" dirty="0" smtClean="0">
              <a:ea typeface="Calibri"/>
              <a:cs typeface="Simplified Arabic"/>
            </a:endParaRPr>
          </a:p>
        </p:txBody>
      </p:sp>
    </p:spTree>
    <p:extLst>
      <p:ext uri="{BB962C8B-B14F-4D97-AF65-F5344CB8AC3E}">
        <p14:creationId xmlns:p14="http://schemas.microsoft.com/office/powerpoint/2010/main" val="265360957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2800" kern="10" dirty="0" smtClean="0">
                <a:solidFill>
                  <a:srgbClr val="002060"/>
                </a:solidFill>
                <a:effectLst/>
                <a:cs typeface="PT Bold Heading"/>
              </a:rPr>
              <a:t>التطبيقات التربوية</a:t>
            </a:r>
            <a:endParaRPr lang="ar-EG" sz="2800" kern="10" dirty="0">
              <a:solidFill>
                <a:srgbClr val="002060"/>
              </a:solidFill>
              <a:effectLst/>
              <a:cs typeface="PT Bold Heading"/>
            </a:endParaRPr>
          </a:p>
        </p:txBody>
      </p:sp>
      <p:sp>
        <p:nvSpPr>
          <p:cNvPr id="4" name="Subtitle 3"/>
          <p:cNvSpPr>
            <a:spLocks noGrp="1"/>
          </p:cNvSpPr>
          <p:nvPr>
            <p:ph type="subTitle" idx="1"/>
          </p:nvPr>
        </p:nvSpPr>
        <p:spPr>
          <a:xfrm>
            <a:off x="755576" y="836712"/>
            <a:ext cx="7772400" cy="5616624"/>
          </a:xfrm>
          <a:solidFill>
            <a:schemeClr val="accent6">
              <a:lumMod val="20000"/>
              <a:lumOff val="80000"/>
            </a:schemeClr>
          </a:solidFill>
        </p:spPr>
        <p:txBody>
          <a:bodyPr anchor="t">
            <a:normAutofit fontScale="47500" lnSpcReduction="20000"/>
          </a:bodyPr>
          <a:lstStyle/>
          <a:p>
            <a:pPr lvl="0" algn="just">
              <a:lnSpc>
                <a:spcPct val="115000"/>
              </a:lnSpc>
              <a:spcBef>
                <a:spcPts val="0"/>
              </a:spcBef>
            </a:pPr>
            <a:r>
              <a:rPr lang="ar-EG" sz="4400" b="1" dirty="0" smtClean="0">
                <a:solidFill>
                  <a:srgbClr val="FF0000"/>
                </a:solidFill>
                <a:latin typeface="Calibri"/>
                <a:ea typeface="Calibri"/>
                <a:cs typeface="Simplified Arabic"/>
              </a:rPr>
              <a:t>يؤكد </a:t>
            </a:r>
            <a:r>
              <a:rPr lang="ar-EG" sz="4400" b="1" dirty="0">
                <a:solidFill>
                  <a:srgbClr val="FF0000"/>
                </a:solidFill>
                <a:latin typeface="Calibri"/>
                <a:ea typeface="Calibri"/>
                <a:cs typeface="Simplified Arabic"/>
              </a:rPr>
              <a:t>أوزوبل على دور المتعلم وهو: </a:t>
            </a:r>
            <a:endParaRPr lang="en-US" sz="2900" dirty="0">
              <a:solidFill>
                <a:srgbClr val="FF0000"/>
              </a:solidFill>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استقبال واكتشاف المعلومات.</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تخزين المعلومات وتكاملها مع البنية المعرفية.</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ربط المعارف والخبرات الجديدة بالمعارف الموجوده في البنية المعرفية.</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إمكانية استخدام المعارف التي تم تعلمها بالاستقبال أو الاكتشاف ذو المعنى وتعميمها في مواقف مشابهة.</a:t>
            </a:r>
            <a:endParaRPr lang="en-US" sz="2900" dirty="0">
              <a:latin typeface="Calibri"/>
              <a:ea typeface="Calibri"/>
              <a:cs typeface="Arial"/>
            </a:endParaRPr>
          </a:p>
          <a:p>
            <a:pPr lvl="0" algn="just">
              <a:lnSpc>
                <a:spcPct val="115000"/>
              </a:lnSpc>
              <a:spcBef>
                <a:spcPts val="0"/>
              </a:spcBef>
            </a:pPr>
            <a:r>
              <a:rPr lang="ar-EG" sz="4400" b="1" dirty="0">
                <a:solidFill>
                  <a:srgbClr val="FF0000"/>
                </a:solidFill>
                <a:latin typeface="Simplified Arabic" pitchFamily="18" charset="-78"/>
                <a:ea typeface="Calibri"/>
                <a:cs typeface="Simplified Arabic" pitchFamily="18" charset="-78"/>
              </a:rPr>
              <a:t>حدد أوزوبل دور المعلم فيما يلي:</a:t>
            </a:r>
            <a:endParaRPr lang="en-US" sz="2900" dirty="0">
              <a:solidFill>
                <a:srgbClr val="FF0000"/>
              </a:solidFill>
              <a:latin typeface="Simplified Arabic" pitchFamily="18" charset="-78"/>
              <a:ea typeface="Calibri"/>
              <a:cs typeface="Simplified Arabic" pitchFamily="18" charset="-78"/>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توضيح أهداف الدرس والمحتوي العلمي في أذهان الطلاب.</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تقديم الخبرات التعليمية بصورة مرتبة ومنطقية ومتسلسلة وذات معني.</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ربط الخبرات الجديدة المراد تدريسها مع الخبرات التي تم تعلمها سابقًا.</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التأكد من استيعاب الطلاب للمفاهيم من خلال الشرح لتعزيز أو تعديل ما تم استقراءه من قبل المتعلم أثناء اكتشافه للمعلومات. </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تقديم المنظمات المتقدمة المناسبة التي تلائم المواقف التعليمية والمحتوي العلمي.</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الاستفادة من ملاحظات الطلاب باستخدام التقويم التكويني والختامي والتغذية الراجعة. </a:t>
            </a:r>
            <a:endParaRPr lang="en-US" sz="2900" dirty="0">
              <a:latin typeface="Calibri"/>
              <a:ea typeface="Calibri"/>
              <a:cs typeface="Arial"/>
            </a:endParaRPr>
          </a:p>
          <a:p>
            <a:pPr marL="342900" lvl="0" indent="-342900" algn="just">
              <a:lnSpc>
                <a:spcPct val="115000"/>
              </a:lnSpc>
              <a:spcBef>
                <a:spcPts val="0"/>
              </a:spcBef>
              <a:buFont typeface="Wingdings"/>
              <a:buChar char=""/>
            </a:pPr>
            <a:r>
              <a:rPr lang="ar-EG" sz="4400" dirty="0">
                <a:solidFill>
                  <a:srgbClr val="000000"/>
                </a:solidFill>
                <a:latin typeface="Calibri"/>
                <a:ea typeface="Calibri"/>
                <a:cs typeface="Simplified Arabic"/>
              </a:rPr>
              <a:t>التأكيد على أهمية ربط المعلومات والمبادئ بالبنية المعرفية لدى المتعلم وليس فقط مجرد حفظ المعلومات. </a:t>
            </a:r>
            <a:endParaRPr lang="en-US" sz="2900" dirty="0">
              <a:latin typeface="Calibri"/>
              <a:ea typeface="Calibri"/>
              <a:cs typeface="Arial"/>
            </a:endParaRPr>
          </a:p>
          <a:p>
            <a:pPr algn="just">
              <a:lnSpc>
                <a:spcPct val="115000"/>
              </a:lnSpc>
              <a:spcAft>
                <a:spcPts val="1000"/>
              </a:spcAft>
              <a:tabLst>
                <a:tab pos="982663" algn="l"/>
              </a:tabLst>
            </a:pPr>
            <a:endParaRPr lang="ar-EG" dirty="0" smtClean="0">
              <a:ea typeface="Calibri"/>
              <a:cs typeface="Simplified Arabic"/>
            </a:endParaRPr>
          </a:p>
        </p:txBody>
      </p:sp>
    </p:spTree>
    <p:extLst>
      <p:ext uri="{BB962C8B-B14F-4D97-AF65-F5344CB8AC3E}">
        <p14:creationId xmlns:p14="http://schemas.microsoft.com/office/powerpoint/2010/main" val="206798783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2800" kern="10" dirty="0" smtClean="0">
                <a:solidFill>
                  <a:srgbClr val="002060"/>
                </a:solidFill>
                <a:effectLst/>
                <a:cs typeface="PT Bold Heading"/>
              </a:rPr>
              <a:t>تقويم النظرية</a:t>
            </a:r>
            <a:endParaRPr lang="ar-EG" sz="2800" kern="10" dirty="0">
              <a:solidFill>
                <a:srgbClr val="002060"/>
              </a:solidFill>
              <a:effectLst/>
              <a:cs typeface="PT Bold Heading"/>
            </a:endParaRPr>
          </a:p>
        </p:txBody>
      </p:sp>
      <p:sp>
        <p:nvSpPr>
          <p:cNvPr id="4" name="Subtitle 3"/>
          <p:cNvSpPr>
            <a:spLocks noGrp="1"/>
          </p:cNvSpPr>
          <p:nvPr>
            <p:ph type="subTitle" idx="1"/>
          </p:nvPr>
        </p:nvSpPr>
        <p:spPr>
          <a:xfrm>
            <a:off x="755576" y="1124744"/>
            <a:ext cx="7772400" cy="5328592"/>
          </a:xfrm>
          <a:solidFill>
            <a:schemeClr val="accent6">
              <a:lumMod val="20000"/>
              <a:lumOff val="80000"/>
            </a:schemeClr>
          </a:solidFill>
        </p:spPr>
        <p:txBody>
          <a:bodyPr anchor="t">
            <a:normAutofit fontScale="85000" lnSpcReduction="20000"/>
          </a:bodyPr>
          <a:lstStyle/>
          <a:p>
            <a:pPr algn="just">
              <a:tabLst>
                <a:tab pos="982663" algn="l"/>
              </a:tabLst>
            </a:pPr>
            <a:r>
              <a:rPr lang="ar-EG" sz="1400" dirty="0" smtClean="0">
                <a:latin typeface="Arial" panose="020B0604020202020204" pitchFamily="34" charset="0"/>
                <a:ea typeface="SimSun"/>
                <a:cs typeface="Arial" panose="020B0604020202020204" pitchFamily="34" charset="0"/>
              </a:rPr>
              <a:t> </a:t>
            </a:r>
            <a:endParaRPr lang="ar-EG" sz="3200" dirty="0" smtClean="0">
              <a:latin typeface="Arial" panose="020B0604020202020204" pitchFamily="34" charset="0"/>
              <a:ea typeface="SimSun"/>
              <a:cs typeface="Arial" panose="020B0604020202020204" pitchFamily="34" charset="0"/>
            </a:endParaRPr>
          </a:p>
          <a:p>
            <a:pPr marL="342900" lvl="0" indent="-342900" algn="just">
              <a:lnSpc>
                <a:spcPct val="115000"/>
              </a:lnSpc>
              <a:spcBef>
                <a:spcPts val="0"/>
              </a:spcBef>
              <a:buFont typeface="+mj-lt"/>
              <a:buAutoNum type="arabicPeriod"/>
            </a:pPr>
            <a:r>
              <a:rPr lang="ar-EG" sz="3200" b="1" dirty="0" smtClean="0">
                <a:latin typeface="Arial" panose="020B0604020202020204" pitchFamily="34" charset="0"/>
                <a:cs typeface="Arial" panose="020B0604020202020204" pitchFamily="34" charset="0"/>
              </a:rPr>
              <a:t>   </a:t>
            </a:r>
            <a:r>
              <a:rPr lang="ar-EG" sz="3200" dirty="0">
                <a:solidFill>
                  <a:srgbClr val="000000"/>
                </a:solidFill>
                <a:latin typeface="Calibri"/>
                <a:ea typeface="Calibri"/>
                <a:cs typeface="Simplified Arabic"/>
              </a:rPr>
              <a:t>المجال الذي تهتم به النظرية محدد وهو التعلم اللفظي.</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لم تعطي أهمية لتعلم المهارات الحركية لأنها تركز فقط على التعلم المعرفي.</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اقتصرت في تعليم الأطفال على التعلم بالاستقبال فقط نظرًا لعدم وجود قدر كافي من المعلومات لديهم.</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تتلائم مع الطلاب الذين يستطيعون القراءة التي تساعدهم على وجود قدر من المفاهيم والمعلومات.</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قد يجد الطلاب صعوبة عند تقديم منظمات متقدمة تتسم بالعمومية والتجريد لعدم القدرة على ادراك المفاهيم المجردة في بداية التعلم.</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تضمنت هذة النظرية تكوينات فرضية ومفاهيم يصعب تعريفها اجرائيًا وقياسها.</a:t>
            </a:r>
            <a:endParaRPr lang="en-US" sz="2400" dirty="0">
              <a:latin typeface="Calibri"/>
              <a:ea typeface="Calibri"/>
              <a:cs typeface="Arial"/>
            </a:endParaRPr>
          </a:p>
          <a:p>
            <a:pPr marL="342900" lvl="0" indent="-342900" algn="just">
              <a:lnSpc>
                <a:spcPct val="115000"/>
              </a:lnSpc>
              <a:spcBef>
                <a:spcPts val="0"/>
              </a:spcBef>
              <a:buFont typeface="+mj-lt"/>
              <a:buAutoNum type="arabicPeriod"/>
            </a:pPr>
            <a:r>
              <a:rPr lang="ar-EG" sz="3200" dirty="0">
                <a:solidFill>
                  <a:srgbClr val="000000"/>
                </a:solidFill>
                <a:latin typeface="Calibri"/>
                <a:ea typeface="Calibri"/>
                <a:cs typeface="Simplified Arabic"/>
              </a:rPr>
              <a:t>قد لا يمتلك بعض المعلمين الخبرة الكافية والمهارات لاختيار منظمات متقدمة مناسبة للطلاب. </a:t>
            </a:r>
            <a:endParaRPr lang="en-US" sz="2400" dirty="0">
              <a:latin typeface="Calibri"/>
              <a:ea typeface="Calibri"/>
              <a:cs typeface="Arial"/>
            </a:endParaRPr>
          </a:p>
          <a:p>
            <a:pPr algn="just">
              <a:lnSpc>
                <a:spcPct val="115000"/>
              </a:lnSpc>
              <a:spcAft>
                <a:spcPts val="1000"/>
              </a:spcAft>
              <a:tabLst>
                <a:tab pos="982663" algn="l"/>
              </a:tabLst>
            </a:pPr>
            <a:endParaRPr lang="ar-EG" dirty="0" smtClean="0">
              <a:ea typeface="Calibri"/>
              <a:cs typeface="Simplified Arabic"/>
            </a:endParaRPr>
          </a:p>
        </p:txBody>
      </p:sp>
    </p:spTree>
    <p:extLst>
      <p:ext uri="{BB962C8B-B14F-4D97-AF65-F5344CB8AC3E}">
        <p14:creationId xmlns:p14="http://schemas.microsoft.com/office/powerpoint/2010/main" val="97150237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نظرية المنظمات المتقدمة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412776"/>
            <a:ext cx="7772400" cy="5445224"/>
          </a:xfrm>
        </p:spPr>
        <p:txBody>
          <a:bodyPr anchor="ctr">
            <a:noAutofit/>
          </a:bodyPr>
          <a:lstStyle/>
          <a:p>
            <a:pPr marL="3810" indent="288290" algn="just">
              <a:lnSpc>
                <a:spcPct val="115000"/>
              </a:lnSpc>
              <a:spcBef>
                <a:spcPts val="0"/>
              </a:spcBef>
            </a:pPr>
            <a:r>
              <a:rPr lang="ar-SA" dirty="0" smtClean="0">
                <a:latin typeface="Arabic Typesetting" panose="03020402040406030203" pitchFamily="66" charset="-78"/>
                <a:cs typeface="Fanan" pitchFamily="2" charset="-78"/>
              </a:rPr>
              <a:t> </a:t>
            </a:r>
            <a:r>
              <a:rPr lang="ar-SA" dirty="0">
                <a:solidFill>
                  <a:srgbClr val="000000"/>
                </a:solidFill>
                <a:latin typeface="Calibri"/>
                <a:ea typeface="Calibri"/>
                <a:cs typeface="Simplified Arabic"/>
              </a:rPr>
              <a:t>تحاول هذة النظرية تفسير كيفية تعلم الأفراد للغة المنطوقة والمكتوبة من خلال المنظمات المتقدمة. </a:t>
            </a:r>
            <a:endParaRPr lang="en-US" sz="1600" dirty="0">
              <a:latin typeface="Calibri"/>
              <a:ea typeface="Calibri"/>
              <a:cs typeface="Arial"/>
            </a:endParaRPr>
          </a:p>
          <a:p>
            <a:pPr marL="3810" indent="288290" algn="just">
              <a:lnSpc>
                <a:spcPct val="115000"/>
              </a:lnSpc>
              <a:spcBef>
                <a:spcPts val="0"/>
              </a:spcBef>
            </a:pPr>
            <a:r>
              <a:rPr lang="ar-SA" dirty="0">
                <a:latin typeface="Calibri"/>
                <a:ea typeface="Calibri"/>
                <a:cs typeface="Simplified Arabic"/>
              </a:rPr>
              <a:t>ويرى أوزوبل أن كل مادة أكاديمية لها بنية تنظيمية تميزها عن باقي المواد الأخري وفي كل بنية تكون المفاهيم الأكثر شمولًا وعمومية في القمة ثم تندرج تحتها المفاهيم والأفكار الأقل شمولية وعمومية ثم المعلومات التفصيلية الدقيقة.</a:t>
            </a:r>
            <a:endParaRPr lang="en-US" sz="1600" dirty="0">
              <a:latin typeface="Calibri"/>
              <a:ea typeface="Calibri"/>
              <a:cs typeface="Arial"/>
            </a:endParaRPr>
          </a:p>
          <a:p>
            <a:pPr marL="3810" indent="288290" algn="just">
              <a:lnSpc>
                <a:spcPct val="115000"/>
              </a:lnSpc>
              <a:spcBef>
                <a:spcPts val="0"/>
              </a:spcBef>
            </a:pPr>
            <a:r>
              <a:rPr lang="ar-SA" dirty="0">
                <a:latin typeface="Calibri"/>
                <a:ea typeface="Calibri"/>
                <a:cs typeface="Simplified Arabic"/>
              </a:rPr>
              <a:t>كما أن البنية المعرفية لأي مادة دراسية تنتظم في عقل الانسان بنفس الترتيب من الأكثر شمولًا إلى الأقل شمولًا. ومن ثم فإن هناك تشابه بين بنية معالجة المعلومات في كل مادة وبين البنية المعرفية في عقل المتعلم عن هذة المادة. </a:t>
            </a:r>
            <a:endParaRPr lang="en-US" sz="1600" dirty="0">
              <a:latin typeface="Calibri"/>
              <a:ea typeface="Calibri"/>
              <a:cs typeface="Arial"/>
            </a:endParaRPr>
          </a:p>
          <a:p>
            <a:pPr marL="3810" indent="288290" algn="just">
              <a:lnSpc>
                <a:spcPct val="115000"/>
              </a:lnSpc>
              <a:spcBef>
                <a:spcPts val="0"/>
              </a:spcBef>
            </a:pPr>
            <a:r>
              <a:rPr lang="ar-SA" dirty="0">
                <a:latin typeface="Calibri"/>
                <a:ea typeface="Calibri"/>
                <a:cs typeface="Simplified Arabic"/>
              </a:rPr>
              <a:t>ويفترض أوزوبل أن التعلم يحدث إذا تم تنظيم المادة الدراسية بطريقة مشابهة لطريقة تنظيم المعرفة في عقل المتعلم. </a:t>
            </a:r>
            <a:endParaRPr lang="en-US" sz="1600" dirty="0">
              <a:latin typeface="Calibri"/>
              <a:ea typeface="Calibri"/>
              <a:cs typeface="Arial"/>
            </a:endParaRPr>
          </a:p>
          <a:p>
            <a:pPr marL="3810" indent="288290" algn="just">
              <a:lnSpc>
                <a:spcPct val="115000"/>
              </a:lnSpc>
              <a:spcBef>
                <a:spcPts val="0"/>
              </a:spcBef>
            </a:pPr>
            <a:r>
              <a:rPr lang="ar-SA" dirty="0">
                <a:latin typeface="Calibri"/>
                <a:ea typeface="Calibri"/>
                <a:cs typeface="Simplified Arabic"/>
              </a:rPr>
              <a:t>حيث يرى أن المتعلم يستقبل المعلومات اللفظية ويربطها بالمعلومات والخبرات السابقة ومن ثم تأخذ المعرفة الجديدة معني خاص لدى المتعلم. </a:t>
            </a:r>
            <a:endParaRPr lang="en-US" sz="1600" dirty="0">
              <a:latin typeface="Calibri"/>
              <a:ea typeface="Calibri"/>
              <a:cs typeface="Arial"/>
            </a:endParaRPr>
          </a:p>
          <a:p>
            <a:pPr algn="just"/>
            <a:endParaRPr lang="en-US" dirty="0">
              <a:latin typeface="Arabic Typesetting" panose="03020402040406030203" pitchFamily="66" charset="-78"/>
              <a:cs typeface="Fanan" pitchFamily="2" charset="-78"/>
            </a:endParaRPr>
          </a:p>
          <a:p>
            <a:pPr algn="just"/>
            <a:endParaRPr lang="ar-EG" sz="1800" b="1" dirty="0" smtClean="0">
              <a:latin typeface="+mj-lt"/>
              <a:ea typeface="SimSun"/>
              <a:cs typeface="Fanan" pitchFamily="2" charset="-78"/>
            </a:endParaRPr>
          </a:p>
          <a:p>
            <a:pPr algn="just"/>
            <a:endParaRPr lang="ar-EG" sz="1200" b="1" dirty="0" smtClean="0">
              <a:solidFill>
                <a:schemeClr val="tx1"/>
              </a:solidFill>
              <a:latin typeface="Arabic Typesetting" panose="03020402040406030203" pitchFamily="66" charset="-78"/>
              <a:ea typeface="SimSun"/>
              <a:cs typeface="Fanan" pitchFamily="2" charset="-78"/>
            </a:endParaRPr>
          </a:p>
          <a:p>
            <a:pPr algn="just"/>
            <a:endParaRPr lang="ar-EG" sz="1050" dirty="0">
              <a:solidFill>
                <a:schemeClr val="tx1"/>
              </a:solidFill>
              <a:cs typeface="Fanan" pitchFamily="2" charset="-78"/>
            </a:endParaRPr>
          </a:p>
        </p:txBody>
      </p:sp>
    </p:spTree>
    <p:extLst>
      <p:ext uri="{BB962C8B-B14F-4D97-AF65-F5344CB8AC3E}">
        <p14:creationId xmlns:p14="http://schemas.microsoft.com/office/powerpoint/2010/main" val="26992835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1000"/>
                                        <p:tgtEl>
                                          <p:spTgt spid="4">
                                            <p:txEl>
                                              <p:pRg st="4" end="4"/>
                                            </p:txEl>
                                          </p:spTgt>
                                        </p:tgtEl>
                                      </p:cBhvr>
                                    </p:animEffect>
                                    <p:anim calcmode="lin" valueType="num">
                                      <p:cBhvr>
                                        <p:cTn id="4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مبدأ أوزوبل</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412776"/>
            <a:ext cx="7772400" cy="4464496"/>
          </a:xfrm>
          <a:solidFill>
            <a:schemeClr val="accent6">
              <a:lumMod val="20000"/>
              <a:lumOff val="80000"/>
            </a:schemeClr>
          </a:solidFill>
        </p:spPr>
        <p:txBody>
          <a:bodyPr anchor="ctr">
            <a:normAutofit/>
          </a:bodyPr>
          <a:lstStyle/>
          <a:p>
            <a:pPr marL="5080" algn="just">
              <a:lnSpc>
                <a:spcPct val="115000"/>
              </a:lnSpc>
              <a:spcBef>
                <a:spcPts val="0"/>
              </a:spcBef>
            </a:pPr>
            <a:r>
              <a:rPr lang="ar-SA" sz="2400" dirty="0">
                <a:latin typeface="Calibri"/>
                <a:ea typeface="Calibri"/>
                <a:cs typeface="Simplified Arabic"/>
              </a:rPr>
              <a:t>إن أهم عامل مؤثر في التعلم هو ما يعرفه المتعلم (معلوماته وخبراته السابقة)، فلنتحقق منه ولندرس له بناء على هذة المعرفة" </a:t>
            </a:r>
            <a:endParaRPr lang="en-US" sz="1800" dirty="0">
              <a:latin typeface="Calibri"/>
              <a:ea typeface="Calibri"/>
              <a:cs typeface="Arial"/>
            </a:endParaRPr>
          </a:p>
          <a:p>
            <a:pPr marL="5080" algn="just">
              <a:lnSpc>
                <a:spcPct val="115000"/>
              </a:lnSpc>
              <a:spcBef>
                <a:spcPts val="0"/>
              </a:spcBef>
            </a:pPr>
            <a:r>
              <a:rPr lang="ar-SA" sz="2400" dirty="0">
                <a:latin typeface="Calibri"/>
                <a:ea typeface="Calibri"/>
                <a:cs typeface="Simplified Arabic"/>
              </a:rPr>
              <a:t>وبالتالى فإن الفرد لديه بنية معرفية تتكون من المعلومات والخبرات السابقة وعندما يمر بخبرة جديدة يعاد تشكيل هذة البنية من جديد من خلال دمج المعلومات الجديدة لتصبح جزء لا يتجزء من هذة البنية .. وبالتالي يكون التعلم هو سلسلة من إعادة التركيب العقلي يتغير مع كل تعلم جديد.</a:t>
            </a:r>
            <a:endParaRPr lang="en-US" sz="1800" dirty="0">
              <a:latin typeface="Calibri"/>
              <a:ea typeface="Calibri"/>
              <a:cs typeface="Arial"/>
            </a:endParaRPr>
          </a:p>
        </p:txBody>
      </p:sp>
    </p:spTree>
    <p:extLst>
      <p:ext uri="{BB962C8B-B14F-4D97-AF65-F5344CB8AC3E}">
        <p14:creationId xmlns:p14="http://schemas.microsoft.com/office/powerpoint/2010/main" val="3586951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التطور التاريخي للنظرية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124744"/>
            <a:ext cx="7772400" cy="4968552"/>
          </a:xfrm>
          <a:solidFill>
            <a:schemeClr val="accent6">
              <a:lumMod val="20000"/>
              <a:lumOff val="80000"/>
            </a:schemeClr>
          </a:solidFill>
        </p:spPr>
        <p:txBody>
          <a:bodyPr anchor="t">
            <a:normAutofit fontScale="92500" lnSpcReduction="10000"/>
          </a:bodyPr>
          <a:lstStyle/>
          <a:p>
            <a:pPr marL="5080" algn="just">
              <a:lnSpc>
                <a:spcPct val="115000"/>
              </a:lnSpc>
              <a:spcBef>
                <a:spcPts val="0"/>
              </a:spcBef>
            </a:pPr>
            <a:r>
              <a:rPr lang="ar-SA" sz="3200" dirty="0">
                <a:latin typeface="Calibri"/>
                <a:ea typeface="Calibri"/>
                <a:cs typeface="Simplified Arabic"/>
              </a:rPr>
              <a:t>أوزوبل من المهتمين بالتعلم المعرفي وقد شكلت نظريته اهتمام الباحثين على مدار عشرين عام وتدور الفكرة الرئيسية إلى أهمية التعلم ذو المعني الذي يتحقق عندما يربط المتعلم بين المعلومات والمفاهيم بالبنية المعرفية التي توجد لدى الفرد.</a:t>
            </a:r>
            <a:endParaRPr lang="en-US" sz="2400" dirty="0">
              <a:latin typeface="Calibri"/>
              <a:ea typeface="Calibri"/>
              <a:cs typeface="Arial"/>
            </a:endParaRPr>
          </a:p>
          <a:p>
            <a:pPr marL="5080" algn="just">
              <a:lnSpc>
                <a:spcPct val="115000"/>
              </a:lnSpc>
              <a:spcBef>
                <a:spcPts val="0"/>
              </a:spcBef>
            </a:pPr>
            <a:r>
              <a:rPr lang="ar-SA" sz="3200" dirty="0">
                <a:latin typeface="Calibri"/>
                <a:ea typeface="Calibri"/>
                <a:cs typeface="Simplified Arabic"/>
              </a:rPr>
              <a:t>نشر أوزوبل مجموعة من الأبحاث والدراسات والكتب عن هذة النظرية بدء من:</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SA" sz="3200" dirty="0" smtClean="0">
                <a:latin typeface="Calibri"/>
                <a:ea typeface="Calibri"/>
                <a:cs typeface="Simplified Arabic"/>
              </a:rPr>
              <a:t>1959 </a:t>
            </a:r>
            <a:r>
              <a:rPr lang="ar-SA" sz="3200" dirty="0">
                <a:latin typeface="Calibri"/>
                <a:ea typeface="Calibri"/>
                <a:cs typeface="Simplified Arabic"/>
              </a:rPr>
              <a:t>في كتاب </a:t>
            </a:r>
            <a:r>
              <a:rPr lang="ar-SA" sz="3200" dirty="0" smtClean="0">
                <a:latin typeface="Calibri"/>
                <a:ea typeface="Calibri"/>
                <a:cs typeface="Simplified Arabic"/>
              </a:rPr>
              <a:t>: </a:t>
            </a:r>
            <a:r>
              <a:rPr lang="ar-SA" sz="3200" dirty="0">
                <a:latin typeface="Calibri"/>
                <a:ea typeface="Calibri"/>
                <a:cs typeface="Simplified Arabic"/>
              </a:rPr>
              <a:t>قراءات في التعلم المدرسي.</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SA" sz="3200" dirty="0">
                <a:latin typeface="Calibri"/>
                <a:ea typeface="Calibri"/>
                <a:cs typeface="Simplified Arabic"/>
              </a:rPr>
              <a:t>1963 في كتابه: سيكولوجية التعلم اللفظي ذي المعني.</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SA" sz="3200" dirty="0">
                <a:latin typeface="Calibri"/>
                <a:ea typeface="Calibri"/>
                <a:cs typeface="Simplified Arabic"/>
              </a:rPr>
              <a:t>1968: علم النفس التربوي: وجهة نظر معرفية.</a:t>
            </a:r>
            <a:endParaRPr lang="en-US" sz="2400" dirty="0">
              <a:latin typeface="Calibri"/>
              <a:ea typeface="Calibri"/>
              <a:cs typeface="Arial"/>
            </a:endParaRPr>
          </a:p>
          <a:p>
            <a:pPr marL="342900" lvl="0" indent="-342900" algn="just">
              <a:lnSpc>
                <a:spcPct val="115000"/>
              </a:lnSpc>
              <a:spcBef>
                <a:spcPts val="0"/>
              </a:spcBef>
              <a:buFont typeface="Wingdings"/>
              <a:buChar char=""/>
            </a:pPr>
            <a:r>
              <a:rPr lang="ar-SA" sz="3200" dirty="0">
                <a:latin typeface="Calibri"/>
                <a:ea typeface="Calibri"/>
                <a:cs typeface="Simplified Arabic"/>
              </a:rPr>
              <a:t>1969 أوزوبل وروبنسون: التعلم المدرسي.</a:t>
            </a:r>
            <a:endParaRPr lang="en-US" sz="2400" dirty="0">
              <a:latin typeface="Calibri"/>
              <a:ea typeface="Calibri"/>
              <a:cs typeface="Arial"/>
            </a:endParaRPr>
          </a:p>
        </p:txBody>
      </p:sp>
    </p:spTree>
    <p:extLst>
      <p:ext uri="{BB962C8B-B14F-4D97-AF65-F5344CB8AC3E}">
        <p14:creationId xmlns:p14="http://schemas.microsoft.com/office/powerpoint/2010/main" val="8337158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barn(inVertical)">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arn(inVertical)">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arn(inVertical)">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barn(inVertical)">
                                      <p:cBhvr>
                                        <p:cTn id="29" dur="5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barn(inVertical)">
                                      <p:cBhvr>
                                        <p:cTn id="34" dur="5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barn(inVertical)">
                                      <p:cBhvr>
                                        <p:cTn id="39" dur="500"/>
                                        <p:tgtEl>
                                          <p:spTgt spid="4">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Effect transition="in" filter="barn(inVertical)">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أنواع التعلم عند أوزوبل</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a:bodyPr>
          <a:lstStyle/>
          <a:p>
            <a:pPr lvl="0" algn="just">
              <a:lnSpc>
                <a:spcPct val="115000"/>
              </a:lnSpc>
              <a:spcBef>
                <a:spcPts val="0"/>
              </a:spcBef>
            </a:pPr>
            <a:endParaRPr lang="ar-EG" sz="1800" b="1" dirty="0">
              <a:latin typeface="Calibri"/>
              <a:ea typeface="Calibri"/>
              <a:cs typeface="Simplified Arabic"/>
            </a:endParaRPr>
          </a:p>
          <a:p>
            <a:pPr marL="5080" algn="just">
              <a:lnSpc>
                <a:spcPct val="115000"/>
              </a:lnSpc>
              <a:spcBef>
                <a:spcPts val="0"/>
              </a:spcBef>
            </a:pPr>
            <a:r>
              <a:rPr lang="ar-SA" sz="2800" b="1" dirty="0">
                <a:latin typeface="Calibri"/>
                <a:ea typeface="Calibri"/>
                <a:cs typeface="Simplified Arabic"/>
              </a:rPr>
              <a:t>تعتمد منظومة التعلم عند أوزوبل على مستويين رئيسيين هما: </a:t>
            </a:r>
            <a:endParaRPr lang="en-US" sz="2800" dirty="0">
              <a:latin typeface="Calibri"/>
              <a:ea typeface="Calibri"/>
              <a:cs typeface="Arial"/>
            </a:endParaRPr>
          </a:p>
          <a:p>
            <a:pPr marL="342900" lvl="0" indent="-342900" algn="just">
              <a:lnSpc>
                <a:spcPct val="115000"/>
              </a:lnSpc>
              <a:spcBef>
                <a:spcPts val="0"/>
              </a:spcBef>
              <a:buFont typeface="+mj-lt"/>
              <a:buAutoNum type="arabicPeriod"/>
            </a:pPr>
            <a:r>
              <a:rPr lang="ar-SA" sz="2800" b="1" dirty="0">
                <a:latin typeface="Calibri"/>
                <a:ea typeface="Calibri"/>
                <a:cs typeface="Simplified Arabic"/>
              </a:rPr>
              <a:t>المستوى الأول:</a:t>
            </a:r>
            <a:r>
              <a:rPr lang="ar-SA" sz="2800" dirty="0">
                <a:latin typeface="Calibri"/>
                <a:ea typeface="Calibri"/>
                <a:cs typeface="Simplified Arabic"/>
              </a:rPr>
              <a:t> ويرتبط بالأساليب والطرق التي يتم من خلالها تهيئة وإعداد المادة التعليمية المراد تعلمها وعرضها على المتعلم في الموقف التعليمي وهذة الأساليب هما: </a:t>
            </a:r>
            <a:endParaRPr lang="en-US" sz="2800" dirty="0">
              <a:latin typeface="Calibri"/>
              <a:ea typeface="Calibri"/>
              <a:cs typeface="Arial"/>
            </a:endParaRPr>
          </a:p>
          <a:p>
            <a:pPr marL="342900" lvl="0" indent="-342900" algn="just">
              <a:lnSpc>
                <a:spcPct val="115000"/>
              </a:lnSpc>
              <a:spcBef>
                <a:spcPts val="0"/>
              </a:spcBef>
              <a:buFont typeface="Wingdings"/>
              <a:buChar char=""/>
            </a:pPr>
            <a:r>
              <a:rPr lang="ar-SA" sz="2800" b="1" dirty="0">
                <a:latin typeface="Calibri"/>
                <a:ea typeface="Calibri"/>
                <a:cs typeface="Simplified Arabic"/>
              </a:rPr>
              <a:t>أسلوب التعلم بالاكتشاف:</a:t>
            </a:r>
            <a:r>
              <a:rPr lang="ar-SA" sz="2800" dirty="0">
                <a:latin typeface="Calibri"/>
                <a:ea typeface="Calibri"/>
                <a:cs typeface="Simplified Arabic"/>
              </a:rPr>
              <a:t> وفيها يقوم المتعلم بدور نشط في اكتشاف المادة المتعلمة المقدمه له وفحصها ومعالجتها بنفسه للوصول إلي حل المشكلات أو فهم المعلومات. </a:t>
            </a:r>
            <a:endParaRPr lang="en-US" sz="2800" dirty="0">
              <a:latin typeface="Calibri"/>
              <a:ea typeface="Calibri"/>
              <a:cs typeface="Arial"/>
            </a:endParaRPr>
          </a:p>
          <a:p>
            <a:pPr marL="342900" lvl="0" indent="-342900" algn="just">
              <a:lnSpc>
                <a:spcPct val="115000"/>
              </a:lnSpc>
              <a:spcBef>
                <a:spcPts val="0"/>
              </a:spcBef>
              <a:buFont typeface="Wingdings"/>
              <a:buChar char=""/>
            </a:pPr>
            <a:r>
              <a:rPr lang="ar-SA" sz="2800" b="1" dirty="0">
                <a:latin typeface="Calibri"/>
                <a:ea typeface="Calibri"/>
                <a:cs typeface="Simplified Arabic"/>
              </a:rPr>
              <a:t>أسلوب التعلم بالاستقبال:</a:t>
            </a:r>
            <a:r>
              <a:rPr lang="ar-SA" sz="2800" dirty="0">
                <a:latin typeface="Calibri"/>
                <a:ea typeface="Calibri"/>
                <a:cs typeface="Simplified Arabic"/>
              </a:rPr>
              <a:t> وفيها يكون دور المتعلم سلبي في تلقي المعلومات من المعلم.</a:t>
            </a:r>
            <a:endParaRPr lang="en-US" sz="2800" dirty="0">
              <a:latin typeface="Calibri"/>
              <a:ea typeface="Calibri"/>
              <a:cs typeface="Arial"/>
            </a:endParaRPr>
          </a:p>
        </p:txBody>
      </p:sp>
    </p:spTree>
    <p:extLst>
      <p:ext uri="{BB962C8B-B14F-4D97-AF65-F5344CB8AC3E}">
        <p14:creationId xmlns:p14="http://schemas.microsoft.com/office/powerpoint/2010/main" val="48080068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أنواع التعلم عند أوزوبل</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lnSpcReduction="10000"/>
          </a:bodyPr>
          <a:lstStyle/>
          <a:p>
            <a:pPr lvl="0" algn="just">
              <a:lnSpc>
                <a:spcPct val="115000"/>
              </a:lnSpc>
              <a:spcBef>
                <a:spcPts val="0"/>
              </a:spcBef>
            </a:pPr>
            <a:endParaRPr lang="ar-EG" sz="1800" b="1" dirty="0">
              <a:latin typeface="Calibri"/>
              <a:ea typeface="Calibri"/>
              <a:cs typeface="Simplified Arabic"/>
            </a:endParaRPr>
          </a:p>
          <a:p>
            <a:pPr marL="342900" lvl="0" indent="-342900" algn="just">
              <a:lnSpc>
                <a:spcPct val="115000"/>
              </a:lnSpc>
              <a:spcBef>
                <a:spcPts val="0"/>
              </a:spcBef>
              <a:buFont typeface="+mj-lt"/>
              <a:buAutoNum type="arabicPeriod"/>
            </a:pPr>
            <a:r>
              <a:rPr lang="ar-SA" sz="2800" b="1" dirty="0">
                <a:latin typeface="Calibri"/>
                <a:ea typeface="Calibri"/>
                <a:cs typeface="Simplified Arabic"/>
              </a:rPr>
              <a:t>المستوى الثاني:</a:t>
            </a:r>
            <a:r>
              <a:rPr lang="ar-SA" sz="2800" dirty="0">
                <a:latin typeface="Calibri"/>
                <a:ea typeface="Calibri"/>
                <a:cs typeface="Simplified Arabic"/>
              </a:rPr>
              <a:t> ويرتبط بكيفية تناول المتعلم ومعالجته للمادة التعليميه المعروضه عليه حتى تصبح مهيأه للاستخدام والاستدعاء في الموقف التعليمي التالي وهما نوعين:</a:t>
            </a:r>
            <a:endParaRPr lang="en-US" sz="2800" dirty="0">
              <a:latin typeface="Calibri"/>
              <a:ea typeface="Calibri"/>
              <a:cs typeface="Arial"/>
            </a:endParaRPr>
          </a:p>
          <a:p>
            <a:pPr marL="342900" lvl="0" indent="-342900" algn="just">
              <a:lnSpc>
                <a:spcPct val="115000"/>
              </a:lnSpc>
              <a:spcBef>
                <a:spcPts val="0"/>
              </a:spcBef>
              <a:buFont typeface="Wingdings"/>
              <a:buChar char=""/>
            </a:pPr>
            <a:r>
              <a:rPr lang="ar-SA" sz="2800" b="1" dirty="0">
                <a:latin typeface="Calibri"/>
                <a:ea typeface="Calibri"/>
                <a:cs typeface="Simplified Arabic"/>
              </a:rPr>
              <a:t>التعلم ذو المعني:</a:t>
            </a:r>
            <a:r>
              <a:rPr lang="ar-SA" sz="2800" dirty="0">
                <a:latin typeface="Calibri"/>
                <a:ea typeface="Calibri"/>
                <a:cs typeface="Simplified Arabic"/>
              </a:rPr>
              <a:t> ويحدث عندما يقوم المتعلم بتحصيل معاني المعلومات من خلال ربطها مع المعلومات والحقائق في بنيته المعرفية، ومن ثم تكامل ودمج المعلومات الجديدة مع البنية المعرفية للمتعلم وتكوين بنيه معرفيه جديدة.</a:t>
            </a:r>
            <a:endParaRPr lang="en-US" sz="2800" dirty="0">
              <a:latin typeface="Calibri"/>
              <a:ea typeface="Calibri"/>
              <a:cs typeface="Arial"/>
            </a:endParaRPr>
          </a:p>
          <a:p>
            <a:pPr marL="342900" lvl="0" indent="-342900" algn="just">
              <a:lnSpc>
                <a:spcPct val="115000"/>
              </a:lnSpc>
              <a:spcBef>
                <a:spcPts val="0"/>
              </a:spcBef>
              <a:buFont typeface="Wingdings"/>
              <a:buChar char=""/>
            </a:pPr>
            <a:r>
              <a:rPr lang="ar-SA" sz="2800" b="1" dirty="0">
                <a:latin typeface="Calibri"/>
                <a:ea typeface="Calibri"/>
                <a:cs typeface="Simplified Arabic"/>
              </a:rPr>
              <a:t>التعلم الصم:</a:t>
            </a:r>
            <a:r>
              <a:rPr lang="ar-SA" sz="2800" dirty="0">
                <a:latin typeface="Calibri"/>
                <a:ea typeface="Calibri"/>
                <a:cs typeface="Simplified Arabic"/>
              </a:rPr>
              <a:t> ويحدث عندما يقوم المتعلم باستظهار المادة التعليمية وتكرارها لحفظها بدون فهم أو إيجاد رابطة بينها وبين البنية المعرفية ومن ثم عدم حدوث أى تغيير في هذة البنية. </a:t>
            </a:r>
            <a:endParaRPr lang="en-US" sz="2800" dirty="0">
              <a:latin typeface="Calibri"/>
              <a:ea typeface="Calibri"/>
              <a:cs typeface="Arial"/>
            </a:endParaRPr>
          </a:p>
        </p:txBody>
      </p:sp>
    </p:spTree>
    <p:extLst>
      <p:ext uri="{BB962C8B-B14F-4D97-AF65-F5344CB8AC3E}">
        <p14:creationId xmlns:p14="http://schemas.microsoft.com/office/powerpoint/2010/main" val="31803281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أنماط التعلم عند أوزوبل</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fontScale="85000" lnSpcReduction="20000"/>
          </a:bodyPr>
          <a:lstStyle/>
          <a:p>
            <a:pPr lvl="0" algn="just">
              <a:lnSpc>
                <a:spcPct val="115000"/>
              </a:lnSpc>
              <a:spcBef>
                <a:spcPts val="0"/>
              </a:spcBef>
            </a:pPr>
            <a:endParaRPr lang="ar-EG" sz="1800" b="1" dirty="0">
              <a:latin typeface="Calibri"/>
              <a:ea typeface="Calibri"/>
              <a:cs typeface="Simplified Arabic"/>
            </a:endParaRPr>
          </a:p>
          <a:p>
            <a:pPr algn="just">
              <a:lnSpc>
                <a:spcPct val="115000"/>
              </a:lnSpc>
              <a:spcBef>
                <a:spcPts val="0"/>
              </a:spcBef>
            </a:pPr>
            <a:r>
              <a:rPr lang="ar-SA" sz="2800" b="1" dirty="0">
                <a:latin typeface="Calibri"/>
                <a:ea typeface="Calibri"/>
                <a:cs typeface="Simplified Arabic"/>
              </a:rPr>
              <a:t>أنماط التعلم عند أوزوبل: </a:t>
            </a:r>
            <a:endParaRPr lang="en-US" sz="2800" dirty="0">
              <a:latin typeface="Calibri"/>
              <a:ea typeface="Calibri"/>
              <a:cs typeface="Arial"/>
            </a:endParaRPr>
          </a:p>
          <a:p>
            <a:pPr marL="342900" lvl="0" indent="-342900" algn="just">
              <a:lnSpc>
                <a:spcPct val="115000"/>
              </a:lnSpc>
              <a:spcBef>
                <a:spcPts val="0"/>
              </a:spcBef>
              <a:buFont typeface="+mj-lt"/>
              <a:buAutoNum type="arabicPeriod"/>
            </a:pPr>
            <a:r>
              <a:rPr lang="ar-SA" sz="2800" b="1" dirty="0">
                <a:latin typeface="Calibri"/>
                <a:ea typeface="Calibri"/>
                <a:cs typeface="Simplified Arabic"/>
              </a:rPr>
              <a:t>التعلم بالاستقبال ذو المعنى:</a:t>
            </a:r>
            <a:r>
              <a:rPr lang="ar-SA" sz="2800" dirty="0">
                <a:latin typeface="Calibri"/>
                <a:ea typeface="Calibri"/>
                <a:cs typeface="Simplified Arabic"/>
              </a:rPr>
              <a:t> ويحدث عندما يعرض المعلم المادة العلمية في صورتها النهائية بعد إعدادها وترتيبها منطقيًا ويقوم المتعلم بتحصيل معاني هذة المادة من خلال ربطها مع خبراته السابقة وبنيته المعرفية.</a:t>
            </a:r>
            <a:endParaRPr lang="en-US" sz="2800" dirty="0">
              <a:latin typeface="Calibri"/>
              <a:ea typeface="Calibri"/>
              <a:cs typeface="Arial"/>
            </a:endParaRPr>
          </a:p>
          <a:p>
            <a:pPr marL="342900" lvl="0" indent="-342900" algn="just">
              <a:lnSpc>
                <a:spcPct val="115000"/>
              </a:lnSpc>
              <a:spcBef>
                <a:spcPts val="0"/>
              </a:spcBef>
              <a:buFont typeface="+mj-lt"/>
              <a:buAutoNum type="arabicPeriod"/>
            </a:pPr>
            <a:r>
              <a:rPr lang="ar-SA" sz="2800" b="1" dirty="0">
                <a:latin typeface="Calibri"/>
                <a:ea typeface="Calibri"/>
                <a:cs typeface="Simplified Arabic"/>
              </a:rPr>
              <a:t>التعلم الاستقبالي الصم:</a:t>
            </a:r>
            <a:r>
              <a:rPr lang="ar-SA" sz="2800" dirty="0">
                <a:latin typeface="Calibri"/>
                <a:ea typeface="Calibri"/>
                <a:cs typeface="Simplified Arabic"/>
              </a:rPr>
              <a:t> ويحدث عندما يعرض المعلم المادة العلمية في صورتها النهائية بعد إعدادها وترتيبها منطقيًا فيقوم المتعلم باستظهار أو حفظها كما هي دون فهم أو محاولة ربطها بما لديه من خبرات أو دمجها مع بنيته المعرفية.</a:t>
            </a:r>
            <a:endParaRPr lang="en-US" sz="2800" dirty="0">
              <a:latin typeface="Calibri"/>
              <a:ea typeface="Calibri"/>
              <a:cs typeface="Arial"/>
            </a:endParaRPr>
          </a:p>
          <a:p>
            <a:pPr marL="342900" lvl="0" indent="-342900" algn="just">
              <a:lnSpc>
                <a:spcPct val="115000"/>
              </a:lnSpc>
              <a:spcBef>
                <a:spcPts val="0"/>
              </a:spcBef>
              <a:buFont typeface="+mj-lt"/>
              <a:buAutoNum type="arabicPeriod"/>
            </a:pPr>
            <a:r>
              <a:rPr lang="ar-SA" sz="2800" b="1" dirty="0">
                <a:latin typeface="Calibri"/>
                <a:ea typeface="Calibri"/>
                <a:cs typeface="Simplified Arabic"/>
              </a:rPr>
              <a:t>التعلم الاكتشافي ذو المعنى:</a:t>
            </a:r>
            <a:r>
              <a:rPr lang="ar-SA" sz="2800" dirty="0">
                <a:latin typeface="Calibri"/>
                <a:ea typeface="Calibri"/>
                <a:cs typeface="Simplified Arabic"/>
              </a:rPr>
              <a:t> ويحدث عندما يقوم المتعلم باكتشاف المادة التعليمية المقدمة له وفحص المعلومات المتعلقه بها ثم ربط هذة المعلومات الجديدة المستخلصه مع ما لديه من خبرات ودمجها مع بنيته المعرفية.</a:t>
            </a:r>
            <a:endParaRPr lang="en-US" sz="2800" dirty="0">
              <a:latin typeface="Calibri"/>
              <a:ea typeface="Calibri"/>
              <a:cs typeface="Arial"/>
            </a:endParaRPr>
          </a:p>
          <a:p>
            <a:pPr marL="342900" lvl="0" indent="-342900" algn="just">
              <a:lnSpc>
                <a:spcPct val="115000"/>
              </a:lnSpc>
              <a:spcBef>
                <a:spcPts val="0"/>
              </a:spcBef>
              <a:buFont typeface="+mj-lt"/>
              <a:buAutoNum type="arabicPeriod"/>
            </a:pPr>
            <a:r>
              <a:rPr lang="ar-SA" sz="2800" b="1" dirty="0">
                <a:latin typeface="Calibri"/>
                <a:ea typeface="Calibri"/>
                <a:cs typeface="Simplified Arabic"/>
              </a:rPr>
              <a:t>التعلم الاكتشافي الصم:</a:t>
            </a:r>
            <a:r>
              <a:rPr lang="ar-SA" sz="2800" dirty="0">
                <a:latin typeface="Calibri"/>
                <a:ea typeface="Calibri"/>
                <a:cs typeface="Simplified Arabic"/>
              </a:rPr>
              <a:t> ويحدث عندما يقوم المتعلم باكتشاف المادة التعليمية المقدمة له ومعالجتها والوصول إلى حل للمشكلة أو استيعاب المبدأ والفكرة ثم يقوم بحفظ هذا الحل واستظهاره دون ربطه بخبراته السابقة.  </a:t>
            </a:r>
            <a:endParaRPr lang="en-US" sz="2800" dirty="0">
              <a:latin typeface="Calibri"/>
              <a:ea typeface="Calibri"/>
              <a:cs typeface="Arial"/>
            </a:endParaRPr>
          </a:p>
        </p:txBody>
      </p:sp>
    </p:spTree>
    <p:extLst>
      <p:ext uri="{BB962C8B-B14F-4D97-AF65-F5344CB8AC3E}">
        <p14:creationId xmlns:p14="http://schemas.microsoft.com/office/powerpoint/2010/main" val="41827028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المعالم الأساسية التي حددها أوزوبل</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a:bodyPr>
          <a:lstStyle/>
          <a:p>
            <a:pPr lvl="0"/>
            <a:r>
              <a:rPr lang="ar-EG" sz="1800" dirty="0" smtClean="0"/>
              <a:t>                        </a:t>
            </a:r>
          </a:p>
          <a:p>
            <a:pPr marL="342900" lvl="0" indent="-342900" algn="just">
              <a:lnSpc>
                <a:spcPct val="115000"/>
              </a:lnSpc>
              <a:spcBef>
                <a:spcPts val="0"/>
              </a:spcBef>
              <a:buFont typeface="+mj-lt"/>
              <a:buAutoNum type="arabicPeriod"/>
            </a:pPr>
            <a:r>
              <a:rPr lang="ar-SA" sz="1800" dirty="0">
                <a:latin typeface="Calibri"/>
                <a:ea typeface="Calibri"/>
                <a:cs typeface="Simplified Arabic"/>
              </a:rPr>
              <a:t>أفضل طريقة لاكتساب المعلومات هي أن يكون المتعلم نشط ويصل إليها عن طريق الاستبصار الذاتي مما ييسر من الاحتفاظ بها واستدعائها.</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المفاهيم التي يتم تعلمها هي مفاهيم مجردة غير ذات معني وتكتسب معناها عندما يقوم المتعلم باكتشاف المعلومات بنفسه معتمدا على خبراته السابقة من خلال حل المشكلات.</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التعبير عن الأفكار بصورة لفظية يساعد على زيادة الفهم والدقة.</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الهدف من التربية والتعليم هو تنمية القدرة على حل المشكلات ويتحقق ذلك عن طريق الاكتشاف.</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التدريب على الاكتشاف الموجة أكثر أهمية من التعلم القائم على الحفظ.</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يساعد التعلم بالاكتشاف على تنمية القدرة على الابتكار والتفكير الناقد.</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دور المتعلم في التعلم بالطريقة التقليدية سلبي.</a:t>
            </a:r>
            <a:endParaRPr lang="en-US" sz="1400" dirty="0">
              <a:latin typeface="Calibri"/>
              <a:ea typeface="Calibri"/>
              <a:cs typeface="Arial"/>
            </a:endParaRPr>
          </a:p>
          <a:p>
            <a:pPr marL="342900" lvl="0" indent="-342900" algn="just">
              <a:lnSpc>
                <a:spcPct val="115000"/>
              </a:lnSpc>
              <a:spcBef>
                <a:spcPts val="0"/>
              </a:spcBef>
              <a:buFont typeface="+mj-lt"/>
              <a:buAutoNum type="arabicPeriod"/>
            </a:pPr>
            <a:r>
              <a:rPr lang="ar-SA" sz="1800" dirty="0">
                <a:latin typeface="Calibri"/>
                <a:ea typeface="Calibri"/>
                <a:cs typeface="Simplified Arabic"/>
              </a:rPr>
              <a:t>يساعد التعلم بالاكتشاف المتعلم في تنظيم المعلومات بطريقة تمكنه من حل المشكلات التي تواجهة في المستقبل. </a:t>
            </a:r>
            <a:endParaRPr lang="en-US" sz="1400" dirty="0">
              <a:latin typeface="Calibri"/>
              <a:ea typeface="Calibri"/>
              <a:cs typeface="Arial"/>
            </a:endParaRPr>
          </a:p>
          <a:p>
            <a:endParaRPr lang="ar-EG" sz="1800" dirty="0" smtClean="0">
              <a:latin typeface="Arial" panose="020B0604020202020204" pitchFamily="34" charset="0"/>
              <a:cs typeface="Arial" panose="020B0604020202020204" pitchFamily="34" charset="0"/>
            </a:endParaRPr>
          </a:p>
          <a:p>
            <a:pPr lvl="0">
              <a:buClr>
                <a:srgbClr val="FF0000"/>
              </a:buClr>
            </a:pPr>
            <a:endParaRPr lang="ar-EG"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0690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43409"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002060"/>
                </a:solidFill>
                <a:effectLst/>
                <a:cs typeface="PT Bold Heading"/>
              </a:rPr>
              <a:t>المفاهيم الأساسية عند أوزوبل</a:t>
            </a:r>
            <a:endParaRPr lang="ar-EG" sz="4800"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92360" y="908720"/>
            <a:ext cx="7772400" cy="5481026"/>
          </a:xfrm>
          <a:solidFill>
            <a:schemeClr val="accent6">
              <a:lumMod val="20000"/>
              <a:lumOff val="80000"/>
            </a:schemeClr>
          </a:solidFill>
        </p:spPr>
        <p:txBody>
          <a:bodyPr anchor="t">
            <a:normAutofit/>
          </a:bodyPr>
          <a:lstStyle/>
          <a:p>
            <a:pPr marL="285750" lvl="0" indent="-285750" algn="just">
              <a:lnSpc>
                <a:spcPct val="115000"/>
              </a:lnSpc>
              <a:spcBef>
                <a:spcPts val="0"/>
              </a:spcBef>
              <a:buFont typeface="Wingdings" pitchFamily="2" charset="2"/>
              <a:buChar char="§"/>
            </a:pPr>
            <a:r>
              <a:rPr lang="ar-EG" sz="1800" b="1" dirty="0" smtClean="0">
                <a:solidFill>
                  <a:srgbClr val="000000"/>
                </a:solidFill>
                <a:latin typeface="Simplified Arabic" pitchFamily="18" charset="-78"/>
                <a:ea typeface="Calibri"/>
                <a:cs typeface="Simplified Arabic" pitchFamily="18" charset="-78"/>
              </a:rPr>
              <a:t>البنية المعرفية:</a:t>
            </a:r>
            <a:r>
              <a:rPr lang="ar-EG" sz="1800" dirty="0" smtClean="0">
                <a:solidFill>
                  <a:srgbClr val="000000"/>
                </a:solidFill>
                <a:latin typeface="Simplified Arabic" pitchFamily="18" charset="-78"/>
                <a:ea typeface="Calibri"/>
                <a:cs typeface="Simplified Arabic" pitchFamily="18" charset="-78"/>
              </a:rPr>
              <a:t> الإطار التنظيمي الذي يتألف من الحقائق والمعلومات والمفاهيم والتعميمات والنظريات والقاضيا التي تعلمها الفرد ويمكن استدعائها واستخدامها في الموقف التعليمي المناسب. </a:t>
            </a:r>
            <a:endParaRPr lang="ar-EG" sz="1800" dirty="0" smtClean="0">
              <a:solidFill>
                <a:srgbClr val="000000"/>
              </a:solidFill>
              <a:latin typeface="Simplified Arabic" pitchFamily="18" charset="-78"/>
              <a:ea typeface="Calibri"/>
              <a:cs typeface="Simplified Arabic" pitchFamily="18" charset="-78"/>
            </a:endParaRPr>
          </a:p>
          <a:p>
            <a:pPr marL="748030" indent="-285750" algn="just">
              <a:lnSpc>
                <a:spcPct val="115000"/>
              </a:lnSpc>
              <a:spcBef>
                <a:spcPts val="0"/>
              </a:spcBef>
              <a:buFont typeface="Wingdings" pitchFamily="2" charset="2"/>
              <a:buChar char="§"/>
            </a:pPr>
            <a:endParaRPr lang="ar-EG" sz="1800" dirty="0">
              <a:solidFill>
                <a:srgbClr val="000000"/>
              </a:solidFill>
              <a:latin typeface="Simplified Arabic" pitchFamily="18" charset="-78"/>
              <a:ea typeface="Calibri"/>
              <a:cs typeface="Simplified Arabic" pitchFamily="18" charset="-78"/>
            </a:endParaRPr>
          </a:p>
          <a:p>
            <a:pPr marL="285750" lvl="0" indent="-285750" algn="just">
              <a:lnSpc>
                <a:spcPct val="115000"/>
              </a:lnSpc>
              <a:spcBef>
                <a:spcPts val="0"/>
              </a:spcBef>
              <a:buFont typeface="Wingdings" pitchFamily="2" charset="2"/>
              <a:buChar char="§"/>
            </a:pPr>
            <a:r>
              <a:rPr lang="ar-EG" sz="1800" b="1" dirty="0">
                <a:solidFill>
                  <a:srgbClr val="000000"/>
                </a:solidFill>
                <a:latin typeface="Simplified Arabic" pitchFamily="18" charset="-78"/>
                <a:ea typeface="Calibri"/>
                <a:cs typeface="Simplified Arabic" pitchFamily="18" charset="-78"/>
              </a:rPr>
              <a:t>مفهوم التعلم: </a:t>
            </a:r>
            <a:r>
              <a:rPr lang="ar-EG" sz="1800" dirty="0">
                <a:solidFill>
                  <a:srgbClr val="000000"/>
                </a:solidFill>
                <a:latin typeface="Simplified Arabic" pitchFamily="18" charset="-78"/>
                <a:ea typeface="Calibri"/>
                <a:cs typeface="Simplified Arabic" pitchFamily="18" charset="-78"/>
              </a:rPr>
              <a:t>هو عملية إنتاج علاقات وارتباطات لما يقدم للطلاب من معلومات جديدة وما هو موجود بالفعل في البنية المعرفية للمتعلم.. وهو ما يجعل التعلم ذو </a:t>
            </a:r>
            <a:r>
              <a:rPr lang="ar-EG" sz="1800" dirty="0" smtClean="0">
                <a:solidFill>
                  <a:srgbClr val="000000"/>
                </a:solidFill>
                <a:latin typeface="Simplified Arabic" pitchFamily="18" charset="-78"/>
                <a:ea typeface="Calibri"/>
                <a:cs typeface="Simplified Arabic" pitchFamily="18" charset="-78"/>
              </a:rPr>
              <a:t>معني</a:t>
            </a:r>
            <a:r>
              <a:rPr lang="ar-EG" sz="1800" dirty="0">
                <a:latin typeface="Simplified Arabic" pitchFamily="18" charset="-78"/>
                <a:ea typeface="Calibri"/>
                <a:cs typeface="Simplified Arabic" pitchFamily="18" charset="-78"/>
              </a:rPr>
              <a:t> </a:t>
            </a:r>
            <a:r>
              <a:rPr lang="ar-EG" sz="1800" dirty="0" smtClean="0">
                <a:solidFill>
                  <a:srgbClr val="000000"/>
                </a:solidFill>
                <a:latin typeface="Simplified Arabic" pitchFamily="18" charset="-78"/>
                <a:ea typeface="Calibri"/>
                <a:cs typeface="Simplified Arabic" pitchFamily="18" charset="-78"/>
              </a:rPr>
              <a:t>أما </a:t>
            </a:r>
            <a:r>
              <a:rPr lang="ar-EG" sz="1800" dirty="0">
                <a:solidFill>
                  <a:srgbClr val="000000"/>
                </a:solidFill>
                <a:latin typeface="Simplified Arabic" pitchFamily="18" charset="-78"/>
                <a:ea typeface="Calibri"/>
                <a:cs typeface="Simplified Arabic" pitchFamily="18" charset="-78"/>
              </a:rPr>
              <a:t>حفظ المادة دون ربطها مع المعلومات السابقة فإن التعلم يكون بلا معني.</a:t>
            </a:r>
            <a:endParaRPr lang="en-US" sz="1800" dirty="0">
              <a:latin typeface="Simplified Arabic" pitchFamily="18" charset="-78"/>
              <a:ea typeface="Calibri"/>
              <a:cs typeface="Simplified Arabic" pitchFamily="18" charset="-78"/>
            </a:endParaRPr>
          </a:p>
          <a:p>
            <a:pPr marL="748030" indent="-285750" algn="just">
              <a:lnSpc>
                <a:spcPct val="115000"/>
              </a:lnSpc>
              <a:spcBef>
                <a:spcPts val="0"/>
              </a:spcBef>
              <a:buFont typeface="Wingdings" pitchFamily="2" charset="2"/>
              <a:buChar char="§"/>
            </a:pPr>
            <a:endParaRPr lang="ar-EG" sz="1800" dirty="0" smtClean="0">
              <a:latin typeface="Simplified Arabic" pitchFamily="18" charset="-78"/>
              <a:ea typeface="Calibri"/>
              <a:cs typeface="Simplified Arabic" pitchFamily="18" charset="-78"/>
            </a:endParaRPr>
          </a:p>
          <a:p>
            <a:pPr marL="285750" lvl="0" indent="-285750" algn="just">
              <a:lnSpc>
                <a:spcPct val="115000"/>
              </a:lnSpc>
              <a:spcBef>
                <a:spcPts val="0"/>
              </a:spcBef>
              <a:buFont typeface="Wingdings" pitchFamily="2" charset="2"/>
              <a:buChar char="§"/>
            </a:pPr>
            <a:r>
              <a:rPr lang="ar-EG" sz="1800" b="1" dirty="0">
                <a:solidFill>
                  <a:srgbClr val="000000"/>
                </a:solidFill>
                <a:latin typeface="Simplified Arabic" pitchFamily="18" charset="-78"/>
                <a:ea typeface="Calibri"/>
                <a:cs typeface="Simplified Arabic" pitchFamily="18" charset="-78"/>
              </a:rPr>
              <a:t>المادة ذات المعنى:</a:t>
            </a:r>
            <a:r>
              <a:rPr lang="ar-EG" sz="1800" dirty="0">
                <a:solidFill>
                  <a:srgbClr val="000000"/>
                </a:solidFill>
                <a:latin typeface="Simplified Arabic" pitchFamily="18" charset="-78"/>
                <a:ea typeface="Calibri"/>
                <a:cs typeface="Simplified Arabic" pitchFamily="18" charset="-78"/>
              </a:rPr>
              <a:t> هي المادة التي يتم ربطها مع ما لدى الفرد من خبرات ومعلومات سابقة ودمجها مع البنية المعرفية للمتعلم مما ييسر من ظهور معاني وأفكار جديدة تستخدم في المواقف التعليمية الجديدة وحل المشكلات.</a:t>
            </a:r>
            <a:endParaRPr lang="en-US" sz="1800" dirty="0">
              <a:latin typeface="Simplified Arabic" pitchFamily="18" charset="-78"/>
              <a:ea typeface="Calibri"/>
              <a:cs typeface="Simplified Arabic" pitchFamily="18" charset="-78"/>
            </a:endParaRPr>
          </a:p>
          <a:p>
            <a:pPr marL="748030" indent="-285750" algn="just">
              <a:lnSpc>
                <a:spcPct val="115000"/>
              </a:lnSpc>
              <a:spcBef>
                <a:spcPts val="0"/>
              </a:spcBef>
              <a:buFont typeface="Wingdings" pitchFamily="2" charset="2"/>
              <a:buChar char="§"/>
            </a:pPr>
            <a:endParaRPr lang="ar-EG" sz="1800" dirty="0" smtClean="0">
              <a:latin typeface="Simplified Arabic" pitchFamily="18" charset="-78"/>
              <a:ea typeface="Calibri"/>
              <a:cs typeface="Simplified Arabic" pitchFamily="18" charset="-78"/>
            </a:endParaRPr>
          </a:p>
          <a:p>
            <a:pPr marL="285750" lvl="0" indent="-285750">
              <a:buFont typeface="Wingdings" pitchFamily="2" charset="2"/>
              <a:buChar char="§"/>
            </a:pPr>
            <a:r>
              <a:rPr lang="ar-EG" sz="1800" b="1" dirty="0">
                <a:solidFill>
                  <a:srgbClr val="000000"/>
                </a:solidFill>
                <a:latin typeface="Simplified Arabic" pitchFamily="18" charset="-78"/>
                <a:ea typeface="Calibri"/>
                <a:cs typeface="Simplified Arabic" pitchFamily="18" charset="-78"/>
              </a:rPr>
              <a:t>المنظم </a:t>
            </a:r>
            <a:r>
              <a:rPr lang="ar-EG" sz="1800" b="1" dirty="0">
                <a:solidFill>
                  <a:srgbClr val="000000"/>
                </a:solidFill>
                <a:latin typeface="Simplified Arabic" pitchFamily="18" charset="-78"/>
                <a:ea typeface="Calibri"/>
                <a:cs typeface="Simplified Arabic" pitchFamily="18" charset="-78"/>
              </a:rPr>
              <a:t>المتقدم:</a:t>
            </a:r>
            <a:r>
              <a:rPr lang="ar-EG" sz="1800" b="1" dirty="0">
                <a:solidFill>
                  <a:srgbClr val="000000"/>
                </a:solidFill>
                <a:latin typeface="Simplified Arabic" pitchFamily="18" charset="-78"/>
                <a:ea typeface="Calibri"/>
                <a:cs typeface="Simplified Arabic" pitchFamily="18" charset="-78"/>
              </a:rPr>
              <a:t> </a:t>
            </a:r>
            <a:r>
              <a:rPr lang="ar-SA" sz="1800" dirty="0" smtClean="0">
                <a:latin typeface="Simplified Arabic" pitchFamily="18" charset="-78"/>
                <a:cs typeface="Simplified Arabic" pitchFamily="18" charset="-78"/>
              </a:rPr>
              <a:t>المفاهيم </a:t>
            </a:r>
            <a:r>
              <a:rPr lang="ar-SA" sz="1800" dirty="0">
                <a:latin typeface="Simplified Arabic" pitchFamily="18" charset="-78"/>
                <a:cs typeface="Simplified Arabic" pitchFamily="18" charset="-78"/>
              </a:rPr>
              <a:t>والتعميمات والقواعد التي يزود بها المعلم الطلاب في بداية الموقف التعليمي لتساعدهم على ربط المعلومات ودمجها مع البنية المعرفية. </a:t>
            </a:r>
            <a:endParaRPr lang="en-US" sz="1800" dirty="0">
              <a:latin typeface="Simplified Arabic" pitchFamily="18" charset="-78"/>
              <a:cs typeface="Simplified Arabic" pitchFamily="18" charset="-78"/>
            </a:endParaRPr>
          </a:p>
          <a:p>
            <a:pPr marL="462280" algn="just">
              <a:lnSpc>
                <a:spcPct val="115000"/>
              </a:lnSpc>
              <a:spcBef>
                <a:spcPts val="0"/>
              </a:spcBef>
            </a:pPr>
            <a:endParaRPr lang="en-US" sz="1600" dirty="0">
              <a:latin typeface="Calibri"/>
              <a:ea typeface="Calibri"/>
              <a:cs typeface="Arial"/>
            </a:endParaRPr>
          </a:p>
        </p:txBody>
      </p:sp>
    </p:spTree>
    <p:extLst>
      <p:ext uri="{BB962C8B-B14F-4D97-AF65-F5344CB8AC3E}">
        <p14:creationId xmlns:p14="http://schemas.microsoft.com/office/powerpoint/2010/main" val="391342411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Technic">
  <a:themeElements>
    <a:clrScheme name="Custom 15">
      <a:dk1>
        <a:srgbClr val="C1FFFD"/>
      </a:dk1>
      <a:lt1>
        <a:srgbClr val="101A1D"/>
      </a:lt1>
      <a:dk2>
        <a:srgbClr val="C4BDAA"/>
      </a:dk2>
      <a:lt2>
        <a:srgbClr val="85819E"/>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D2E1E5"/>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343</TotalTime>
  <Words>1079</Words>
  <Application>Microsoft Office PowerPoint</Application>
  <PresentationFormat>On-screen Show (4:3)</PresentationFormat>
  <Paragraphs>110</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1_Aspect</vt:lpstr>
      <vt:lpstr>1_Technic</vt:lpstr>
      <vt:lpstr>PowerPoint Presentation</vt:lpstr>
      <vt:lpstr>نظرية المنظمات المتقدمة</vt:lpstr>
      <vt:lpstr>مبدأ أوزوبل</vt:lpstr>
      <vt:lpstr>التطور التاريخي للنظرية</vt:lpstr>
      <vt:lpstr>أنواع التعلم عند أوزوبل</vt:lpstr>
      <vt:lpstr>أنواع التعلم عند أوزوبل</vt:lpstr>
      <vt:lpstr>أنماط التعلم عند أوزوبل</vt:lpstr>
      <vt:lpstr>المعالم الأساسية التي حددها أوزوبل</vt:lpstr>
      <vt:lpstr>المفاهيم الأساسية عند أوزوبل</vt:lpstr>
      <vt:lpstr>أشكال المنظمات المتقدمة</vt:lpstr>
      <vt:lpstr>أشكال المنظمات المتقدمة</vt:lpstr>
      <vt:lpstr>الافتراضات التي تقوم عليها المنظمات المتقدمة</vt:lpstr>
      <vt:lpstr>التطبيقات التربوية</vt:lpstr>
      <vt:lpstr>التطبيقات التربوية</vt:lpstr>
      <vt:lpstr>تقويم النظرية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dc:creator>
  <cp:lastModifiedBy>sameh</cp:lastModifiedBy>
  <cp:revision>69</cp:revision>
  <dcterms:created xsi:type="dcterms:W3CDTF">2020-02-02T16:49:49Z</dcterms:created>
  <dcterms:modified xsi:type="dcterms:W3CDTF">2020-04-03T17:04:22Z</dcterms:modified>
</cp:coreProperties>
</file>