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l3loom.com/wp-content/uploads/2012/12/Thorndike.jp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323850" y="333375"/>
            <a:ext cx="8429625" cy="6286500"/>
          </a:xfrm>
          <a:ln w="57150">
            <a:solidFill>
              <a:srgbClr val="002060"/>
            </a:solidFill>
            <a:miter lim="800000"/>
            <a:headEnd/>
            <a:tailEnd/>
          </a:ln>
        </p:spPr>
        <p:txBody>
          <a:bodyPr/>
          <a:lstStyle/>
          <a:p>
            <a:pPr algn="ctr"/>
            <a:endParaRPr lang="ar-EG" sz="3600" b="1" dirty="0" smtClean="0">
              <a:solidFill>
                <a:srgbClr val="C00000"/>
              </a:solidFill>
            </a:endParaRPr>
          </a:p>
          <a:p>
            <a:pPr algn="ctr"/>
            <a:r>
              <a:rPr lang="ar-SA" sz="3600" b="1" dirty="0" smtClean="0">
                <a:solidFill>
                  <a:srgbClr val="C00000"/>
                </a:solidFill>
              </a:rPr>
              <a:t>مق</a:t>
            </a:r>
            <a:r>
              <a:rPr lang="ar-EG" sz="3600" b="1" dirty="0" smtClean="0">
                <a:solidFill>
                  <a:srgbClr val="C00000"/>
                </a:solidFill>
              </a:rPr>
              <a:t>رر سيكولوجية التعلم</a:t>
            </a:r>
          </a:p>
          <a:p>
            <a:pPr algn="ctr"/>
            <a:endParaRPr lang="ar-EG" sz="3600" b="1" dirty="0">
              <a:solidFill>
                <a:srgbClr val="C00000"/>
              </a:solidFill>
            </a:endParaRPr>
          </a:p>
          <a:p>
            <a:pPr rtl="1" fontAlgn="t"/>
            <a:r>
              <a:rPr lang="ar-EG" sz="3600" b="1" dirty="0"/>
              <a:t>د/ مها عبد اللطيف</a:t>
            </a:r>
            <a:endParaRPr lang="en-US" sz="3600" dirty="0"/>
          </a:p>
          <a:p>
            <a:pPr rtl="1" fontAlgn="t"/>
            <a:r>
              <a:rPr lang="ar-EG" sz="3600" b="1" dirty="0"/>
              <a:t>د مصطفي حلمي </a:t>
            </a:r>
            <a:endParaRPr lang="en-US" sz="3600" dirty="0"/>
          </a:p>
          <a:p>
            <a:pPr rtl="1" fontAlgn="t"/>
            <a:r>
              <a:rPr lang="ar-EG" sz="3600" b="1" dirty="0"/>
              <a:t>د/ سامح حرب </a:t>
            </a:r>
            <a:endParaRPr lang="en-US" sz="3600" dirty="0"/>
          </a:p>
          <a:p>
            <a:pPr rtl="1" fontAlgn="t"/>
            <a:r>
              <a:rPr lang="ar-EG" sz="3600" b="1" dirty="0"/>
              <a:t>د/ صباح السيد</a:t>
            </a:r>
            <a:endParaRPr lang="en-US" sz="3600" dirty="0"/>
          </a:p>
          <a:p>
            <a:pPr algn="ctr"/>
            <a:endParaRPr lang="ar-SA" sz="3600" b="1" dirty="0" smtClean="0">
              <a:solidFill>
                <a:srgbClr val="C00000"/>
              </a:solidFill>
            </a:endParaRPr>
          </a:p>
        </p:txBody>
      </p:sp>
    </p:spTree>
    <p:extLst>
      <p:ext uri="{BB962C8B-B14F-4D97-AF65-F5344CB8AC3E}">
        <p14:creationId xmlns:p14="http://schemas.microsoft.com/office/powerpoint/2010/main" val="2989473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algn="ctr"/>
            <a:r>
              <a:rPr lang="ar-EG" sz="3400" smtClean="0">
                <a:solidFill>
                  <a:srgbClr val="FF3300"/>
                </a:solidFill>
              </a:rPr>
              <a:t>نظرية التعلم بالمحاولة والخطأ</a:t>
            </a:r>
            <a:endParaRPr lang="en-GB" sz="3400" smtClean="0">
              <a:solidFill>
                <a:srgbClr val="FF3300"/>
              </a:solidFill>
            </a:endParaRPr>
          </a:p>
        </p:txBody>
      </p:sp>
      <p:sp>
        <p:nvSpPr>
          <p:cNvPr id="4099" name="Rectangle 3"/>
          <p:cNvSpPr>
            <a:spLocks noGrp="1" noChangeArrowheads="1"/>
          </p:cNvSpPr>
          <p:nvPr>
            <p:ph type="body" idx="4294967295"/>
          </p:nvPr>
        </p:nvSpPr>
        <p:spPr>
          <a:xfrm>
            <a:off x="468313" y="1125538"/>
            <a:ext cx="8424862" cy="5005387"/>
          </a:xfrm>
        </p:spPr>
        <p:txBody>
          <a:bodyPr/>
          <a:lstStyle/>
          <a:p>
            <a:pPr lvl="4"/>
            <a:r>
              <a:rPr lang="ar-SA" sz="2800" smtClean="0"/>
              <a:t>سميت نظرية ثورندايك بأسماء كثيرة: المحاولة والخطأ، الوصلية، الانتقاء والربط، الاشراط الذرائعي أو الوسيلي، لقد اهتم(ثورندايك) بالدراسة التجريبية المخبرية وساعد على ذلك كونه اختصاصياً في علم نفس الحيوان. وكانت اهتماماته تدور حول الاداء والجوانب العملية من السلوك مما جعله يهتم بسيكولوجية التعلم وتطبيقاته في التعلم المدرسي في اطار اهتماماته بعلم النفس والاستفادة منه في تعلم الاداء وحل المشكلات. ولذلك اتسمت الأعمال والابحاث التي قام بها بقدر من مواصفات التجريب المتقن وبالموضوعية النسبية. </a:t>
            </a:r>
            <a:endParaRPr lang="en-GB" sz="2800" smtClean="0"/>
          </a:p>
        </p:txBody>
      </p:sp>
    </p:spTree>
    <p:extLst>
      <p:ext uri="{BB962C8B-B14F-4D97-AF65-F5344CB8AC3E}">
        <p14:creationId xmlns:p14="http://schemas.microsoft.com/office/powerpoint/2010/main" val="180101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539750" y="404813"/>
            <a:ext cx="8229600" cy="6048375"/>
          </a:xfrm>
        </p:spPr>
        <p:txBody>
          <a:bodyPr/>
          <a:lstStyle/>
          <a:p>
            <a:pPr>
              <a:lnSpc>
                <a:spcPct val="90000"/>
              </a:lnSpc>
            </a:pPr>
            <a:r>
              <a:rPr lang="ar-SA" sz="2800" b="1" smtClean="0"/>
              <a:t>تجربة ثورندايك</a:t>
            </a:r>
            <a:r>
              <a:rPr lang="ar-SA" sz="2800" b="1" smtClean="0">
                <a:hlinkClick r:id="rId2"/>
              </a:rPr>
              <a:t> </a:t>
            </a:r>
            <a:r>
              <a:rPr lang="ar-SA" sz="2800" b="1" smtClean="0"/>
              <a:t/>
            </a:r>
            <a:br>
              <a:rPr lang="ar-SA" sz="2800" b="1" smtClean="0"/>
            </a:br>
            <a:endParaRPr lang="en-US" sz="2800" b="1" smtClean="0"/>
          </a:p>
          <a:p>
            <a:pPr>
              <a:lnSpc>
                <a:spcPct val="90000"/>
              </a:lnSpc>
            </a:pPr>
            <a:endParaRPr lang="en-US" sz="2800" b="1" smtClean="0"/>
          </a:p>
          <a:p>
            <a:pPr>
              <a:lnSpc>
                <a:spcPct val="90000"/>
              </a:lnSpc>
            </a:pPr>
            <a:endParaRPr lang="en-US" sz="2800" smtClean="0"/>
          </a:p>
          <a:p>
            <a:pPr>
              <a:lnSpc>
                <a:spcPct val="90000"/>
              </a:lnSpc>
            </a:pPr>
            <a:endParaRPr lang="en-US" sz="2800" smtClean="0"/>
          </a:p>
          <a:p>
            <a:pPr>
              <a:lnSpc>
                <a:spcPct val="90000"/>
              </a:lnSpc>
            </a:pPr>
            <a:endParaRPr lang="ar-SA" sz="2800" smtClean="0"/>
          </a:p>
          <a:p>
            <a:pPr>
              <a:lnSpc>
                <a:spcPct val="90000"/>
              </a:lnSpc>
            </a:pPr>
            <a:r>
              <a:rPr lang="ar-SA" sz="2800" smtClean="0"/>
              <a:t>* </a:t>
            </a:r>
            <a:r>
              <a:rPr lang="ar-SA" sz="2400" smtClean="0"/>
              <a:t>وضع قطاً جائعاً داخل قفص حديد مغلق، له باب يفتح ويغلق بواسطة سقاطة، عندما يحتك القط بها يفتح الباب ويمكن الخروج منه.</a:t>
            </a:r>
            <a:br>
              <a:rPr lang="ar-SA" sz="2400" smtClean="0"/>
            </a:br>
            <a:r>
              <a:rPr lang="ar-SA" sz="2400" smtClean="0"/>
              <a:t>* يوضع خارج القفص طعام يتكون من قطعة لحم أو قطعة سمك.</a:t>
            </a:r>
            <a:br>
              <a:rPr lang="ar-SA" sz="2400" smtClean="0"/>
            </a:br>
            <a:r>
              <a:rPr lang="ar-SA" sz="2400" smtClean="0"/>
              <a:t>* يستطيع القط أن يدرك الطعام خارج القفص عن طريق حاستي البصر والشم.</a:t>
            </a:r>
            <a:br>
              <a:rPr lang="ar-SA" sz="2400" smtClean="0"/>
            </a:br>
            <a:r>
              <a:rPr lang="ar-SA" sz="2400" smtClean="0"/>
              <a:t>* إذا نجح القط في أن يخرج من القفص يحصل على الطعام الموجود خارجه.</a:t>
            </a:r>
            <a:br>
              <a:rPr lang="ar-SA" sz="2400" smtClean="0"/>
            </a:br>
            <a:r>
              <a:rPr lang="ar-SA" sz="2400" smtClean="0"/>
              <a:t>* تتسم المحاولات الأولى لسلوك القط داخل القفص بقدر كبير من الخربشة والعض العشوائي.</a:t>
            </a:r>
            <a:endParaRPr lang="en-GB" sz="2400" smtClean="0"/>
          </a:p>
        </p:txBody>
      </p:sp>
      <p:pic>
        <p:nvPicPr>
          <p:cNvPr id="5123" name="Picture 5" descr="5a84bb20-3c86-46c5-8e23-6504692c5c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88913"/>
            <a:ext cx="4202112"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41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468313" y="476250"/>
            <a:ext cx="8229600" cy="2333625"/>
          </a:xfrm>
        </p:spPr>
        <p:txBody>
          <a:bodyPr/>
          <a:lstStyle/>
          <a:p>
            <a:pPr algn="just"/>
            <a:r>
              <a:rPr lang="en-GB" sz="2000" b="1" smtClean="0"/>
              <a:t> </a:t>
            </a:r>
            <a:r>
              <a:rPr lang="ar-SA" sz="2000" b="1" smtClean="0"/>
              <a:t>بعد نجاح القط في فتح باب القفص والوصول إلى الطعام وتناوله إياه كان يترك حراً خارج القفص وبدون طعام لمدة ثلاث ساعات ثم يدخل ثانية إلى القفص إلى أن يخرج مرة أخرى وهكذا تتكرر التجربة إلى أن يصبح أداء الحيوان وقدرته على فتح باب القفص أكثر يسراً أو سهولة مما نتج عنه انخفاض الفترة الزمنية نتيجة لاستبعاد الأخطاء وسرعة الوصول إلى حل المشكلة وبالتالي فقد تعلم القط القيام بالاستجابة المطلوبة إذ بمجرد أن يوضع في القفص سرعان ما كان يخرج منه أي وصل إلى أقل زمن يحتاجه لاجراء هذه الاستجابة وهذا دليل على أن الحيوان وصل إلى أقصى درجات التعلم. </a:t>
            </a:r>
            <a:endParaRPr lang="en-GB" sz="2000" b="1" smtClean="0"/>
          </a:p>
        </p:txBody>
      </p:sp>
      <p:sp>
        <p:nvSpPr>
          <p:cNvPr id="6147" name="Rectangle 3"/>
          <p:cNvSpPr txBox="1">
            <a:spLocks noChangeArrowheads="1"/>
          </p:cNvSpPr>
          <p:nvPr/>
        </p:nvSpPr>
        <p:spPr bwMode="auto">
          <a:xfrm>
            <a:off x="417513" y="2997200"/>
            <a:ext cx="82296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90000"/>
              </a:lnSpc>
              <a:spcBef>
                <a:spcPct val="20000"/>
              </a:spcBef>
              <a:buClr>
                <a:schemeClr val="accent1"/>
              </a:buClr>
              <a:buFont typeface="Wingdings" pitchFamily="2" charset="2"/>
              <a:buChar char="l"/>
            </a:pPr>
            <a:r>
              <a:rPr lang="ar-SA" sz="3200" b="1"/>
              <a:t>وصف التجربة</a:t>
            </a:r>
            <a:endParaRPr lang="ar-SA" sz="3200"/>
          </a:p>
          <a:p>
            <a:pPr algn="just">
              <a:lnSpc>
                <a:spcPct val="90000"/>
              </a:lnSpc>
              <a:spcBef>
                <a:spcPct val="20000"/>
              </a:spcBef>
              <a:buClr>
                <a:schemeClr val="accent1"/>
              </a:buClr>
              <a:buFont typeface="Wingdings" pitchFamily="2" charset="2"/>
              <a:buChar char="l"/>
            </a:pPr>
            <a:r>
              <a:rPr lang="ar-SA" sz="2400"/>
              <a:t>لقد أراد ثورندايك أن يقيس التعلم الناتج من جراء محاولات الحيوان للخروج من القفص فاتخذ لذلك سبيلين أو معيارين وهما: عدد المحاولات والزمن الذي تستغرقه كل محاولة، وهكذا لاحظ أن القط استغرق في محاولته الأولى لفتح الباب (160 ثانية) واستغرق في الثانية زمناً أقل (156 ثانية) وفي الثالثة أقل من الثانية وهكذا إذ أخذ الزمن يتناقص تدريجياً في المحاولات التالية حتى وصل إلى (7 ثوان) في المحاولة رقم (22). ومن ثم استقر في المحاولة الأخيرة عند ثانيتين</a:t>
            </a:r>
            <a:endParaRPr lang="en-GB" sz="2400"/>
          </a:p>
        </p:txBody>
      </p:sp>
    </p:spTree>
    <p:extLst>
      <p:ext uri="{BB962C8B-B14F-4D97-AF65-F5344CB8AC3E}">
        <p14:creationId xmlns:p14="http://schemas.microsoft.com/office/powerpoint/2010/main" val="2309476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68313" y="404813"/>
            <a:ext cx="8229600" cy="5400675"/>
          </a:xfrm>
        </p:spPr>
        <p:txBody>
          <a:bodyPr/>
          <a:lstStyle/>
          <a:p>
            <a:pPr>
              <a:lnSpc>
                <a:spcPct val="90000"/>
              </a:lnSpc>
            </a:pPr>
            <a:r>
              <a:rPr lang="ar-SA" sz="2800" b="1" smtClean="0"/>
              <a:t>تفسير ثورندايك للتعلم</a:t>
            </a:r>
            <a:endParaRPr lang="ar-SA" sz="2800" smtClean="0"/>
          </a:p>
          <a:p>
            <a:pPr>
              <a:lnSpc>
                <a:spcPct val="90000"/>
              </a:lnSpc>
            </a:pPr>
            <a:r>
              <a:rPr lang="ar-EG" sz="2000" b="1" smtClean="0"/>
              <a:t>     </a:t>
            </a:r>
            <a:r>
              <a:rPr lang="ar-SA" sz="2000" b="1" smtClean="0"/>
              <a:t>يرى ثورندايك أن التعلم عند الحيوان وعند الإنسان هو التعلم بالمحاولة والخطأ. فحين يواجه المتعلم موقفاً مشكلاً ويريد أن يصل إلى هدف معين فإنه نتيجة لمحاولاته المتكررة يبقي استجابات معينة ويتخلص من أخرى وبفعل التعزيز تصبح الاستجابات الصحيحة أكثر تكراراً وأكثر احتمالاً للظهور في المحاولات التالية من الاستجابات الفاشلة التي لا تؤدي إلى حل المشكلة والحصول على التعزيز. وقد وضع ثورندايك عدداً من القوانين التي تفسر التعلم بالمحاولة والخطأ، عدل بعض هذه القوانين اكثر من مرة وذلك سعياً للإجابة عن سؤال: لماذا يتناقص عدد الحركات الخاطئة بينما تبقى الحركات الناجحة أثناء معالجة الموقف وحل المشكلة؟</a:t>
            </a:r>
            <a:endParaRPr lang="ar-EG" sz="2000" b="1" smtClean="0"/>
          </a:p>
          <a:p>
            <a:pPr>
              <a:lnSpc>
                <a:spcPct val="90000"/>
              </a:lnSpc>
            </a:pPr>
            <a:endParaRPr lang="en-US" sz="2000" b="1" smtClean="0"/>
          </a:p>
          <a:p>
            <a:pPr>
              <a:lnSpc>
                <a:spcPct val="90000"/>
              </a:lnSpc>
            </a:pPr>
            <a:r>
              <a:rPr lang="ar-EG" sz="2000" b="1" smtClean="0"/>
              <a:t>       </a:t>
            </a:r>
            <a:r>
              <a:rPr lang="ar-SA" sz="2000" b="1" smtClean="0"/>
              <a:t>كما وضع ثورندايك عددا من القوانين التي تفسر التعلم بالمحاولة والخطأ</a:t>
            </a:r>
            <a:br>
              <a:rPr lang="ar-SA" sz="2000" b="1" smtClean="0"/>
            </a:br>
            <a:r>
              <a:rPr lang="ar-SA" sz="2000" b="1" smtClean="0"/>
              <a:t>وذلك للإجابة عن سؤال : لماذا تتناقص عدد الحركات الخاطئة بينما تبقى الحركات الناجحة أثناء معالجة الموقف وحل المشكلة ؟</a:t>
            </a:r>
            <a:br>
              <a:rPr lang="ar-SA" sz="2000" b="1" smtClean="0"/>
            </a:br>
            <a:r>
              <a:rPr lang="ar-SA" sz="2000" b="1" smtClean="0"/>
              <a:t>واهم هذه القوانين :</a:t>
            </a:r>
            <a:br>
              <a:rPr lang="ar-SA" sz="2000" b="1" smtClean="0"/>
            </a:br>
            <a:r>
              <a:rPr lang="ar-SA" sz="2000" b="1" smtClean="0"/>
              <a:t>قانون الأثـــــــــــــر :</a:t>
            </a:r>
            <a:br>
              <a:rPr lang="ar-SA" sz="2000" b="1" smtClean="0"/>
            </a:br>
            <a:r>
              <a:rPr lang="ar-SA" sz="2000" b="1" smtClean="0"/>
              <a:t>حيث قال ثورندايك أن الأثر الطيب في موقف معين يزيد من قوة الارتباط</a:t>
            </a:r>
            <a:br>
              <a:rPr lang="ar-SA" sz="2000" b="1" smtClean="0"/>
            </a:br>
            <a:r>
              <a:rPr lang="ar-SA" sz="2000" b="1" smtClean="0"/>
              <a:t>وان عدم الإشباع والارتياح هي التي تضعف الارتباط</a:t>
            </a:r>
            <a:br>
              <a:rPr lang="ar-SA" sz="2000" b="1" smtClean="0"/>
            </a:br>
            <a:r>
              <a:rPr lang="ar-SA" sz="2000" b="1" smtClean="0"/>
              <a:t>فيرى ثورندايك ان العامل الرئيسي في تفسير عملية التعلم هو المكافأة</a:t>
            </a:r>
            <a:br>
              <a:rPr lang="ar-SA" sz="2000" b="1" smtClean="0"/>
            </a:br>
            <a:r>
              <a:rPr lang="ar-SA" sz="2000" b="1" smtClean="0"/>
              <a:t>أي ان الاستجابات المعززة تصبح اكثر تكرارا واحتمالا للحدوث </a:t>
            </a:r>
            <a:endParaRPr lang="en-GB" sz="2000" b="1" smtClean="0"/>
          </a:p>
          <a:p>
            <a:pPr algn="just">
              <a:lnSpc>
                <a:spcPct val="90000"/>
              </a:lnSpc>
            </a:pPr>
            <a:endParaRPr lang="en-GB" sz="2400" smtClean="0"/>
          </a:p>
        </p:txBody>
      </p:sp>
    </p:spTree>
    <p:extLst>
      <p:ext uri="{BB962C8B-B14F-4D97-AF65-F5344CB8AC3E}">
        <p14:creationId xmlns:p14="http://schemas.microsoft.com/office/powerpoint/2010/main" val="2753686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endParaRPr lang="en-GB" smtClean="0"/>
          </a:p>
        </p:txBody>
      </p:sp>
      <p:sp>
        <p:nvSpPr>
          <p:cNvPr id="8195" name="Rectangle 3"/>
          <p:cNvSpPr>
            <a:spLocks noGrp="1" noChangeArrowheads="1"/>
          </p:cNvSpPr>
          <p:nvPr>
            <p:ph type="body" idx="4294967295"/>
          </p:nvPr>
        </p:nvSpPr>
        <p:spPr/>
        <p:txBody>
          <a:bodyPr/>
          <a:lstStyle/>
          <a:p>
            <a:pPr>
              <a:lnSpc>
                <a:spcPct val="80000"/>
              </a:lnSpc>
            </a:pPr>
            <a:r>
              <a:rPr lang="ar-SA" sz="2000" smtClean="0"/>
              <a:t>قانون التدريب والتكرار :</a:t>
            </a:r>
            <a:br>
              <a:rPr lang="ar-SA" sz="2000" smtClean="0"/>
            </a:br>
            <a:r>
              <a:rPr lang="ar-SA" sz="2000" smtClean="0"/>
              <a:t>ويتكون هذا القانون من جزأين</a:t>
            </a:r>
            <a:br>
              <a:rPr lang="ar-SA" sz="2000" smtClean="0"/>
            </a:br>
            <a:r>
              <a:rPr lang="ar-SA" sz="2000" smtClean="0"/>
              <a:t>أ/ قانون الاستعمال : ويقصد به ان الارتباطات بين المثير والاستجابة تقوى عن طريق الاستعمال : أي كلما زاد عدد الممارسة ادى ذلك الى قوة الارتباط</a:t>
            </a:r>
            <a:br>
              <a:rPr lang="ar-SA" sz="2000" smtClean="0"/>
            </a:br>
            <a:r>
              <a:rPr lang="ar-SA" sz="2000" smtClean="0"/>
              <a:t>ب/ قانون الإهمال : ويقصد به ان الارتباطات بين المثير والاستجابة تضعف نتيجة الإهمال وعدم الممارسة</a:t>
            </a:r>
            <a:br>
              <a:rPr lang="ar-SA" sz="2000" smtClean="0"/>
            </a:br>
            <a:r>
              <a:rPr lang="ar-SA" sz="2000" smtClean="0"/>
              <a:t>التوقف عن التدريب يضعف احتمال حدوث الاستجابة</a:t>
            </a:r>
            <a:br>
              <a:rPr lang="ar-SA" sz="2000" smtClean="0"/>
            </a:br>
            <a:r>
              <a:rPr lang="ar-SA" sz="2000" smtClean="0"/>
              <a:t>مثل : فالشخص الذي يحفظ سورة من القرآن ولا يقرأها سرعان ما ينساها</a:t>
            </a:r>
            <a:br>
              <a:rPr lang="ar-SA" sz="2000" smtClean="0"/>
            </a:br>
            <a:r>
              <a:rPr lang="ar-SA" sz="2000" smtClean="0"/>
              <a:t>قانون الاستعداد :</a:t>
            </a:r>
            <a:br>
              <a:rPr lang="ar-SA" sz="2000" smtClean="0"/>
            </a:br>
            <a:r>
              <a:rPr lang="ar-SA" sz="2000" smtClean="0"/>
              <a:t>يصف الأسس الفسيولوجية لقانون الأثر ، ويحدد الظروف التي يميل فيها المتعلم إلى الشعور بالرضا أو الضيق</a:t>
            </a:r>
            <a:br>
              <a:rPr lang="ar-SA" sz="2000" smtClean="0"/>
            </a:br>
            <a:r>
              <a:rPr lang="ar-SA" sz="2000" smtClean="0"/>
              <a:t>1/ حينما تكون الوحدة العصبية مستعدة للعمل ، وتعمل فان عملها يريح الكائن الحي</a:t>
            </a:r>
            <a:br>
              <a:rPr lang="ar-SA" sz="2000" smtClean="0"/>
            </a:br>
            <a:r>
              <a:rPr lang="ar-SA" sz="2000" smtClean="0"/>
              <a:t>2/ حينما تكون الوحدة العصبية مستعدة للعمل ، ولا تعمل فان عدم عملها يسبب الضيق للكائن الحي</a:t>
            </a:r>
            <a:br>
              <a:rPr lang="ar-SA" sz="2000" smtClean="0"/>
            </a:br>
            <a:r>
              <a:rPr lang="ar-SA" sz="2000" smtClean="0"/>
              <a:t>3/ حينما تكون الوحدة العصبية مستعدة للعمل ، وتجبر عليه ، فان عملها يزعج الكائن الحي </a:t>
            </a:r>
            <a:endParaRPr lang="en-GB" sz="2000" smtClean="0"/>
          </a:p>
        </p:txBody>
      </p:sp>
    </p:spTree>
    <p:extLst>
      <p:ext uri="{BB962C8B-B14F-4D97-AF65-F5344CB8AC3E}">
        <p14:creationId xmlns:p14="http://schemas.microsoft.com/office/powerpoint/2010/main" val="133195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p:txBody>
          <a:bodyPr/>
          <a:lstStyle/>
          <a:p>
            <a:pPr>
              <a:lnSpc>
                <a:spcPct val="80000"/>
              </a:lnSpc>
            </a:pPr>
            <a:r>
              <a:rPr lang="ar-SA" sz="2800" smtClean="0"/>
              <a:t>التطبيقات التربوية لنظرية ثورندايك</a:t>
            </a:r>
            <a:br>
              <a:rPr lang="ar-SA" sz="2800" smtClean="0"/>
            </a:br>
            <a:r>
              <a:rPr lang="ar-SA" sz="2800" smtClean="0"/>
              <a:t>1/ تحديد الظروف التي تؤدي الى الرضا او الضيق عند التلميذ</a:t>
            </a:r>
            <a:br>
              <a:rPr lang="ar-SA" sz="2800" smtClean="0"/>
            </a:br>
            <a:r>
              <a:rPr lang="ar-SA" sz="2800" smtClean="0"/>
              <a:t>2/ استخدام الرضا او الضيق في التحكم في سلوك التلاميذ</a:t>
            </a:r>
            <a:br>
              <a:rPr lang="ar-SA" sz="2800" smtClean="0"/>
            </a:br>
            <a:r>
              <a:rPr lang="ar-SA" sz="2800" smtClean="0"/>
              <a:t>3/ التركيز على التعلم القائم على الأداء وليس على الإلقاء</a:t>
            </a:r>
            <a:br>
              <a:rPr lang="ar-SA" sz="2800" smtClean="0"/>
            </a:br>
            <a:r>
              <a:rPr lang="ar-SA" sz="2800" smtClean="0"/>
              <a:t>4/ الاهتمام بالتدرج في عملية التعلم من السهل إلى الصعب ، ومن الوحدات البسيطة إلى الأكثر تعقيدا</a:t>
            </a:r>
            <a:br>
              <a:rPr lang="ar-SA" sz="2800" smtClean="0"/>
            </a:br>
            <a:r>
              <a:rPr lang="ar-SA" sz="2800" smtClean="0"/>
              <a:t>5/ إعطاء الفرصة لممارسة المحاولة والخطأ مع عدم إغفال اثر الجزاء المتمثل في قانون الأكثر في تحقيق سرعة التعلم وفاعليته</a:t>
            </a:r>
            <a:br>
              <a:rPr lang="ar-SA" sz="2800" smtClean="0"/>
            </a:br>
            <a:r>
              <a:rPr lang="ar-SA" sz="2800" smtClean="0"/>
              <a:t>تقويم نظرية ثورندايك :</a:t>
            </a:r>
            <a:br>
              <a:rPr lang="ar-SA" sz="2800" smtClean="0"/>
            </a:br>
            <a:r>
              <a:rPr lang="ar-SA" sz="2800" smtClean="0"/>
              <a:t>1/ لقد أنكر ثورندايك دور الفهم والتفكير في عملية التعلم</a:t>
            </a:r>
            <a:br>
              <a:rPr lang="ar-SA" sz="2800" smtClean="0"/>
            </a:br>
            <a:r>
              <a:rPr lang="ar-SA" sz="2800" smtClean="0"/>
              <a:t>2/ أكد أن التعلم يتم فقط بالمحاولة والخطأ</a:t>
            </a:r>
            <a:br>
              <a:rPr lang="ar-SA" sz="2800" smtClean="0"/>
            </a:br>
            <a:r>
              <a:rPr lang="ar-SA" sz="2800" smtClean="0"/>
              <a:t>3/ أنها نظرية جزئية وليست كاملة </a:t>
            </a:r>
            <a:endParaRPr lang="en-GB" sz="2800" smtClean="0"/>
          </a:p>
        </p:txBody>
      </p:sp>
    </p:spTree>
    <p:extLst>
      <p:ext uri="{BB962C8B-B14F-4D97-AF65-F5344CB8AC3E}">
        <p14:creationId xmlns:p14="http://schemas.microsoft.com/office/powerpoint/2010/main" val="1754291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320</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نظرية التعلم بالمحاولة والخطأ</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dr.hany</dc:creator>
  <cp:lastModifiedBy>sameh</cp:lastModifiedBy>
  <cp:revision>3</cp:revision>
  <dcterms:created xsi:type="dcterms:W3CDTF">2006-08-16T00:00:00Z</dcterms:created>
  <dcterms:modified xsi:type="dcterms:W3CDTF">2020-03-26T18:56:47Z</dcterms:modified>
</cp:coreProperties>
</file>