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  <p:sldMasterId id="2147483696" r:id="rId3"/>
  </p:sldMasterIdLst>
  <p:sldIdLst>
    <p:sldId id="277" r:id="rId4"/>
    <p:sldId id="278" r:id="rId5"/>
    <p:sldId id="279" r:id="rId6"/>
    <p:sldId id="280" r:id="rId7"/>
    <p:sldId id="303" r:id="rId8"/>
    <p:sldId id="281" r:id="rId9"/>
    <p:sldId id="282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276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772"/>
    <a:srgbClr val="5B0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45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039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95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4339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429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010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951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3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9767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31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87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01A1D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01A1D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435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795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01A1D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01A1D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826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96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68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7475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19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945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276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551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30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47E7ED-1D65-468B-B1ED-15F45F701F13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A928C9-0944-439F-981F-364458458610}" type="slidenum">
              <a:rPr lang="ar-EG" smtClean="0"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47E7ED-1D65-468B-B1ED-15F45F701F13}" type="datetimeFigureOut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EA928C9-0944-439F-981F-364458458610}" type="slidenum">
              <a:rPr lang="ar-EG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113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01A1D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srgbClr val="101A1D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47E7ED-1D65-468B-B1ED-15F45F701F13}" type="datetimeFigureOut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26/07/1441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A928C9-0944-439F-981F-364458458610}" type="slidenum">
              <a:rPr lang="ar-EG" smtClean="0">
                <a:solidFill>
                  <a:srgbClr val="85819E">
                    <a:shade val="50000"/>
                  </a:srgbClr>
                </a:solidFill>
              </a:rPr>
              <a:pPr/>
              <a:t>‹#›</a:t>
            </a:fld>
            <a:endParaRPr lang="ar-EG">
              <a:solidFill>
                <a:srgbClr val="85819E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45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2514898" y="836712"/>
            <a:ext cx="3892550" cy="14176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ar-EG" sz="2000" kern="10" dirty="0" smtClean="0">
                <a:solidFill>
                  <a:srgbClr val="800000"/>
                </a:solidFill>
                <a:cs typeface="PT Bold Heading"/>
              </a:rPr>
              <a:t> </a:t>
            </a:r>
          </a:p>
          <a:p>
            <a:pPr algn="ctr"/>
            <a:r>
              <a:rPr lang="ar-EG" sz="2000" kern="10" dirty="0" smtClean="0">
                <a:solidFill>
                  <a:srgbClr val="800000"/>
                </a:solidFill>
                <a:cs typeface="PT Bold Heading"/>
              </a:rPr>
              <a:t>مقرر حاسب آلي</a:t>
            </a:r>
            <a:endParaRPr lang="ar-EG" sz="2000" kern="10" dirty="0">
              <a:solidFill>
                <a:srgbClr val="800000"/>
              </a:solidFill>
              <a:cs typeface="PT Bold Heading"/>
            </a:endParaRPr>
          </a:p>
        </p:txBody>
      </p:sp>
      <p:sp>
        <p:nvSpPr>
          <p:cNvPr id="6" name="WordArt 6"/>
          <p:cNvSpPr>
            <a:spLocks noChangeArrowheads="1" noChangeShapeType="1" noTextEdit="1"/>
          </p:cNvSpPr>
          <p:nvPr/>
        </p:nvSpPr>
        <p:spPr bwMode="auto">
          <a:xfrm>
            <a:off x="1509472" y="2564904"/>
            <a:ext cx="6115050" cy="7239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EG" sz="3200" kern="10" dirty="0" smtClean="0">
                <a:solidFill>
                  <a:srgbClr val="800000"/>
                </a:solidFill>
                <a:cs typeface="PT Bold Heading"/>
              </a:rPr>
              <a:t>برنامج جداول البيانات </a:t>
            </a:r>
            <a:r>
              <a:rPr lang="en-US" sz="3200" kern="10" dirty="0" smtClean="0">
                <a:solidFill>
                  <a:srgbClr val="800000"/>
                </a:solidFill>
                <a:cs typeface="PT Bold Heading"/>
              </a:rPr>
              <a:t>Excel</a:t>
            </a:r>
            <a:endParaRPr lang="ar-EG" sz="3200" kern="10" dirty="0">
              <a:solidFill>
                <a:srgbClr val="800000"/>
              </a:solidFill>
              <a:cs typeface="PT Bold Heading"/>
            </a:endParaRPr>
          </a:p>
        </p:txBody>
      </p:sp>
      <p:pic>
        <p:nvPicPr>
          <p:cNvPr id="9" name="Picture 8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220" y="714251"/>
            <a:ext cx="1847850" cy="98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oebenh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504262" cy="128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4565" y="1712409"/>
            <a:ext cx="155523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sz="1200" kern="10" dirty="0">
                <a:cs typeface="PT Bold Heading"/>
              </a:rPr>
              <a:t>قسم علم النفس التربوي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744269"/>
              </p:ext>
            </p:extLst>
          </p:nvPr>
        </p:nvGraphicFramePr>
        <p:xfrm>
          <a:off x="2915815" y="3933056"/>
          <a:ext cx="3168353" cy="518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6835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>
                          <a:solidFill>
                            <a:sysClr val="windowText" lastClr="000000"/>
                          </a:solidFill>
                          <a:latin typeface="GE Jarida Heavy" pitchFamily="18" charset="-78"/>
                          <a:ea typeface="GE Jarida Heavy" pitchFamily="18" charset="-78"/>
                          <a:cs typeface="GE Jarida Heavy" pitchFamily="18" charset="-78"/>
                        </a:rPr>
                        <a:t>د/ سامح حسن حرب </a:t>
                      </a:r>
                      <a:endParaRPr lang="ar-EG" sz="2800" dirty="0">
                        <a:solidFill>
                          <a:sysClr val="windowText" lastClr="000000"/>
                        </a:solidFill>
                        <a:latin typeface="GE Jarida Heavy" pitchFamily="18" charset="-78"/>
                        <a:ea typeface="GE Jarida Heavy" pitchFamily="18" charset="-78"/>
                        <a:cs typeface="GE Jarida Heavy" pitchFamily="18" charset="-7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56503" y="652046"/>
            <a:ext cx="137409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EG" b="1" dirty="0">
                <a:solidFill>
                  <a:sysClr val="windowText" lastClr="000000"/>
                </a:solidFill>
                <a:latin typeface="GE Jarida Heavy" pitchFamily="18" charset="-78"/>
                <a:ea typeface="GE Jarida Heavy" pitchFamily="18" charset="-78"/>
                <a:cs typeface="GE Jarida Heavy" pitchFamily="18" charset="-78"/>
              </a:rPr>
              <a:t>المحاضرة الأولي</a:t>
            </a:r>
          </a:p>
        </p:txBody>
      </p:sp>
    </p:spTree>
    <p:extLst>
      <p:ext uri="{BB962C8B-B14F-4D97-AF65-F5344CB8AC3E}">
        <p14:creationId xmlns:p14="http://schemas.microsoft.com/office/powerpoint/2010/main" val="390948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خطوات إنشاء التخطيط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إضافة خطوط الشبكة: </a:t>
            </a:r>
          </a:p>
          <a:p>
            <a:pPr lvl="0" algn="just">
              <a:buClr>
                <a:srgbClr val="FF0000"/>
              </a:buClr>
            </a:pPr>
            <a:r>
              <a:rPr lang="ar-EG" sz="3200" dirty="0">
                <a:latin typeface="Arial" panose="020B0604020202020204" pitchFamily="34" charset="0"/>
                <a:cs typeface="Fanan" pitchFamily="2" charset="-78"/>
              </a:rPr>
              <a:t>بنفس الطريقة بالضغط على التخطيط بزر الفارة الأيمن ونضغط على خيارات التخطيط ثم يظهر لنا مربع حوار نختار منه خطوط الشبكة ونحدد فيها إظهار خطوط الشبكة الرئيسية والفرعية. 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إضافة وسيلة الإيضاح: </a:t>
            </a:r>
            <a:endParaRPr lang="ar-EG" sz="3200" dirty="0" smtClean="0">
              <a:solidFill>
                <a:srgbClr val="002060"/>
              </a:solidFill>
              <a:latin typeface="Arial" panose="020B0604020202020204" pitchFamily="34" charset="0"/>
              <a:cs typeface="Fanan" pitchFamily="2" charset="-78"/>
            </a:endParaRPr>
          </a:p>
          <a:p>
            <a:pPr lvl="0" algn="just">
              <a:buClr>
                <a:srgbClr val="FF0000"/>
              </a:buClr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بنفس </a:t>
            </a:r>
            <a:r>
              <a:rPr lang="ar-EG" sz="3200" dirty="0">
                <a:latin typeface="Arial" panose="020B0604020202020204" pitchFamily="34" charset="0"/>
                <a:cs typeface="Fanan" pitchFamily="2" charset="-78"/>
              </a:rPr>
              <a:t>الطريقة السابقة نضغط على وسيلة الإيضاح في مربع الحوار ويمكن تحديد إظهار أو عدم إظهار هذة الوسيلة أو إظهارها في مكان محدد على التخطيط. 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5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خطوات إنشاء التخطيط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تغيير نوع التخطيط: </a:t>
            </a:r>
          </a:p>
          <a:p>
            <a:pPr lvl="0" algn="just">
              <a:buClr>
                <a:srgbClr val="FF0000"/>
              </a:buClr>
            </a:pPr>
            <a:r>
              <a:rPr lang="ar-EG" sz="3200" dirty="0">
                <a:latin typeface="Arial" panose="020B0604020202020204" pitchFamily="34" charset="0"/>
                <a:cs typeface="Fanan" pitchFamily="2" charset="-78"/>
              </a:rPr>
              <a:t>يوفر برنامج الاكسل حوالي </a:t>
            </a:r>
            <a:r>
              <a:rPr lang="ar-EG" sz="3200" dirty="0">
                <a:latin typeface="Times New Roman" pitchFamily="18" charset="0"/>
                <a:cs typeface="Times New Roman" pitchFamily="18" charset="0"/>
              </a:rPr>
              <a:t>18</a:t>
            </a:r>
            <a:r>
              <a:rPr lang="ar-EG" sz="3200" dirty="0">
                <a:latin typeface="Arial" panose="020B0604020202020204" pitchFamily="34" charset="0"/>
                <a:cs typeface="Fanan" pitchFamily="2" charset="-78"/>
              </a:rPr>
              <a:t> نوع من التخطيطات ويمكن تغيير نوع التخطيط من خلال زر « نوع التخطيط» الذي يظهر عند تحديد التخطيط ثم اختيار النوع المطلوب. </a:t>
            </a:r>
          </a:p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5549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الصيغ الحسابية والمنطقية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 fontScale="92500" lnSpcReduction="20000"/>
          </a:bodyPr>
          <a:lstStyle/>
          <a:p>
            <a:pPr lvl="0">
              <a:buClr>
                <a:srgbClr val="FF0000"/>
              </a:buClr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يوفر برنامج الاكسل مجموعة كبيرة من الصيغ أو المعادلات الحسابية والمنطقية التي تتيح إمكانية إجراء العمليات الحسابية والمنطقية بسهولة ويسر. </a:t>
            </a:r>
          </a:p>
          <a:p>
            <a:pPr lvl="0">
              <a:buClr>
                <a:srgbClr val="FF0000"/>
              </a:buClr>
            </a:pPr>
            <a:r>
              <a:rPr lang="ar-EG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لإدخال </a:t>
            </a:r>
            <a:r>
              <a:rPr lang="ar-EG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الصيغ </a:t>
            </a:r>
            <a:r>
              <a:rPr lang="ar-EG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في خلية داخل ورقة العمل نتبع الخطوات التالية: 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وضع المؤشر داخل الخلية التي نريد أن تظهر فيها الصيغة.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كتابة علامة =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إدراج الصيغة التي نريدها ثم عملية الجمع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=A2+B4</a:t>
            </a:r>
            <a:r>
              <a:rPr lang="ar-EG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مثلا بمعني جمع القيم الموجودة في الخليتين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ar-E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،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B4</a:t>
            </a:r>
            <a:r>
              <a:rPr lang="ar-EG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وتوجد العديد من الصيغ التي يمكن استخدامها بالإضافة إلى العمليات الحسابية الأربعة « جمع- طرح- ضرب- قسمة»</a:t>
            </a:r>
          </a:p>
          <a:p>
            <a:pPr marL="514350" lvl="0" indent="-514350">
              <a:buClr>
                <a:srgbClr val="FF0000"/>
              </a:buClr>
              <a:buFont typeface="+mj-lt"/>
              <a:buAutoNum type="arabicPeriod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بعد الانتهاء من كتابة الصيغة نضغط على مفتاح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 وسوف تتم العملية ويظهر الناتج. </a:t>
            </a:r>
          </a:p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38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الجمع التلقائي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lvl="0">
              <a:buClr>
                <a:srgbClr val="FF0000"/>
              </a:buClr>
            </a:pP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لجمع مجموعة من القيم كما هو موضح في الجدول التالي: </a:t>
            </a:r>
          </a:p>
          <a:p>
            <a:pPr lvl="0">
              <a:buClr>
                <a:srgbClr val="FF0000"/>
              </a:buClr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369995"/>
              </p:ext>
            </p:extLst>
          </p:nvPr>
        </p:nvGraphicFramePr>
        <p:xfrm>
          <a:off x="1331638" y="2276872"/>
          <a:ext cx="6528050" cy="2286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05610"/>
                <a:gridCol w="1499726"/>
                <a:gridCol w="1111494"/>
                <a:gridCol w="1305610"/>
                <a:gridCol w="130561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cs typeface="Fanan" pitchFamily="2" charset="-78"/>
                        </a:rPr>
                        <a:t>الاسم</a:t>
                      </a:r>
                      <a:endParaRPr lang="ar-EG" sz="2400" dirty="0"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cs typeface="Fanan" pitchFamily="2" charset="-78"/>
                        </a:rPr>
                        <a:t>لغة</a:t>
                      </a:r>
                      <a:r>
                        <a:rPr lang="ar-EG" sz="2400" baseline="0" dirty="0" smtClean="0">
                          <a:cs typeface="Fanan" pitchFamily="2" charset="-78"/>
                        </a:rPr>
                        <a:t> انجليزية</a:t>
                      </a:r>
                      <a:endParaRPr lang="ar-EG" sz="2400" dirty="0"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cs typeface="Fanan" pitchFamily="2" charset="-78"/>
                        </a:rPr>
                        <a:t>رياضيات</a:t>
                      </a:r>
                      <a:endParaRPr lang="ar-EG" sz="2400" dirty="0"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cs typeface="Fanan" pitchFamily="2" charset="-78"/>
                        </a:rPr>
                        <a:t>علوم</a:t>
                      </a:r>
                      <a:endParaRPr lang="ar-EG" sz="2400" dirty="0"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cs typeface="Fanan" pitchFamily="2" charset="-78"/>
                        </a:rPr>
                        <a:t>المجموع</a:t>
                      </a:r>
                      <a:endParaRPr lang="ar-EG" sz="2400" dirty="0"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أحمد</a:t>
                      </a:r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محمد</a:t>
                      </a:r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فاطمة</a:t>
                      </a:r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ar-EG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المجموع</a:t>
                      </a:r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EG" sz="24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886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الجمع التلقائي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نحدد البيانات (الدرجات)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نظلل جميع البيانات ونمد التحديد خلية واحدة بعد البيانات في الجهه التي نريد أن يظهر فيها المجموع</a:t>
            </a: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نضغط علامة الجمع التلقائي من شريط الأدوات فيتم الجمع.</a:t>
            </a:r>
            <a:endParaRPr lang="en-US" sz="3200" dirty="0">
              <a:latin typeface="Arial" panose="020B0604020202020204" pitchFamily="34" charset="0"/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8573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الدوال الشائعة في الاستخدام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يوضح الجدول التالي الدوال شائعة الاستخدام ووظيفه كل منها:</a:t>
            </a:r>
          </a:p>
          <a:p>
            <a:pPr lvl="0">
              <a:buClr>
                <a:srgbClr val="FF0000"/>
              </a:buClr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284099"/>
              </p:ext>
            </p:extLst>
          </p:nvPr>
        </p:nvGraphicFramePr>
        <p:xfrm>
          <a:off x="1403648" y="2184753"/>
          <a:ext cx="6456040" cy="3474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69198"/>
                <a:gridCol w="4986842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cs typeface="Fanan" pitchFamily="2" charset="-78"/>
                        </a:rPr>
                        <a:t>الدالة</a:t>
                      </a:r>
                      <a:endParaRPr lang="ar-EG" sz="2000" dirty="0">
                        <a:cs typeface="Fana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cs typeface="Fanan" pitchFamily="2" charset="-78"/>
                        </a:rPr>
                        <a:t>الوظيفة</a:t>
                      </a:r>
                      <a:endParaRPr lang="ar-EG" sz="2000" dirty="0"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Average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حساب</a:t>
                      </a:r>
                      <a:r>
                        <a:rPr lang="ar-EG" sz="2000" baseline="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 المتوسط الحسابي لمجموعة من القيم داخل نطاق من الخلايا </a:t>
                      </a:r>
                      <a:endParaRPr lang="ar-EG" sz="20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Columns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حساب عدد الأعمدة المدرجة في نطاق</a:t>
                      </a:r>
                      <a:r>
                        <a:rPr lang="ar-EG" sz="2000" baseline="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 من الخلايا</a:t>
                      </a:r>
                      <a:endParaRPr lang="ar-EG" sz="20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Count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حساب عدد الأرقام المدرجة في نطاق من الخلايا</a:t>
                      </a:r>
                      <a:endParaRPr lang="ar-EG" sz="20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Max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تستخدم لتحديد أكبر قيمة في نطاق من الخلايا</a:t>
                      </a:r>
                      <a:endParaRPr lang="ar-EG" sz="20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Min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تستخدم لتحديد أصغر قيمة في نطاق من الخلايا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Round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تقريب الأعداد إلى أقرب</a:t>
                      </a:r>
                      <a:r>
                        <a:rPr lang="ar-EG" sz="2000" baseline="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 عدد صحيح</a:t>
                      </a:r>
                      <a:endParaRPr lang="ar-EG" sz="20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lang="ar-EG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جمع القيم</a:t>
                      </a:r>
                      <a:r>
                        <a:rPr lang="ar-EG" sz="2000" baseline="0" dirty="0" smtClean="0">
                          <a:solidFill>
                            <a:schemeClr val="tx1"/>
                          </a:solidFill>
                          <a:cs typeface="Fanan" pitchFamily="2" charset="-78"/>
                        </a:rPr>
                        <a:t> الموجودة في نطاق من الخلايا </a:t>
                      </a:r>
                      <a:endParaRPr lang="ar-EG" sz="2000" dirty="0">
                        <a:solidFill>
                          <a:schemeClr val="tx1"/>
                        </a:solidFill>
                        <a:cs typeface="Fana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220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6521" y="1268760"/>
            <a:ext cx="5089855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OM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C_DUBAI" pitchFamily="2" charset="-78"/>
              </a:rPr>
              <a:t>تم بحمدالله</a:t>
            </a:r>
          </a:p>
          <a:p>
            <a:pPr algn="ctr"/>
            <a:endParaRPr lang="ar-OM" sz="5400" b="1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C_DUBAI" pitchFamily="2" charset="-78"/>
            </a:endParaRPr>
          </a:p>
          <a:p>
            <a:pPr algn="ctr"/>
            <a:r>
              <a:rPr lang="ar-OM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C_DUBAI" pitchFamily="2" charset="-78"/>
              </a:rPr>
              <a:t>شكراً لحسن استماعكم </a:t>
            </a:r>
          </a:p>
          <a:p>
            <a:pPr algn="ctr"/>
            <a:r>
              <a:rPr lang="ar-OM" sz="54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SC_DUBAI" pitchFamily="2" charset="-78"/>
              </a:rPr>
              <a:t>وتفاعلكم معنا</a:t>
            </a:r>
          </a:p>
          <a:p>
            <a:pPr algn="ctr"/>
            <a:endParaRPr lang="ar-OM" sz="5400" b="1" cap="none" spc="50" dirty="0" smtClean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SC_DUBAI" pitchFamily="2" charset="-78"/>
            </a:endParaRPr>
          </a:p>
        </p:txBody>
      </p:sp>
      <p:pic>
        <p:nvPicPr>
          <p:cNvPr id="3" name="Picture 2" descr="rose24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86075"/>
            <a:ext cx="2971800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586726"/>
              </p:ext>
            </p:extLst>
          </p:nvPr>
        </p:nvGraphicFramePr>
        <p:xfrm>
          <a:off x="851926" y="1556793"/>
          <a:ext cx="7896538" cy="2192970"/>
        </p:xfrm>
        <a:graphic>
          <a:graphicData uri="http://schemas.openxmlformats.org/drawingml/2006/table">
            <a:tbl>
              <a:tblPr rtl="1" firstRow="1" firstCol="1" bandRow="1"/>
              <a:tblGrid>
                <a:gridCol w="7896538"/>
              </a:tblGrid>
              <a:tr h="4385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EG" sz="1800" b="0" kern="1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T Bold Heading"/>
                        </a:rPr>
                        <a:t>تشغيل البرنامج</a:t>
                      </a:r>
                      <a:endParaRPr kumimoji="0" lang="en-US" sz="1800" b="0" kern="1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T Bold Headi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EG" sz="1800" b="0" kern="1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T Bold Heading"/>
                        </a:rPr>
                        <a:t>مكونات نافذة البرنامج</a:t>
                      </a:r>
                      <a:endParaRPr kumimoji="0" lang="en-US" sz="1800" b="0" kern="1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T Bold Headi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EG" sz="1800" b="0" kern="1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T Bold Heading"/>
                        </a:rPr>
                        <a:t>التخطيطات البيانية</a:t>
                      </a:r>
                      <a:endParaRPr kumimoji="0" lang="en-US" sz="1800" b="0" kern="1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T Bold Headi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EG" sz="1800" b="0" kern="1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T Bold Heading"/>
                        </a:rPr>
                        <a:t>خطوات إنشاء التخطيط</a:t>
                      </a:r>
                      <a:endParaRPr kumimoji="0" lang="en-US" sz="1800" b="0" kern="1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T Bold Headi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43859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kumimoji="0" lang="ar-EG" sz="1800" b="0" kern="1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T Bold Heading"/>
                        </a:rPr>
                        <a:t>الصيغ الحسابية والمنطقية</a:t>
                      </a:r>
                      <a:endParaRPr kumimoji="0" lang="en-US" sz="1800" b="0" kern="1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T Bold Heading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744698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cs typeface="PT Bold Heading"/>
              </a:rPr>
              <a:t>برنامج جداول البيانات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13186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برنامج الاكسل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344816" cy="4968552"/>
          </a:xfrm>
        </p:spPr>
        <p:txBody>
          <a:bodyPr anchor="ctr"/>
          <a:lstStyle/>
          <a:p>
            <a:pPr algn="just"/>
            <a:r>
              <a:rPr lang="ar-SA" sz="4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4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just"/>
            <a:endParaRPr lang="ar-EG" sz="4000" b="1" dirty="0" smtClean="0">
              <a:latin typeface="+mj-lt"/>
              <a:ea typeface="SimSun"/>
              <a:cs typeface="Arabic Typesetting" panose="03020402040406030203" pitchFamily="66" charset="-78"/>
            </a:endParaRPr>
          </a:p>
          <a:p>
            <a:pPr algn="just"/>
            <a:endParaRPr lang="ar-EG" sz="2800" b="1" dirty="0" smtClean="0">
              <a:solidFill>
                <a:schemeClr val="tx1"/>
              </a:solidFill>
              <a:latin typeface="Arabic Typesetting" panose="03020402040406030203" pitchFamily="66" charset="-78"/>
              <a:ea typeface="SimSun"/>
              <a:cs typeface="Arabic Typesetting" panose="03020402040406030203" pitchFamily="66" charset="-78"/>
            </a:endParaRPr>
          </a:p>
          <a:p>
            <a:endParaRPr lang="ar-EG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135" y="1131156"/>
            <a:ext cx="7632848" cy="563231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just"/>
            <a:r>
              <a:rPr lang="ar-EG" sz="2800" dirty="0" smtClean="0">
                <a:cs typeface="Fanan" pitchFamily="2" charset="-78"/>
              </a:rPr>
              <a:t>هو </a:t>
            </a:r>
            <a:r>
              <a:rPr lang="ar-EG" sz="2800" dirty="0">
                <a:cs typeface="Fanan" pitchFamily="2" charset="-78"/>
              </a:rPr>
              <a:t>أحد برامج الجداول الإلكترونية </a:t>
            </a:r>
            <a:r>
              <a:rPr lang="ar-EG" sz="2800" dirty="0" smtClean="0">
                <a:cs typeface="Fanan" pitchFamily="2" charset="-78"/>
              </a:rPr>
              <a:t>التي صدرت عن تطبيق مايكروسوفت </a:t>
            </a:r>
            <a:r>
              <a:rPr lang="ar-EG" sz="2800" dirty="0" smtClean="0">
                <a:cs typeface="Fanan" pitchFamily="2" charset="-78"/>
              </a:rPr>
              <a:t>عام </a:t>
            </a:r>
            <a:r>
              <a:rPr lang="ar-EG" sz="2800" dirty="0" smtClean="0">
                <a:latin typeface="Times New Roman" pitchFamily="18" charset="0"/>
                <a:cs typeface="Times New Roman" pitchFamily="18" charset="0"/>
              </a:rPr>
              <a:t>1985</a:t>
            </a:r>
            <a:r>
              <a:rPr lang="ar-EG" sz="2800" dirty="0" smtClean="0">
                <a:latin typeface="Times New Roman" pitchFamily="18" charset="0"/>
                <a:cs typeface="Fanan" pitchFamily="2" charset="-78"/>
              </a:rPr>
              <a:t>ويعتبر</a:t>
            </a:r>
            <a:r>
              <a:rPr lang="ar-EG" sz="2800" dirty="0" smtClean="0">
                <a:cs typeface="Fanan" pitchFamily="2" charset="-78"/>
              </a:rPr>
              <a:t> </a:t>
            </a:r>
            <a:r>
              <a:rPr lang="ar-EG" sz="2800" dirty="0">
                <a:cs typeface="Fanan" pitchFamily="2" charset="-78"/>
              </a:rPr>
              <a:t>من</a:t>
            </a:r>
            <a:r>
              <a:rPr lang="ar-EG" sz="2800" dirty="0">
                <a:cs typeface="Fanan" pitchFamily="2" charset="-78"/>
              </a:rPr>
              <a:t> أكثر </a:t>
            </a:r>
            <a:r>
              <a:rPr lang="ar-EG" sz="2800" dirty="0">
                <a:cs typeface="Fanan" pitchFamily="2" charset="-78"/>
              </a:rPr>
              <a:t>البرامج استخداماً على مستوى العالم </a:t>
            </a:r>
            <a:r>
              <a:rPr lang="ar-EG" sz="2800" dirty="0" smtClean="0">
                <a:cs typeface="Fanan" pitchFamily="2" charset="-78"/>
              </a:rPr>
              <a:t>ويستخدم هذا البرنامج لإدارة البيانات</a:t>
            </a:r>
            <a:r>
              <a:rPr lang="ar-EG" sz="2800" dirty="0">
                <a:cs typeface="Fanan" pitchFamily="2" charset="-78"/>
              </a:rPr>
              <a:t> وتحليلها </a:t>
            </a:r>
            <a:r>
              <a:rPr lang="ar-EG" sz="2800" dirty="0" smtClean="0">
                <a:cs typeface="Fanan" pitchFamily="2" charset="-78"/>
              </a:rPr>
              <a:t>وتخطيطها وإنشاء جداول البيانات والقوائم وإعداد الرواتب والميزانيات والرسوم البيانية وإجراء العمليات الحسابية المتقدمة .</a:t>
            </a:r>
          </a:p>
          <a:p>
            <a:pPr algn="just"/>
            <a:endParaRPr lang="ar-EG" sz="2000" dirty="0" smtClean="0">
              <a:cs typeface="Fanan" pitchFamily="2" charset="-78"/>
            </a:endParaRPr>
          </a:p>
          <a:p>
            <a:pPr algn="just"/>
            <a:endParaRPr lang="ar-EG" sz="2000" dirty="0" smtClean="0">
              <a:cs typeface="Fanan" pitchFamily="2" charset="-78"/>
            </a:endParaRPr>
          </a:p>
          <a:p>
            <a:pPr algn="just"/>
            <a:endParaRPr lang="ar-EG" sz="2000" dirty="0" smtClean="0">
              <a:cs typeface="Fanan" pitchFamily="2" charset="-78"/>
            </a:endParaRPr>
          </a:p>
          <a:p>
            <a:pPr algn="just"/>
            <a:endParaRPr lang="ar-EG" sz="2000" dirty="0">
              <a:cs typeface="Fanan" pitchFamily="2" charset="-78"/>
            </a:endParaRPr>
          </a:p>
          <a:p>
            <a:pPr algn="just"/>
            <a:endParaRPr lang="ar-EG" sz="2000" dirty="0" smtClean="0">
              <a:cs typeface="Fanan" pitchFamily="2" charset="-78"/>
            </a:endParaRPr>
          </a:p>
          <a:p>
            <a:pPr algn="just"/>
            <a:endParaRPr lang="ar-EG" sz="2000" dirty="0">
              <a:cs typeface="Fanan" pitchFamily="2" charset="-78"/>
            </a:endParaRPr>
          </a:p>
          <a:p>
            <a:pPr algn="just"/>
            <a:endParaRPr lang="ar-EG" sz="2000" dirty="0" smtClean="0">
              <a:cs typeface="Fanan" pitchFamily="2" charset="-78"/>
            </a:endParaRPr>
          </a:p>
          <a:p>
            <a:pPr algn="just"/>
            <a:endParaRPr lang="ar-EG" sz="2000" dirty="0">
              <a:cs typeface="Fanan" pitchFamily="2" charset="-78"/>
            </a:endParaRPr>
          </a:p>
          <a:p>
            <a:pPr algn="just"/>
            <a:endParaRPr lang="ar-EG" sz="2000" dirty="0" smtClean="0">
              <a:cs typeface="Fanan" pitchFamily="2" charset="-78"/>
            </a:endParaRPr>
          </a:p>
          <a:p>
            <a:pPr algn="just"/>
            <a:endParaRPr lang="ar-EG" sz="2000" dirty="0">
              <a:cs typeface="Fanan" pitchFamily="2" charset="-78"/>
            </a:endParaRPr>
          </a:p>
          <a:p>
            <a:pPr algn="just"/>
            <a:r>
              <a:rPr lang="ar-EG" sz="2000" dirty="0" smtClean="0">
                <a:cs typeface="Fanan" pitchFamily="2" charset="-78"/>
              </a:rPr>
              <a:t> </a:t>
            </a:r>
            <a:endParaRPr lang="ar-EG" sz="2000" dirty="0"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928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cs typeface="PT Bold Heading"/>
              </a:rPr>
              <a:t>تشغيل البرنامج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412776"/>
            <a:ext cx="7772400" cy="446449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الضغط على ابدأ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من شريط المهام ثم اختيار البرامج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Programs</a:t>
            </a: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ثم الضغط على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ثم الضغط على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lvl="0" indent="-3429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أو الضغط على أيقونة برنامج الاكسل من على سطح المكتب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Desktop</a:t>
            </a:r>
            <a:r>
              <a:rPr lang="ar-EG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ar-EG" sz="2400" b="1" dirty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Arabic Typesetting" panose="03020402040406030203" pitchFamily="66" charset="-78"/>
              <a:ea typeface="SimSun"/>
              <a:cs typeface="Arabic Typesetting" panose="03020402040406030203" pitchFamily="66" charset="-78"/>
            </a:endParaRPr>
          </a:p>
          <a:p>
            <a:endParaRPr lang="ar-EG" sz="1800" dirty="0">
              <a:ln>
                <a:solidFill>
                  <a:srgbClr val="C0000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951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مكونات نافذة برنامج الاكسل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90547" y="1052736"/>
            <a:ext cx="7772400" cy="5544616"/>
          </a:xfrm>
          <a:solidFill>
            <a:schemeClr val="bg2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ar-EG" sz="3200" dirty="0" smtClean="0">
              <a:solidFill>
                <a:srgbClr val="10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ar-EG" sz="3200" dirty="0">
              <a:solidFill>
                <a:srgbClr val="10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شريط العنوان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Title Bar</a:t>
            </a: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: ويحتوي على عنوان البرنامج وأزرار التكبير والتصغير والإغلاق </a:t>
            </a:r>
            <a:endParaRPr lang="en-US" sz="3200" dirty="0">
              <a:solidFill>
                <a:srgbClr val="101A1D"/>
              </a:solidFill>
              <a:latin typeface="Arial" panose="020B0604020202020204" pitchFamily="34" charset="0"/>
              <a:cs typeface="Fanan" pitchFamily="2" charset="-78"/>
            </a:endParaRPr>
          </a:p>
          <a:p>
            <a:pPr marL="571500" indent="-5715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شريط القوائم: ويوجد أسفل شريط العنوان ويتكون من قوائم مثل: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Edit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Format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Insert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Window</a:t>
            </a:r>
            <a:r>
              <a:rPr lang="ar-EG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، </a:t>
            </a:r>
            <a:r>
              <a:rPr lang="en-US" sz="3200" dirty="0" smtClean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Help</a:t>
            </a:r>
            <a:endParaRPr lang="ar-EG" sz="3200" dirty="0" smtClean="0">
              <a:solidFill>
                <a:srgbClr val="101A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0" indent="-5715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شريط الأدوات القياسي: ويحتوي على عدة أوامر مثل جديد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، وفتح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open</a:t>
            </a: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، وحفظ </a:t>
            </a:r>
            <a:r>
              <a:rPr lang="en-US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save</a:t>
            </a: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، وطباعة </a:t>
            </a:r>
            <a:r>
              <a:rPr lang="en-US" sz="3200" dirty="0">
                <a:solidFill>
                  <a:srgbClr val="101A1D"/>
                </a:solidFill>
                <a:latin typeface="Times New Roman" pitchFamily="18" charset="0"/>
                <a:cs typeface="Times New Roman" pitchFamily="18" charset="0"/>
              </a:rPr>
              <a:t>print</a:t>
            </a:r>
            <a:r>
              <a:rPr lang="ar-EG" sz="3200" dirty="0" smtClean="0">
                <a:solidFill>
                  <a:srgbClr val="101A1D"/>
                </a:solidFill>
                <a:latin typeface="Arial" panose="020B0604020202020204" pitchFamily="34" charset="0"/>
                <a:cs typeface="Fanan" pitchFamily="2" charset="-78"/>
              </a:rPr>
              <a:t>، ودالة المجموع .. الخ</a:t>
            </a:r>
            <a:endParaRPr lang="ar-EG" sz="3200" dirty="0">
              <a:solidFill>
                <a:srgbClr val="101A1D"/>
              </a:solidFill>
              <a:latin typeface="Arial" panose="020B0604020202020204" pitchFamily="34" charset="0"/>
              <a:cs typeface="Fanan" pitchFamily="2" charset="-78"/>
            </a:endParaRPr>
          </a:p>
          <a:p>
            <a:pPr marL="571500" indent="-57150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ar-EG" sz="4000" b="1" dirty="0" smtClean="0">
              <a:latin typeface="+mj-lt"/>
              <a:ea typeface="SimSun"/>
              <a:cs typeface="Arabic Typesetting" panose="03020402040406030203" pitchFamily="66" charset="-78"/>
            </a:endParaRPr>
          </a:p>
          <a:p>
            <a:pPr algn="just"/>
            <a:endParaRPr lang="ar-EG" sz="2800" b="1" dirty="0" smtClean="0">
              <a:solidFill>
                <a:schemeClr val="tx1"/>
              </a:solidFill>
              <a:latin typeface="Arabic Typesetting" panose="03020402040406030203" pitchFamily="66" charset="-78"/>
              <a:ea typeface="SimSun"/>
              <a:cs typeface="Arabic Typesetting" panose="03020402040406030203" pitchFamily="66" charset="-78"/>
            </a:endParaRPr>
          </a:p>
          <a:p>
            <a:endParaRPr lang="ar-E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70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التخطيطات البيانية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2400" cy="5256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pPr algn="just"/>
            <a:r>
              <a:rPr lang="ar-EG" sz="2400" kern="10" cap="all" dirty="0" smtClean="0">
                <a:ln w="5000" cmpd="sng">
                  <a:noFill/>
                  <a:prstDash val="solid"/>
                </a:ln>
                <a:solidFill>
                  <a:srgbClr val="002060"/>
                </a:solidFill>
                <a:cs typeface="PT Bold Heading"/>
              </a:rPr>
              <a:t>المقصود بالتخطيط البياني:</a:t>
            </a:r>
          </a:p>
          <a:p>
            <a:pPr algn="just"/>
            <a:r>
              <a:rPr lang="ar-EG" sz="2400" kern="10" cap="all" dirty="0" smtClean="0">
                <a:ln w="5000" cmpd="sng">
                  <a:noFill/>
                  <a:prstDash val="solid"/>
                </a:ln>
                <a:solidFill>
                  <a:srgbClr val="002060"/>
                </a:solidFill>
                <a:cs typeface="PT Bold Heading"/>
              </a:rPr>
              <a:t> </a:t>
            </a:r>
            <a:r>
              <a:rPr lang="ar-EG" sz="3000" kern="10" cap="all" dirty="0" smtClean="0">
                <a:ln w="5000" cmpd="sng">
                  <a:noFill/>
                  <a:prstDash val="solid"/>
                </a:ln>
                <a:cs typeface="Fanan" pitchFamily="2" charset="-78"/>
              </a:rPr>
              <a:t>عرض رسم بياني (على شكل أعمدة وقطاعات دائرية وخطوط...) لمجموعة من البيانات التي تم إدخالها إلى ورقة العمل للتعبير عنها بصورة بيانية تيسر من قراءتها وتقييمها واجراء المقارنات بينها. </a:t>
            </a:r>
          </a:p>
          <a:p>
            <a:pPr algn="just"/>
            <a:r>
              <a:rPr lang="ar-EG" sz="3000" kern="10" cap="all" dirty="0" smtClean="0">
                <a:ln w="5000" cmpd="sng">
                  <a:noFill/>
                  <a:prstDash val="solid"/>
                </a:ln>
                <a:cs typeface="Fanan" pitchFamily="2" charset="-78"/>
              </a:rPr>
              <a:t>وتوجد تخطيطات بيانية متعددة للتعبير عن البيانات مثل: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ar-EG" sz="3000" kern="10" cap="all" dirty="0" smtClean="0">
                <a:ln w="5000" cmpd="sng">
                  <a:noFill/>
                  <a:prstDash val="solid"/>
                </a:ln>
                <a:cs typeface="Fanan" pitchFamily="2" charset="-78"/>
              </a:rPr>
              <a:t>التخطيط العمودي.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ar-EG" sz="3000" kern="10" cap="all" dirty="0" smtClean="0">
                <a:ln w="5000" cmpd="sng">
                  <a:noFill/>
                  <a:prstDash val="solid"/>
                </a:ln>
                <a:cs typeface="Fanan" pitchFamily="2" charset="-78"/>
              </a:rPr>
              <a:t>التخطيط الدائري.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ar-EG" sz="3000" kern="10" cap="all" dirty="0" smtClean="0">
                <a:ln w="5000" cmpd="sng">
                  <a:noFill/>
                  <a:prstDash val="solid"/>
                </a:ln>
                <a:cs typeface="Fanan" pitchFamily="2" charset="-78"/>
              </a:rPr>
              <a:t>التخطيط الاسطواني.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ar-EG" sz="3000" kern="10" cap="all" dirty="0" smtClean="0">
                <a:ln w="5000" cmpd="sng">
                  <a:noFill/>
                  <a:prstDash val="solid"/>
                </a:ln>
                <a:cs typeface="Fanan" pitchFamily="2" charset="-78"/>
              </a:rPr>
              <a:t>التخطيط الشريطي.</a:t>
            </a:r>
          </a:p>
          <a:p>
            <a:pPr algn="just"/>
            <a:endParaRPr lang="ar-EG" sz="3000" kern="10" cap="all" dirty="0">
              <a:ln w="5000" cmpd="sng">
                <a:noFill/>
                <a:prstDash val="solid"/>
              </a:ln>
              <a:cs typeface="Fan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618662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خطوات إنشاء التخطيط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lvl="0">
              <a:buClr>
                <a:srgbClr val="FF0000"/>
              </a:buClr>
            </a:pP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يتم استخدام معالج التخطيطات وهو عبارة عن مجموعة متسلسلة من مربعات الحوار التي تنفذ مهمة إنشاء التخطيط والخطوات هي: </a:t>
            </a:r>
          </a:p>
          <a:p>
            <a:pPr marL="514350" lvl="0" indent="-5143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نطاق الخلايا التي يراد تمثيلها بيانيًا.</a:t>
            </a:r>
          </a:p>
          <a:p>
            <a:pPr marL="514350" lvl="0" indent="-5143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تحديد نوع التخطيط.</a:t>
            </a:r>
          </a:p>
          <a:p>
            <a:pPr marL="514350" lvl="0" indent="-5143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إضافة عناصر وسائل الإيضاح وعناوين للمحاور ويتم ذلك من خلال: </a:t>
            </a:r>
          </a:p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715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خطوات إنشاء التخطيط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 fontScale="92500" lnSpcReduction="20000"/>
          </a:bodyPr>
          <a:lstStyle/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إضافة عناصر وسائل الإيضاح وعناوين للمحاور ويتم ذلك من خلال: </a:t>
            </a:r>
          </a:p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الضغط على زر معالج التخطيطات فيظهر مربع حوار </a:t>
            </a:r>
          </a:p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من مربع الحوار يتم اختيار نوع التخطيط (عمودي- دائري- ... الخ)</a:t>
            </a:r>
          </a:p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بالضغط على التالي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 يظهر لنا نطاق الخلايا </a:t>
            </a:r>
          </a:p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بالضغط على التالي ننتقل إلى مربع حوار آخر يمكن فيه تسجيل عنوان التخطيط وعنوان المحاور س ، ص</a:t>
            </a:r>
          </a:p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ثم بالضغط على التالي ننتقل إلى الخطوة الأخيرة وهي تحديد مكان إدراج التخطيط في ورقة العمل أو في ورقة جديدة.</a:t>
            </a:r>
          </a:p>
          <a:p>
            <a:pPr marL="514350" lvl="0" indent="-5143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الضغط على إنهاء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Finish</a:t>
            </a: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 فيظهر التخطيط. </a:t>
            </a:r>
          </a:p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432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648072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  <a:scene3d>
              <a:camera prst="perspectiveRight"/>
              <a:lightRig rig="threePt" dir="t"/>
            </a:scene3d>
          </a:bodyPr>
          <a:lstStyle/>
          <a:p>
            <a:pPr lvl="0" algn="ctr">
              <a:spcBef>
                <a:spcPts val="0"/>
              </a:spcBef>
            </a:pPr>
            <a:r>
              <a:rPr lang="ar-EG" sz="3600" b="0" kern="10" dirty="0" smtClean="0">
                <a:solidFill>
                  <a:srgbClr val="800000"/>
                </a:solidFill>
                <a:effectLst/>
                <a:ea typeface="+mn-ea"/>
                <a:cs typeface="PT Bold Heading"/>
              </a:rPr>
              <a:t>خطوات إنشاء التخطيط</a:t>
            </a:r>
            <a:endParaRPr lang="ar-EG" sz="48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2400" cy="4968552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rmAutofit/>
          </a:bodyPr>
          <a:lstStyle/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تنسيق</a:t>
            </a:r>
            <a:r>
              <a:rPr lang="ar-EG" sz="3200" dirty="0" smtClean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 عناصر الرسم البياني: </a:t>
            </a:r>
          </a:p>
          <a:p>
            <a:pPr lvl="0">
              <a:buClr>
                <a:srgbClr val="FF0000"/>
              </a:buClr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يتم ذلك من خلال النقر المزدوج على التخطيط فيظهر معه مربع حوار خاص به يمكن من خلالها تنسيق التخطيط</a:t>
            </a:r>
          </a:p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EG" sz="3200" dirty="0" smtClean="0">
                <a:solidFill>
                  <a:srgbClr val="002060"/>
                </a:solidFill>
                <a:latin typeface="Arial" panose="020B0604020202020204" pitchFamily="34" charset="0"/>
                <a:cs typeface="Fanan" pitchFamily="2" charset="-78"/>
              </a:rPr>
              <a:t>إضافة عناوين التخطيط والمحاور: </a:t>
            </a:r>
          </a:p>
          <a:p>
            <a:pPr lvl="0">
              <a:buClr>
                <a:srgbClr val="FF0000"/>
              </a:buClr>
            </a:pPr>
            <a:r>
              <a:rPr lang="ar-EG" sz="3200" dirty="0" smtClean="0">
                <a:latin typeface="Arial" panose="020B0604020202020204" pitchFamily="34" charset="0"/>
                <a:cs typeface="Fanan" pitchFamily="2" charset="-78"/>
              </a:rPr>
              <a:t>نضع المؤشر فوق التخطيط وبالنقر على زر الفارة الأيمن ونضغط على « خيارات التخطيط» يظهر لنا مربع حوار نضغط على « عناوين» ثم نكتب عنوان للتخطيط وعناوين للمحور س، والمحور ص. </a:t>
            </a:r>
          </a:p>
          <a:p>
            <a:pPr marL="457200" lvl="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8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Custom 15">
      <a:dk1>
        <a:srgbClr val="C1FFFD"/>
      </a:dk1>
      <a:lt1>
        <a:srgbClr val="101A1D"/>
      </a:lt1>
      <a:dk2>
        <a:srgbClr val="C4BDAA"/>
      </a:dk2>
      <a:lt2>
        <a:srgbClr val="85819E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D2E1E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chnic">
  <a:themeElements>
    <a:clrScheme name="Custom 15">
      <a:dk1>
        <a:srgbClr val="C1FFFD"/>
      </a:dk1>
      <a:lt1>
        <a:srgbClr val="101A1D"/>
      </a:lt1>
      <a:dk2>
        <a:srgbClr val="C4BDAA"/>
      </a:dk2>
      <a:lt2>
        <a:srgbClr val="85819E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D2E1E5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455</TotalTime>
  <Words>786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Technic</vt:lpstr>
      <vt:lpstr>1_Aspect</vt:lpstr>
      <vt:lpstr>1_Technic</vt:lpstr>
      <vt:lpstr>PowerPoint Presentation</vt:lpstr>
      <vt:lpstr>برنامج جداول البيانات</vt:lpstr>
      <vt:lpstr>برنامج الاكسل</vt:lpstr>
      <vt:lpstr>تشغيل البرنامج</vt:lpstr>
      <vt:lpstr>مكونات نافذة برنامج الاكسل</vt:lpstr>
      <vt:lpstr>التخطيطات البيانية</vt:lpstr>
      <vt:lpstr>خطوات إنشاء التخطيط</vt:lpstr>
      <vt:lpstr>خطوات إنشاء التخطيط</vt:lpstr>
      <vt:lpstr>خطوات إنشاء التخطيط</vt:lpstr>
      <vt:lpstr>خطوات إنشاء التخطيط</vt:lpstr>
      <vt:lpstr>خطوات إنشاء التخطيط</vt:lpstr>
      <vt:lpstr>الصيغ الحسابية والمنطقية</vt:lpstr>
      <vt:lpstr>الجمع التلقائي</vt:lpstr>
      <vt:lpstr>الجمع التلقائي</vt:lpstr>
      <vt:lpstr>الدوال الشائعة في الاستخدام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</dc:creator>
  <cp:lastModifiedBy>sameh</cp:lastModifiedBy>
  <cp:revision>78</cp:revision>
  <dcterms:created xsi:type="dcterms:W3CDTF">2020-02-02T16:49:49Z</dcterms:created>
  <dcterms:modified xsi:type="dcterms:W3CDTF">2020-03-20T20:40:43Z</dcterms:modified>
</cp:coreProperties>
</file>