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696" r:id="rId2"/>
  </p:sldMasterIdLst>
  <p:notesMasterIdLst>
    <p:notesMasterId r:id="rId22"/>
  </p:notesMasterIdLst>
  <p:sldIdLst>
    <p:sldId id="277" r:id="rId3"/>
    <p:sldId id="278" r:id="rId4"/>
    <p:sldId id="307" r:id="rId5"/>
    <p:sldId id="280" r:id="rId6"/>
    <p:sldId id="303" r:id="rId7"/>
    <p:sldId id="308" r:id="rId8"/>
    <p:sldId id="309" r:id="rId9"/>
    <p:sldId id="310" r:id="rId10"/>
    <p:sldId id="311" r:id="rId11"/>
    <p:sldId id="282" r:id="rId12"/>
    <p:sldId id="283" r:id="rId13"/>
    <p:sldId id="284" r:id="rId14"/>
    <p:sldId id="285" r:id="rId15"/>
    <p:sldId id="286" r:id="rId16"/>
    <p:sldId id="287" r:id="rId17"/>
    <p:sldId id="288" r:id="rId18"/>
    <p:sldId id="289" r:id="rId19"/>
    <p:sldId id="290" r:id="rId20"/>
    <p:sldId id="312" r:id="rId2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054F"/>
    <a:srgbClr val="D687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75115" autoAdjust="0"/>
  </p:normalViewPr>
  <p:slideViewPr>
    <p:cSldViewPr>
      <p:cViewPr>
        <p:scale>
          <a:sx n="100" d="100"/>
          <a:sy n="100" d="100"/>
        </p:scale>
        <p:origin x="-210" y="-2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24F657-C247-4509-98E7-5B86858C84DB}" type="datetimeFigureOut">
              <a:rPr lang="ar-EG" smtClean="0"/>
              <a:t>24/07/1441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BD9148-5595-435C-86B6-413EE6D701DE}" type="slidenum">
              <a:rPr lang="ar-EG" smtClean="0"/>
              <a:t>‹#›</a:t>
            </a:fld>
            <a:endParaRPr lang="ar-EG"/>
          </a:p>
        </p:txBody>
      </p:sp>
    </p:spTree>
    <p:extLst>
      <p:ext uri="{BB962C8B-B14F-4D97-AF65-F5344CB8AC3E}">
        <p14:creationId xmlns:p14="http://schemas.microsoft.com/office/powerpoint/2010/main" val="17707182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11" name="Slide Number Placeholder 10"/>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64004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971731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28468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19" name="Footer Placeholder 18"/>
          <p:cNvSpPr>
            <a:spLocks noGrp="1"/>
          </p:cNvSpPr>
          <p:nvPr>
            <p:ph type="ftr" sz="quarter" idx="11"/>
          </p:nvPr>
        </p:nvSpPr>
        <p:spPr/>
        <p:txBody>
          <a:bodyPr/>
          <a:lstStyle/>
          <a:p>
            <a:endParaRPr lang="ar-EG">
              <a:solidFill>
                <a:srgbClr val="85819E">
                  <a:shade val="50000"/>
                </a:srgbClr>
              </a:solidFill>
            </a:endParaRPr>
          </a:p>
        </p:txBody>
      </p:sp>
      <p:sp>
        <p:nvSpPr>
          <p:cNvPr id="27" name="Slide Number Placeholder 2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35943574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54837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02282647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663696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8" name="Footer Placeholder 7"/>
          <p:cNvSpPr>
            <a:spLocks noGrp="1"/>
          </p:cNvSpPr>
          <p:nvPr>
            <p:ph type="ftr" sz="quarter" idx="11"/>
          </p:nvPr>
        </p:nvSpPr>
        <p:spPr/>
        <p:txBody>
          <a:bodyPr/>
          <a:lstStyle/>
          <a:p>
            <a:endParaRPr lang="ar-EG">
              <a:solidFill>
                <a:srgbClr val="85819E">
                  <a:shade val="50000"/>
                </a:srgbClr>
              </a:solidFill>
            </a:endParaRPr>
          </a:p>
        </p:txBody>
      </p:sp>
      <p:sp>
        <p:nvSpPr>
          <p:cNvPr id="9" name="Slide Number Placeholder 8"/>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196368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8" name="Slide Number Placeholder 7"/>
          <p:cNvSpPr>
            <a:spLocks noGrp="1"/>
          </p:cNvSpPr>
          <p:nvPr>
            <p:ph type="sldNum" sz="quarter" idx="11"/>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
        <p:nvSpPr>
          <p:cNvPr id="9" name="Footer Placeholder 8"/>
          <p:cNvSpPr>
            <a:spLocks noGrp="1"/>
          </p:cNvSpPr>
          <p:nvPr>
            <p:ph type="ftr" sz="quarter" idx="12"/>
          </p:nvPr>
        </p:nvSpPr>
        <p:spPr/>
        <p:txBody>
          <a:bodyPr/>
          <a:lstStyle/>
          <a:p>
            <a:endParaRPr lang="ar-EG">
              <a:solidFill>
                <a:srgbClr val="85819E">
                  <a:shade val="50000"/>
                </a:srgbClr>
              </a:solidFill>
            </a:endParaRPr>
          </a:p>
        </p:txBody>
      </p:sp>
    </p:spTree>
    <p:extLst>
      <p:ext uri="{BB962C8B-B14F-4D97-AF65-F5344CB8AC3E}">
        <p14:creationId xmlns:p14="http://schemas.microsoft.com/office/powerpoint/2010/main" val="2956747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3" name="Footer Placeholder 2"/>
          <p:cNvSpPr>
            <a:spLocks noGrp="1"/>
          </p:cNvSpPr>
          <p:nvPr>
            <p:ph type="ftr" sz="quarter" idx="11"/>
          </p:nvPr>
        </p:nvSpPr>
        <p:spPr/>
        <p:txBody>
          <a:bodyPr/>
          <a:lstStyle/>
          <a:p>
            <a:endParaRPr lang="ar-EG">
              <a:solidFill>
                <a:srgbClr val="85819E">
                  <a:shade val="50000"/>
                </a:srgbClr>
              </a:solidFill>
            </a:endParaRPr>
          </a:p>
        </p:txBody>
      </p:sp>
      <p:sp>
        <p:nvSpPr>
          <p:cNvPr id="4" name="Slide Number Placeholder 3"/>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52191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4209694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771039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6" name="Footer Placeholder 5"/>
          <p:cNvSpPr>
            <a:spLocks noGrp="1"/>
          </p:cNvSpPr>
          <p:nvPr>
            <p:ph type="ftr" sz="quarter" idx="11"/>
          </p:nvPr>
        </p:nvSpPr>
        <p:spPr/>
        <p:txBody>
          <a:bodyPr/>
          <a:lstStyle/>
          <a:p>
            <a:endParaRPr lang="ar-EG">
              <a:solidFill>
                <a:srgbClr val="85819E">
                  <a:shade val="50000"/>
                </a:srgbClr>
              </a:solidFill>
            </a:endParaRPr>
          </a:p>
        </p:txBody>
      </p:sp>
      <p:sp>
        <p:nvSpPr>
          <p:cNvPr id="7" name="Slide Number Placeholder 6"/>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380027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983555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5" name="Footer Placeholder 4"/>
          <p:cNvSpPr>
            <a:spLocks noGrp="1"/>
          </p:cNvSpPr>
          <p:nvPr>
            <p:ph type="ftr" sz="quarter" idx="11"/>
          </p:nvPr>
        </p:nvSpPr>
        <p:spPr/>
        <p:txBody>
          <a:bodyPr/>
          <a:lstStyle/>
          <a:p>
            <a:endParaRPr lang="ar-EG">
              <a:solidFill>
                <a:srgbClr val="85819E">
                  <a:shade val="50000"/>
                </a:srgbClr>
              </a:solidFill>
            </a:endParaRPr>
          </a:p>
        </p:txBody>
      </p:sp>
      <p:sp>
        <p:nvSpPr>
          <p:cNvPr id="6" name="Slide Number Placeholder 5"/>
          <p:cNvSpPr>
            <a:spLocks noGrp="1"/>
          </p:cNvSpPr>
          <p:nvPr>
            <p:ph type="sldNum" sz="quarter" idx="12"/>
          </p:nvPr>
        </p:nvSpPr>
        <p:spPr/>
        <p:txBody>
          <a:body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25930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5" name="Footer Placeholder 4"/>
          <p:cNvSpPr>
            <a:spLocks noGrp="1"/>
          </p:cNvSpPr>
          <p:nvPr>
            <p:ph type="ftr" sz="quarter" idx="11"/>
          </p:nvPr>
        </p:nvSpPr>
        <p:spPr/>
        <p:txBody>
          <a:bodyPr/>
          <a:lstStyle>
            <a:extLst/>
          </a:lstStyle>
          <a:p>
            <a:endParaRPr lang="ar-EG">
              <a:solidFill>
                <a:srgbClr val="E3DED1">
                  <a:shade val="50000"/>
                </a:srgbClr>
              </a:solidFill>
            </a:endParaRPr>
          </a:p>
        </p:txBody>
      </p:sp>
      <p:sp>
        <p:nvSpPr>
          <p:cNvPr id="6" name="Slide Number Placeholder 5"/>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04295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12943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8" name="Footer Placeholder 7"/>
          <p:cNvSpPr>
            <a:spLocks noGrp="1"/>
          </p:cNvSpPr>
          <p:nvPr>
            <p:ph type="ftr" sz="quarter" idx="11"/>
          </p:nvPr>
        </p:nvSpPr>
        <p:spPr/>
        <p:txBody>
          <a:bodyPr/>
          <a:lstStyle>
            <a:extLst/>
          </a:lstStyle>
          <a:p>
            <a:endParaRPr lang="ar-EG">
              <a:solidFill>
                <a:srgbClr val="E3DED1">
                  <a:shade val="50000"/>
                </a:srgbClr>
              </a:solidFill>
            </a:endParaRPr>
          </a:p>
        </p:txBody>
      </p:sp>
      <p:sp>
        <p:nvSpPr>
          <p:cNvPr id="9" name="Slide Number Placeholder 8"/>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349942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4" name="Footer Placeholder 3"/>
          <p:cNvSpPr>
            <a:spLocks noGrp="1"/>
          </p:cNvSpPr>
          <p:nvPr>
            <p:ph type="ftr" sz="quarter" idx="11"/>
          </p:nvPr>
        </p:nvSpPr>
        <p:spPr/>
        <p:txBody>
          <a:bodyPr/>
          <a:lstStyle>
            <a:extLst/>
          </a:lstStyle>
          <a:p>
            <a:endParaRPr lang="ar-EG">
              <a:solidFill>
                <a:srgbClr val="E3DED1">
                  <a:shade val="50000"/>
                </a:srgbClr>
              </a:solidFill>
            </a:endParaRPr>
          </a:p>
        </p:txBody>
      </p:sp>
      <p:sp>
        <p:nvSpPr>
          <p:cNvPr id="5" name="Slide Number Placeholder 4"/>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97501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Date Placeholder 1"/>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3" name="Footer Placeholder 2"/>
          <p:cNvSpPr>
            <a:spLocks noGrp="1"/>
          </p:cNvSpPr>
          <p:nvPr>
            <p:ph type="ftr" sz="quarter" idx="11"/>
          </p:nvPr>
        </p:nvSpPr>
        <p:spPr/>
        <p:txBody>
          <a:bodyPr/>
          <a:lstStyle>
            <a:extLst/>
          </a:lstStyle>
          <a:p>
            <a:endParaRPr lang="ar-EG">
              <a:solidFill>
                <a:srgbClr val="E3DED1">
                  <a:shade val="50000"/>
                </a:srgbClr>
              </a:solidFill>
            </a:endParaRPr>
          </a:p>
        </p:txBody>
      </p:sp>
      <p:sp>
        <p:nvSpPr>
          <p:cNvPr id="4" name="Slide Number Placeholder 3"/>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247509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72233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6" name="Footer Placeholder 5"/>
          <p:cNvSpPr>
            <a:spLocks noGrp="1"/>
          </p:cNvSpPr>
          <p:nvPr>
            <p:ph type="ftr" sz="quarter" idx="11"/>
          </p:nvPr>
        </p:nvSpPr>
        <p:spPr/>
        <p:txBody>
          <a:bodyPr/>
          <a:lstStyle>
            <a:extLst/>
          </a:lstStyle>
          <a:p>
            <a:endParaRPr lang="ar-EG">
              <a:solidFill>
                <a:srgbClr val="E3DED1">
                  <a:shade val="50000"/>
                </a:srgbClr>
              </a:solidFill>
            </a:endParaRPr>
          </a:p>
        </p:txBody>
      </p:sp>
      <p:sp>
        <p:nvSpPr>
          <p:cNvPr id="7" name="Slide Number Placeholder 6"/>
          <p:cNvSpPr>
            <a:spLocks noGrp="1"/>
          </p:cNvSpPr>
          <p:nvPr>
            <p:ph type="sldNum" sz="quarter" idx="12"/>
          </p:nvPr>
        </p:nvSpPr>
        <p:spPr/>
        <p:txBody>
          <a:bodyPr/>
          <a:lstStyle>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345976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47E7ED-1D65-468B-B1ED-15F45F701F13}" type="datetimeFigureOut">
              <a:rPr lang="ar-EG" smtClean="0">
                <a:solidFill>
                  <a:srgbClr val="E3DED1">
                    <a:shade val="50000"/>
                  </a:srgbClr>
                </a:solidFill>
              </a:rPr>
              <a:pPr/>
              <a:t>24/07/1441</a:t>
            </a:fld>
            <a:endParaRPr lang="ar-EG">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EG">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A928C9-0944-439F-981F-364458458610}" type="slidenum">
              <a:rPr lang="ar-EG" smtClean="0">
                <a:solidFill>
                  <a:srgbClr val="E3DED1">
                    <a:shade val="50000"/>
                  </a:srgbClr>
                </a:solidFill>
              </a:rPr>
              <a:pPr/>
              <a:t>‹#›</a:t>
            </a:fld>
            <a:endParaRPr lang="ar-EG">
              <a:solidFill>
                <a:srgbClr val="E3DED1">
                  <a:shade val="50000"/>
                </a:srgbClr>
              </a:solidFill>
            </a:endParaRPr>
          </a:p>
        </p:txBody>
      </p:sp>
    </p:spTree>
    <p:extLst>
      <p:ext uri="{BB962C8B-B14F-4D97-AF65-F5344CB8AC3E}">
        <p14:creationId xmlns:p14="http://schemas.microsoft.com/office/powerpoint/2010/main" val="11041138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srgbClr val="101A1D"/>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srgbClr val="101A1D"/>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E47E7ED-1D65-468B-B1ED-15F45F701F13}" type="datetimeFigureOut">
              <a:rPr lang="ar-EG" smtClean="0">
                <a:solidFill>
                  <a:srgbClr val="85819E">
                    <a:shade val="50000"/>
                  </a:srgbClr>
                </a:solidFill>
              </a:rPr>
              <a:pPr/>
              <a:t>24/07/1441</a:t>
            </a:fld>
            <a:endParaRPr lang="ar-EG">
              <a:solidFill>
                <a:srgbClr val="85819E">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EG">
              <a:solidFill>
                <a:srgbClr val="85819E">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A928C9-0944-439F-981F-364458458610}" type="slidenum">
              <a:rPr lang="ar-EG" smtClean="0">
                <a:solidFill>
                  <a:srgbClr val="85819E">
                    <a:shade val="50000"/>
                  </a:srgbClr>
                </a:solidFill>
              </a:rPr>
              <a:pPr/>
              <a:t>‹#›</a:t>
            </a:fld>
            <a:endParaRPr lang="ar-EG">
              <a:solidFill>
                <a:srgbClr val="85819E">
                  <a:shade val="50000"/>
                </a:srgbClr>
              </a:solidFill>
            </a:endParaRPr>
          </a:p>
        </p:txBody>
      </p:sp>
    </p:spTree>
    <p:extLst>
      <p:ext uri="{BB962C8B-B14F-4D97-AF65-F5344CB8AC3E}">
        <p14:creationId xmlns:p14="http://schemas.microsoft.com/office/powerpoint/2010/main" val="373524527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5"/>
          <p:cNvSpPr>
            <a:spLocks noChangeArrowheads="1" noChangeShapeType="1" noTextEdit="1"/>
          </p:cNvSpPr>
          <p:nvPr/>
        </p:nvSpPr>
        <p:spPr bwMode="auto">
          <a:xfrm>
            <a:off x="2535978" y="836711"/>
            <a:ext cx="3892550" cy="1417637"/>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Chevron">
              <a:avLst>
                <a:gd name="adj" fmla="val 25000"/>
              </a:avLst>
            </a:prstTxWarp>
          </a:bodyPr>
          <a:lstStyle/>
          <a:p>
            <a:pPr algn="ctr"/>
            <a:r>
              <a:rPr lang="ar-EG" sz="2000" kern="10" dirty="0" smtClean="0">
                <a:solidFill>
                  <a:srgbClr val="800000"/>
                </a:solidFill>
                <a:cs typeface="PT Bold Heading"/>
              </a:rPr>
              <a:t> </a:t>
            </a:r>
          </a:p>
          <a:p>
            <a:pPr algn="ctr"/>
            <a:r>
              <a:rPr lang="ar-EG" sz="2000" kern="10" dirty="0" smtClean="0">
                <a:solidFill>
                  <a:srgbClr val="800000"/>
                </a:solidFill>
                <a:cs typeface="PT Bold Heading"/>
              </a:rPr>
              <a:t>مقرر مناهج البحث</a:t>
            </a:r>
            <a:endParaRPr lang="ar-EG" sz="2000" kern="10" dirty="0">
              <a:solidFill>
                <a:srgbClr val="800000"/>
              </a:solidFill>
              <a:cs typeface="PT Bold Heading"/>
            </a:endParaRPr>
          </a:p>
        </p:txBody>
      </p:sp>
      <p:sp>
        <p:nvSpPr>
          <p:cNvPr id="6" name="WordArt 6"/>
          <p:cNvSpPr>
            <a:spLocks noChangeArrowheads="1" noChangeShapeType="1" noTextEdit="1"/>
          </p:cNvSpPr>
          <p:nvPr/>
        </p:nvSpPr>
        <p:spPr bwMode="auto">
          <a:xfrm>
            <a:off x="2535978" y="2564904"/>
            <a:ext cx="3892550" cy="72390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1200" kern="10" dirty="0" smtClean="0">
                <a:solidFill>
                  <a:srgbClr val="800000"/>
                </a:solidFill>
                <a:cs typeface="PT Bold Heading"/>
              </a:rPr>
              <a:t>الدبلوم الخاص شعبة علم النفس التربوي</a:t>
            </a:r>
            <a:endParaRPr lang="ar-EG" sz="1200" kern="10" dirty="0">
              <a:solidFill>
                <a:srgbClr val="800000"/>
              </a:solidFill>
              <a:cs typeface="PT Bold Heading"/>
            </a:endParaRPr>
          </a:p>
        </p:txBody>
      </p:sp>
      <p:pic>
        <p:nvPicPr>
          <p:cNvPr id="9" name="Picture 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3220" y="714251"/>
            <a:ext cx="1847850" cy="9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foebenha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04664"/>
            <a:ext cx="1504262" cy="128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44565" y="1712409"/>
            <a:ext cx="1555233" cy="276999"/>
          </a:xfrm>
          <a:prstGeom prst="rect">
            <a:avLst/>
          </a:prstGeom>
          <a:noFill/>
        </p:spPr>
        <p:txBody>
          <a:bodyPr wrap="none" rtlCol="1">
            <a:spAutoFit/>
          </a:bodyPr>
          <a:lstStyle/>
          <a:p>
            <a:r>
              <a:rPr lang="ar-EG" sz="1200" kern="10" dirty="0">
                <a:cs typeface="PT Bold Heading"/>
              </a:rPr>
              <a:t>قسم علم النفس التربوي</a:t>
            </a:r>
          </a:p>
        </p:txBody>
      </p:sp>
      <p:sp>
        <p:nvSpPr>
          <p:cNvPr id="13" name="WordArt 6"/>
          <p:cNvSpPr>
            <a:spLocks noChangeArrowheads="1" noChangeShapeType="1" noTextEdit="1"/>
          </p:cNvSpPr>
          <p:nvPr/>
        </p:nvSpPr>
        <p:spPr bwMode="auto">
          <a:xfrm>
            <a:off x="3272758" y="3789040"/>
            <a:ext cx="2418990" cy="503126"/>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smtClean="0">
                <a:cs typeface="PT Bold Heading"/>
              </a:rPr>
              <a:t>أ.د/ كمال اسماعيل عطية</a:t>
            </a:r>
            <a:endParaRPr lang="ar-EG" sz="400" kern="10" dirty="0">
              <a:cs typeface="PT Bold Heading"/>
            </a:endParaRPr>
          </a:p>
        </p:txBody>
      </p:sp>
      <p:sp>
        <p:nvSpPr>
          <p:cNvPr id="8" name="WordArt 6"/>
          <p:cNvSpPr>
            <a:spLocks noChangeArrowheads="1" noChangeShapeType="1" noTextEdit="1"/>
          </p:cNvSpPr>
          <p:nvPr/>
        </p:nvSpPr>
        <p:spPr bwMode="auto">
          <a:xfrm>
            <a:off x="3732460" y="655736"/>
            <a:ext cx="1499586" cy="361950"/>
          </a:xfrm>
          <a:prstGeom prst="rect">
            <a:avLst/>
          </a:prstGeom>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ar-EG" sz="400" kern="10" dirty="0" smtClean="0">
                <a:solidFill>
                  <a:srgbClr val="800000"/>
                </a:solidFill>
                <a:cs typeface="PT Bold Heading"/>
              </a:rPr>
              <a:t>المحاضرة الأولي</a:t>
            </a:r>
            <a:endParaRPr lang="ar-EG" sz="400" kern="10" dirty="0">
              <a:solidFill>
                <a:srgbClr val="800000"/>
              </a:solidFill>
              <a:cs typeface="PT Bold Heading"/>
            </a:endParaRPr>
          </a:p>
        </p:txBody>
      </p:sp>
    </p:spTree>
    <p:extLst>
      <p:ext uri="{BB962C8B-B14F-4D97-AF65-F5344CB8AC3E}">
        <p14:creationId xmlns:p14="http://schemas.microsoft.com/office/powerpoint/2010/main" val="39094807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4" grpId="0"/>
      <p:bldP spid="13"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العينة العشوائية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755576" y="1124744"/>
            <a:ext cx="7772400" cy="4968552"/>
          </a:xfrm>
          <a:solidFill>
            <a:schemeClr val="accent6">
              <a:lumMod val="20000"/>
              <a:lumOff val="80000"/>
            </a:schemeClr>
          </a:solidFill>
        </p:spPr>
        <p:txBody>
          <a:bodyPr anchor="t">
            <a:normAutofit/>
          </a:bodyPr>
          <a:lstStyle/>
          <a:p>
            <a:pPr lvl="0" algn="just">
              <a:buClr>
                <a:srgbClr val="FF0000"/>
              </a:buClr>
            </a:pPr>
            <a:r>
              <a:rPr lang="ar-EG" sz="2400" dirty="0" smtClean="0">
                <a:solidFill>
                  <a:srgbClr val="002060"/>
                </a:solidFill>
                <a:latin typeface="GE Jarida Heavy" pitchFamily="18" charset="-78"/>
                <a:ea typeface="GE Jarida Heavy" pitchFamily="18" charset="-78"/>
                <a:cs typeface="GE Jarida Heavy" pitchFamily="18" charset="-78"/>
              </a:rPr>
              <a:t>الاختيار العشوائي للعينة: </a:t>
            </a:r>
            <a:r>
              <a:rPr lang="ar-EG" sz="3200" dirty="0" smtClean="0">
                <a:latin typeface="Arial" panose="020B0604020202020204" pitchFamily="34" charset="0"/>
                <a:cs typeface="Fanan" pitchFamily="2" charset="-78"/>
              </a:rPr>
              <a:t>هو أن جميع أفراد البحث لهم فرصة متساوية ومستقلة للدخول في العينة وأن اختيار فرد ما لا يؤثر على اختيار فرد آخر. </a:t>
            </a:r>
          </a:p>
          <a:p>
            <a:pPr lvl="0" algn="just">
              <a:buClr>
                <a:srgbClr val="FF0000"/>
              </a:buClr>
            </a:pPr>
            <a:r>
              <a:rPr lang="ar-EG" sz="3200" dirty="0" smtClean="0">
                <a:latin typeface="Arial" panose="020B0604020202020204" pitchFamily="34" charset="0"/>
                <a:cs typeface="Fanan" pitchFamily="2" charset="-78"/>
              </a:rPr>
              <a:t>مثال: اختيار زوج من الطلاب أحدهما في أحد الفرق الرياضية والآخر في فرقة أخري.. ما يعني أن اختيار الفرد يتوقف على موضعه في الصف وليس مستقلًا عنه. </a:t>
            </a:r>
          </a:p>
          <a:p>
            <a:pPr lvl="0" algn="just">
              <a:buClr>
                <a:srgbClr val="FF0000"/>
              </a:buClr>
            </a:pPr>
            <a:r>
              <a:rPr lang="ar-EG" sz="3200" dirty="0" smtClean="0">
                <a:latin typeface="Arial" panose="020B0604020202020204" pitchFamily="34" charset="0"/>
                <a:cs typeface="Fanan" pitchFamily="2" charset="-78"/>
              </a:rPr>
              <a:t>أما الاختيار العشوائي للفريقين يتيح الفرصة المتساوية 50/50 للتواجد في اي منهما بصرف النظر عن موضع الفرد في الصف. </a:t>
            </a:r>
            <a:endParaRPr lang="en-US" sz="3200" dirty="0">
              <a:latin typeface="Arial" panose="020B0604020202020204" pitchFamily="34" charset="0"/>
              <a:cs typeface="Fanan" pitchFamily="2" charset="-78"/>
            </a:endParaRPr>
          </a:p>
        </p:txBody>
      </p:sp>
    </p:spTree>
    <p:extLst>
      <p:ext uri="{BB962C8B-B14F-4D97-AF65-F5344CB8AC3E}">
        <p14:creationId xmlns:p14="http://schemas.microsoft.com/office/powerpoint/2010/main" val="8337158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arn(inVertical)">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barn(inVertical)">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تابع: العينة العشوائية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lnSpcReduction="10000"/>
          </a:bodyPr>
          <a:lstStyle/>
          <a:p>
            <a:pPr lvl="0"/>
            <a:r>
              <a:rPr lang="ar-EG" sz="1800" dirty="0" smtClean="0"/>
              <a:t>                        </a:t>
            </a:r>
          </a:p>
          <a:p>
            <a:pPr lvl="0"/>
            <a:r>
              <a:rPr lang="ar-EG" sz="2800" dirty="0" smtClean="0">
                <a:solidFill>
                  <a:srgbClr val="002060"/>
                </a:solidFill>
                <a:latin typeface="GE Jarida Heavy" pitchFamily="18" charset="-78"/>
                <a:ea typeface="GE Jarida Heavy" pitchFamily="18" charset="-78"/>
                <a:cs typeface="GE Jarida Heavy" pitchFamily="18" charset="-78"/>
              </a:rPr>
              <a:t>وتعتبر طريقة الاختيار العشوائي من أفضل طرق اختيار العينات نظرًا لأنها:</a:t>
            </a:r>
          </a:p>
          <a:p>
            <a:pPr marL="457200" lvl="0" indent="-457200">
              <a:buClr>
                <a:srgbClr val="FF0000"/>
              </a:buClr>
              <a:buFont typeface="Wingdings" panose="05000000000000000000" pitchFamily="2" charset="2"/>
              <a:buChar char="v"/>
            </a:pPr>
            <a:r>
              <a:rPr lang="ar-EG" sz="3200" dirty="0" smtClean="0">
                <a:latin typeface="Arial" panose="020B0604020202020204" pitchFamily="34" charset="0"/>
                <a:cs typeface="Fanan" pitchFamily="2" charset="-78"/>
              </a:rPr>
              <a:t>توفر احتمالية أكبر لتمثيل العينة للمجتمع الأصلي مقارنة بباقي الأساليب الأخرى.</a:t>
            </a:r>
          </a:p>
          <a:p>
            <a:pPr marL="457200" lvl="0" indent="-457200">
              <a:buClr>
                <a:srgbClr val="FF0000"/>
              </a:buClr>
              <a:buFont typeface="Wingdings" panose="05000000000000000000" pitchFamily="2" charset="2"/>
              <a:buChar char="v"/>
            </a:pPr>
            <a:r>
              <a:rPr lang="ar-EG" sz="3200" dirty="0" smtClean="0">
                <a:latin typeface="Arial" panose="020B0604020202020204" pitchFamily="34" charset="0"/>
                <a:cs typeface="Fanan" pitchFamily="2" charset="-78"/>
              </a:rPr>
              <a:t>تكون الفروق بين العينة والمجتمع الأصلي نتيجة للصدفة وليست نتيجة لتحيز شعوري أو لا شعوري من جانب الباحث. </a:t>
            </a:r>
          </a:p>
          <a:p>
            <a:pPr marL="457200" lvl="0" indent="-457200">
              <a:buClr>
                <a:srgbClr val="FF0000"/>
              </a:buClr>
              <a:buFont typeface="Wingdings" panose="05000000000000000000" pitchFamily="2" charset="2"/>
              <a:buChar char="v"/>
            </a:pPr>
            <a:r>
              <a:rPr lang="ar-EG" sz="3200" dirty="0" smtClean="0">
                <a:latin typeface="Arial" panose="020B0604020202020204" pitchFamily="34" charset="0"/>
                <a:cs typeface="Fanan" pitchFamily="2" charset="-78"/>
              </a:rPr>
              <a:t>أحد المسلمات الأساسية التي يقوم عليها الإحصاء الاستلالي فإذا لم يتم اختيار العينة عشوائيًا تكون الاستدلالات المستمدة من العينة عن مجتمع البحث ضعيفة. </a:t>
            </a:r>
          </a:p>
          <a:p>
            <a:pPr lvl="0"/>
            <a:endParaRPr lang="en-US" sz="2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algn="just"/>
            <a:endParaRPr lang="en-US" sz="1800" dirty="0">
              <a:latin typeface="Times New Roman"/>
              <a:ea typeface="SimSun"/>
              <a:cs typeface="Traditional Arabic"/>
            </a:endParaRPr>
          </a:p>
        </p:txBody>
      </p:sp>
    </p:spTree>
    <p:extLst>
      <p:ext uri="{BB962C8B-B14F-4D97-AF65-F5344CB8AC3E}">
        <p14:creationId xmlns:p14="http://schemas.microsoft.com/office/powerpoint/2010/main" val="176799829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خطوات اختيار العينة العشوائية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a:bodyPr>
          <a:lstStyle/>
          <a:p>
            <a:pPr lvl="0"/>
            <a:r>
              <a:rPr lang="ar-EG" sz="1800" dirty="0" smtClean="0"/>
              <a:t>                        </a:t>
            </a:r>
          </a:p>
          <a:p>
            <a:pPr lvl="0"/>
            <a:endParaRPr lang="ar-EG" sz="1800" dirty="0" smtClean="0"/>
          </a:p>
          <a:p>
            <a:pPr lvl="0"/>
            <a:r>
              <a:rPr lang="ar-EG" sz="1800" dirty="0" smtClean="0">
                <a:latin typeface="Arial" panose="020B0604020202020204" pitchFamily="34" charset="0"/>
                <a:cs typeface="Arial" panose="020B0604020202020204" pitchFamily="34" charset="0"/>
              </a:rPr>
              <a:t> </a:t>
            </a:r>
            <a:r>
              <a:rPr lang="ar-EG" sz="2400" dirty="0" smtClean="0">
                <a:latin typeface="Arial" panose="020B0604020202020204" pitchFamily="34" charset="0"/>
                <a:cs typeface="Arial" panose="020B0604020202020204" pitchFamily="34" charset="0"/>
              </a:rPr>
              <a:t>يتطلب اختيار عينة عشوائية تحديد مجتمع البحث وتحديد كل عضو فيه واختيار الأفراد على أساس الصدفة وحدها.</a:t>
            </a:r>
          </a:p>
          <a:p>
            <a:pPr lvl="0"/>
            <a:r>
              <a:rPr lang="ar-EG" sz="2400" dirty="0" smtClean="0">
                <a:solidFill>
                  <a:srgbClr val="002060"/>
                </a:solidFill>
                <a:latin typeface="GE Jarida Heavy" pitchFamily="18" charset="-78"/>
                <a:ea typeface="GE Jarida Heavy" pitchFamily="18" charset="-78"/>
                <a:cs typeface="GE Jarida Heavy" pitchFamily="18" charset="-78"/>
              </a:rPr>
              <a:t>ومن الطرق المستخدمة في اختيار العينة عشوائيًا: </a:t>
            </a:r>
          </a:p>
          <a:p>
            <a:pPr marL="457200" lvl="0" indent="-457200">
              <a:buClr>
                <a:srgbClr val="FF0000"/>
              </a:buClr>
              <a:buFont typeface="Wingdings" panose="05000000000000000000" pitchFamily="2" charset="2"/>
              <a:buChar char="v"/>
            </a:pPr>
            <a:r>
              <a:rPr lang="ar-EG" sz="2400" dirty="0" smtClean="0">
                <a:latin typeface="Arial" panose="020B0604020202020204" pitchFamily="34" charset="0"/>
                <a:cs typeface="Arial" panose="020B0604020202020204" pitchFamily="34" charset="0"/>
              </a:rPr>
              <a:t>القرعة: كتابة اسم كل فرد على قطعة منفصلة من الورق ووضع هذة الأوراق في صندوق ثم اختيار قطعة قطعة حتي يتم الحصول علي العينة.</a:t>
            </a:r>
          </a:p>
          <a:p>
            <a:pPr marL="457200" lvl="0" indent="-457200">
              <a:buClr>
                <a:srgbClr val="FF0000"/>
              </a:buClr>
              <a:buFont typeface="Wingdings" panose="05000000000000000000" pitchFamily="2" charset="2"/>
              <a:buChar char="v"/>
            </a:pPr>
            <a:r>
              <a:rPr lang="ar-EG" sz="2400" dirty="0" smtClean="0">
                <a:latin typeface="Arial" panose="020B0604020202020204" pitchFamily="34" charset="0"/>
                <a:cs typeface="Arial" panose="020B0604020202020204" pitchFamily="34" charset="0"/>
              </a:rPr>
              <a:t>جداول الأرقام العشوائية: وتتألف من أعمدة كل عمود به خمسة أعداد تم التوصل إليها عشوائيًا بواسطة الحاسب الآلي وتتلخص خطوات اختيار العينة بهذة الطريقة فيما يلي: </a:t>
            </a:r>
            <a:endParaRPr lang="en-US" sz="2800" dirty="0">
              <a:latin typeface="Arial" panose="020B0604020202020204" pitchFamily="34" charset="0"/>
              <a:cs typeface="Arial" panose="020B0604020202020204" pitchFamily="34" charset="0"/>
            </a:endParaRPr>
          </a:p>
          <a:p>
            <a:pPr algn="just"/>
            <a:endParaRPr lang="en-US" sz="1800" dirty="0">
              <a:latin typeface="Times New Roman"/>
              <a:ea typeface="SimSun"/>
              <a:cs typeface="Traditional Arabic"/>
            </a:endParaRPr>
          </a:p>
        </p:txBody>
      </p:sp>
    </p:spTree>
    <p:extLst>
      <p:ext uri="{BB962C8B-B14F-4D97-AF65-F5344CB8AC3E}">
        <p14:creationId xmlns:p14="http://schemas.microsoft.com/office/powerpoint/2010/main" val="48080068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1000"/>
                                        <p:tgtEl>
                                          <p:spTgt spid="4">
                                            <p:txEl>
                                              <p:pRg st="5" end="5"/>
                                            </p:txEl>
                                          </p:spTgt>
                                        </p:tgtEl>
                                      </p:cBhvr>
                                    </p:animEffect>
                                    <p:anim calcmode="lin" valueType="num">
                                      <p:cBhvr>
                                        <p:cTn id="3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cs typeface="PT Bold Heading"/>
              </a:rPr>
              <a:t>جداول الأرقام العشوائية </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184576"/>
          </a:xfrm>
          <a:solidFill>
            <a:schemeClr val="accent6">
              <a:lumMod val="20000"/>
              <a:lumOff val="80000"/>
            </a:schemeClr>
          </a:solidFill>
        </p:spPr>
        <p:txBody>
          <a:bodyPr anchor="t">
            <a:normAutofit/>
          </a:bodyPr>
          <a:lstStyle/>
          <a:p>
            <a:pPr lvl="0"/>
            <a:r>
              <a:rPr lang="ar-EG" sz="1800" dirty="0" smtClean="0"/>
              <a:t>                        </a:t>
            </a:r>
          </a:p>
          <a:p>
            <a:endParaRPr lang="ar-EG" sz="1800" dirty="0" smtClean="0">
              <a:latin typeface="Arial" panose="020B0604020202020204" pitchFamily="34" charset="0"/>
              <a:cs typeface="Arial" panose="020B0604020202020204" pitchFamily="34" charset="0"/>
            </a:endParaRPr>
          </a:p>
          <a:p>
            <a:pPr lvl="0">
              <a:buClr>
                <a:srgbClr val="FF0000"/>
              </a:buClr>
            </a:pPr>
            <a:endParaRPr lang="ar-EG" sz="2800" dirty="0" smtClean="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888132"/>
            <a:ext cx="7848872" cy="52565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60690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العينة الطبقية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92360" y="908720"/>
            <a:ext cx="7772400" cy="5481026"/>
          </a:xfrm>
          <a:solidFill>
            <a:schemeClr val="accent6">
              <a:lumMod val="20000"/>
              <a:lumOff val="80000"/>
            </a:schemeClr>
          </a:solidFill>
        </p:spPr>
        <p:txBody>
          <a:bodyPr anchor="t">
            <a:normAutofit/>
          </a:bodyPr>
          <a:lstStyle/>
          <a:p>
            <a:pPr algn="just"/>
            <a:r>
              <a:rPr lang="ar-EG" sz="2400" kern="10" cap="all" dirty="0">
                <a:ln w="5000" cmpd="sng">
                  <a:solidFill>
                    <a:schemeClr val="tx1"/>
                  </a:solidFill>
                  <a:prstDash val="solid"/>
                </a:ln>
                <a:solidFill>
                  <a:srgbClr val="FF0000"/>
                </a:solidFill>
                <a:cs typeface="Fanan" pitchFamily="2" charset="-78"/>
              </a:rPr>
              <a:t>العينة الطبقية: </a:t>
            </a:r>
            <a:r>
              <a:rPr lang="ar-EG" kern="10" cap="all" dirty="0" smtClean="0">
                <a:ln w="5000" cmpd="sng">
                  <a:solidFill>
                    <a:schemeClr val="tx1"/>
                  </a:solidFill>
                  <a:prstDash val="solid"/>
                </a:ln>
                <a:cs typeface="Fanan" pitchFamily="2" charset="-78"/>
              </a:rPr>
              <a:t>هي اختيار عينة تمثل المجموعات الفرعية في مجتمع الدراسة بنفس نسبتها في المجتمع. </a:t>
            </a:r>
          </a:p>
          <a:p>
            <a:pPr algn="just"/>
            <a:r>
              <a:rPr lang="ar-EG" sz="2400" kern="10" cap="all" dirty="0" smtClean="0">
                <a:ln w="5000" cmpd="sng">
                  <a:solidFill>
                    <a:schemeClr val="tx1"/>
                  </a:solidFill>
                  <a:prstDash val="solid"/>
                </a:ln>
                <a:latin typeface="Arial" panose="020B0604020202020204" pitchFamily="34" charset="0"/>
                <a:cs typeface="Fanan" pitchFamily="2" charset="-78"/>
              </a:rPr>
              <a:t>كما تستخدم في اختيار عينات متساوية من كل المجموعات الفرعية اذا كان البحث يهدف إلى المقارنة بينها. </a:t>
            </a:r>
          </a:p>
          <a:p>
            <a:pPr algn="just"/>
            <a:r>
              <a:rPr lang="ar-EG" sz="2400" kern="10" cap="all" dirty="0" smtClean="0">
                <a:ln w="5000" cmpd="sng">
                  <a:solidFill>
                    <a:schemeClr val="tx1"/>
                  </a:solidFill>
                  <a:prstDash val="solid"/>
                </a:ln>
                <a:solidFill>
                  <a:srgbClr val="FF0000"/>
                </a:solidFill>
                <a:latin typeface="Arial" panose="020B0604020202020204" pitchFamily="34" charset="0"/>
                <a:cs typeface="Fanan" pitchFamily="2" charset="-78"/>
              </a:rPr>
              <a:t>مثال: </a:t>
            </a:r>
            <a:r>
              <a:rPr lang="ar-EG" sz="2400" kern="10" cap="all" dirty="0" smtClean="0">
                <a:ln w="5000" cmpd="sng">
                  <a:solidFill>
                    <a:schemeClr val="tx1"/>
                  </a:solidFill>
                  <a:prstDash val="solid"/>
                </a:ln>
                <a:latin typeface="Arial" panose="020B0604020202020204" pitchFamily="34" charset="0"/>
                <a:cs typeface="Fanan" pitchFamily="2" charset="-78"/>
              </a:rPr>
              <a:t>اختيار عينة تمثل مجتمع الاقتراع بحيث توجد نسبة من الحزب الوطني وحزب العمل والوفد .. الخ. بما يتناسب مع أعداد أعضاء هذة الأحزاب.  </a:t>
            </a:r>
          </a:p>
          <a:p>
            <a:pPr algn="just"/>
            <a:r>
              <a:rPr lang="ar-EG" sz="2400" kern="10" cap="all" dirty="0" smtClean="0">
                <a:ln w="5000" cmpd="sng">
                  <a:solidFill>
                    <a:schemeClr val="tx1"/>
                  </a:solidFill>
                  <a:prstDash val="solid"/>
                </a:ln>
                <a:latin typeface="Arial" panose="020B0604020202020204" pitchFamily="34" charset="0"/>
                <a:cs typeface="Fanan" pitchFamily="2" charset="-78"/>
              </a:rPr>
              <a:t>كما تتضمن هذة الطريقة اختيار الأفراد عشوائيًا من كل طبقة لضمان التمثيل المرغوب فيه للمجموعات الفرعية </a:t>
            </a:r>
          </a:p>
          <a:p>
            <a:pPr algn="just"/>
            <a:r>
              <a:rPr lang="ar-EG" sz="2400" kern="10" cap="all" dirty="0" smtClean="0">
                <a:ln w="5000" cmpd="sng">
                  <a:solidFill>
                    <a:schemeClr val="tx1"/>
                  </a:solidFill>
                  <a:prstDash val="solid"/>
                </a:ln>
                <a:latin typeface="Arial" panose="020B0604020202020204" pitchFamily="34" charset="0"/>
                <a:cs typeface="Fanan" pitchFamily="2" charset="-78"/>
              </a:rPr>
              <a:t>مثال: اختيار الطلاب من كل مستوي للذكاء (مرتفعي ومتوسطي ومنخفضي) عشوائيًا وتوزيعهم بالتساوي على مجموعتين أحدهما تدرس بطريقة والثانية بطريقة أخري. بدلًا من اختيار العينة عشوائيًا وتوزيع نصف العينة على طريقة والنصف الآخر على طريقة أخري.  </a:t>
            </a:r>
            <a:endParaRPr lang="ar-EG" sz="2400" dirty="0">
              <a:ln w="5000" cmpd="sng">
                <a:solidFill>
                  <a:schemeClr val="tx1"/>
                </a:solidFill>
                <a:prstDash val="solid"/>
              </a:ln>
              <a:latin typeface="Arial" panose="020B0604020202020204" pitchFamily="34" charset="0"/>
              <a:cs typeface="Fanan" pitchFamily="2" charset="-78"/>
            </a:endParaRPr>
          </a:p>
        </p:txBody>
      </p:sp>
    </p:spTree>
    <p:extLst>
      <p:ext uri="{BB962C8B-B14F-4D97-AF65-F5344CB8AC3E}">
        <p14:creationId xmlns:p14="http://schemas.microsoft.com/office/powerpoint/2010/main" val="391342411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kern="10" dirty="0" smtClean="0">
                <a:solidFill>
                  <a:srgbClr val="002060"/>
                </a:solidFill>
                <a:effectLst/>
                <a:cs typeface="PT Bold Heading"/>
              </a:rPr>
              <a:t>خطوات العينة الطبقية</a:t>
            </a:r>
            <a:endParaRPr lang="ar-EG" sz="36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a:bodyPr>
          <a:lstStyle/>
          <a:p>
            <a:pPr algn="just"/>
            <a:r>
              <a:rPr lang="ar-EG" sz="1400" dirty="0">
                <a:latin typeface="Times New Roman"/>
                <a:ea typeface="SimSun"/>
                <a:cs typeface="Simplified Arabic"/>
              </a:rPr>
              <a:t> </a:t>
            </a:r>
            <a:endParaRPr lang="en-US" sz="1800" dirty="0">
              <a:latin typeface="Times New Roman"/>
              <a:ea typeface="SimSun"/>
              <a:cs typeface="Traditional Arabic"/>
            </a:endParaRPr>
          </a:p>
          <a:p>
            <a:pPr marL="514350" indent="-514350" algn="just">
              <a:buClr>
                <a:srgbClr val="FF0000"/>
              </a:buClr>
              <a:buFont typeface="+mj-lt"/>
              <a:buAutoNum type="arabicPeriod"/>
            </a:pPr>
            <a:r>
              <a:rPr lang="ar-EG" sz="3200" dirty="0" smtClean="0">
                <a:latin typeface="Times New Roman"/>
                <a:ea typeface="SimSun"/>
                <a:cs typeface="Simplified Arabic"/>
              </a:rPr>
              <a:t> حدد وعرف المجتمع الأصلي.</a:t>
            </a:r>
          </a:p>
          <a:p>
            <a:pPr marL="514350" indent="-514350" algn="just">
              <a:buClr>
                <a:srgbClr val="FF0000"/>
              </a:buClr>
              <a:buFont typeface="+mj-lt"/>
              <a:buAutoNum type="arabicPeriod"/>
            </a:pPr>
            <a:r>
              <a:rPr lang="ar-EG" sz="3200" dirty="0" smtClean="0">
                <a:latin typeface="Times New Roman"/>
                <a:ea typeface="SimSun"/>
                <a:cs typeface="Simplified Arabic"/>
              </a:rPr>
              <a:t>حدد حجم العينة المرغوب فيه.</a:t>
            </a:r>
          </a:p>
          <a:p>
            <a:pPr marL="514350" indent="-514350" algn="just">
              <a:buClr>
                <a:srgbClr val="FF0000"/>
              </a:buClr>
              <a:buFont typeface="+mj-lt"/>
              <a:buAutoNum type="arabicPeriod"/>
            </a:pPr>
            <a:r>
              <a:rPr lang="ar-EG" sz="3200" dirty="0" smtClean="0">
                <a:latin typeface="Times New Roman"/>
                <a:ea typeface="SimSun"/>
                <a:cs typeface="Simplified Arabic"/>
              </a:rPr>
              <a:t>حدد المتغير والمجموعات الفرعية التي تريد ضمان تمثيلها على نحو مناسب (أى تناسبيًا أو متساويًا).</a:t>
            </a:r>
          </a:p>
          <a:p>
            <a:pPr marL="514350" indent="-514350" algn="just">
              <a:buClr>
                <a:srgbClr val="FF0000"/>
              </a:buClr>
              <a:buFont typeface="+mj-lt"/>
              <a:buAutoNum type="arabicPeriod"/>
            </a:pPr>
            <a:r>
              <a:rPr lang="ar-EG" sz="3200" dirty="0" smtClean="0">
                <a:latin typeface="Times New Roman"/>
                <a:ea typeface="SimSun"/>
                <a:cs typeface="Simplified Arabic"/>
              </a:rPr>
              <a:t>صنف جميع وحدات المجتمع في المجموعات الفرعية المحددة. </a:t>
            </a:r>
          </a:p>
          <a:p>
            <a:pPr marL="514350" indent="-514350" algn="just">
              <a:buClr>
                <a:srgbClr val="FF0000"/>
              </a:buClr>
              <a:buFont typeface="+mj-lt"/>
              <a:buAutoNum type="arabicPeriod"/>
            </a:pPr>
            <a:r>
              <a:rPr lang="ar-EG" sz="3200" dirty="0" smtClean="0">
                <a:latin typeface="Times New Roman"/>
                <a:ea typeface="SimSun"/>
                <a:cs typeface="Simplified Arabic"/>
              </a:rPr>
              <a:t>اختر عشوائيًا العدد المناسب (عدد تناسبيًا من الوحدات أو عدد متساوي) من الوحدات في كل مجموعة فرعية. </a:t>
            </a:r>
          </a:p>
          <a:p>
            <a:pPr algn="just">
              <a:buClr>
                <a:srgbClr val="FF0000"/>
              </a:buClr>
            </a:pPr>
            <a:endParaRPr lang="ar-EG" sz="3200" dirty="0" smtClean="0">
              <a:latin typeface="Times New Roman"/>
              <a:ea typeface="SimSun"/>
              <a:cs typeface="Simplified Arabic"/>
            </a:endParaRPr>
          </a:p>
        </p:txBody>
      </p:sp>
    </p:spTree>
    <p:extLst>
      <p:ext uri="{BB962C8B-B14F-4D97-AF65-F5344CB8AC3E}">
        <p14:creationId xmlns:p14="http://schemas.microsoft.com/office/powerpoint/2010/main" val="12092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arn(inVertical)">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barn(inVertical)">
                                      <p:cBhvr>
                                        <p:cTn id="28" dur="500"/>
                                        <p:tgtEl>
                                          <p:spTgt spid="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arn(inVertical)">
                                      <p:cBhvr>
                                        <p:cTn id="3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kern="10" dirty="0" smtClean="0">
                <a:solidFill>
                  <a:srgbClr val="002060"/>
                </a:solidFill>
                <a:effectLst/>
                <a:cs typeface="PT Bold Heading"/>
              </a:rPr>
              <a:t>العينة المنتظمة</a:t>
            </a:r>
            <a:endParaRPr lang="ar-EG" sz="36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a:bodyPr>
          <a:lstStyle/>
          <a:p>
            <a:pPr algn="just"/>
            <a:r>
              <a:rPr lang="ar-EG" sz="1400" dirty="0">
                <a:latin typeface="Times New Roman"/>
                <a:ea typeface="SimSun"/>
                <a:cs typeface="Simplified Arabic"/>
              </a:rPr>
              <a:t> </a:t>
            </a:r>
            <a:endParaRPr lang="en-US" sz="1800" dirty="0">
              <a:latin typeface="Times New Roman"/>
              <a:ea typeface="SimSun"/>
              <a:cs typeface="Traditional Arabic"/>
            </a:endParaRPr>
          </a:p>
          <a:p>
            <a:pPr algn="just">
              <a:buClr>
                <a:srgbClr val="FF0000"/>
              </a:buClr>
            </a:pPr>
            <a:r>
              <a:rPr lang="ar-EG" sz="3200" dirty="0" smtClean="0">
                <a:latin typeface="Times New Roman"/>
                <a:ea typeface="SimSun"/>
                <a:cs typeface="Simplified Arabic"/>
              </a:rPr>
              <a:t>تشتق العينة المنتظمة باختيار مفردات من قائمة على مسافات متساوية عندما يتوافر للباحث إطار للمجتمع الأصل. وتتوقف المسافة على حجم القائمة وحجم العينة المرغوب فيها.</a:t>
            </a:r>
          </a:p>
          <a:p>
            <a:pPr algn="just">
              <a:buClr>
                <a:srgbClr val="FF0000"/>
              </a:buClr>
            </a:pPr>
            <a:r>
              <a:rPr lang="ar-EG" sz="3200" dirty="0" smtClean="0">
                <a:latin typeface="Times New Roman"/>
                <a:ea typeface="SimSun"/>
                <a:cs typeface="Simplified Arabic"/>
              </a:rPr>
              <a:t>الفرق الرئيسي بين العينة المنتظمة والأنواع الأخرى من العينات هو أن جميع الأعضاء في المجتمع الأصل لا تتاح لهم فرصة متساوية للدخول في العينة، لأنه متي تم اختيار الاسم الأول فقد تحددت بقيه الأفراد بشكل آلي. </a:t>
            </a:r>
          </a:p>
        </p:txBody>
      </p:sp>
    </p:spTree>
    <p:extLst>
      <p:ext uri="{BB962C8B-B14F-4D97-AF65-F5344CB8AC3E}">
        <p14:creationId xmlns:p14="http://schemas.microsoft.com/office/powerpoint/2010/main" val="112183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kern="10" dirty="0" smtClean="0">
                <a:solidFill>
                  <a:srgbClr val="002060"/>
                </a:solidFill>
                <a:effectLst/>
                <a:cs typeface="PT Bold Heading"/>
              </a:rPr>
              <a:t>العينة المنتظمة </a:t>
            </a:r>
            <a:endParaRPr lang="ar-EG" sz="36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p:spPr>
        <p:style>
          <a:lnRef idx="1">
            <a:schemeClr val="accent3"/>
          </a:lnRef>
          <a:fillRef idx="2">
            <a:schemeClr val="accent3"/>
          </a:fillRef>
          <a:effectRef idx="1">
            <a:schemeClr val="accent3"/>
          </a:effectRef>
          <a:fontRef idx="minor">
            <a:schemeClr val="dk1"/>
          </a:fontRef>
        </p:style>
        <p:txBody>
          <a:bodyPr anchor="t">
            <a:normAutofit fontScale="85000" lnSpcReduction="20000"/>
          </a:bodyPr>
          <a:lstStyle/>
          <a:p>
            <a:pPr algn="just"/>
            <a:r>
              <a:rPr lang="ar-EG" sz="1400" dirty="0">
                <a:latin typeface="Times New Roman"/>
                <a:ea typeface="SimSun"/>
                <a:cs typeface="Simplified Arabic"/>
              </a:rPr>
              <a:t> </a:t>
            </a:r>
            <a:endParaRPr lang="en-US" sz="1800" dirty="0">
              <a:latin typeface="Times New Roman"/>
              <a:ea typeface="SimSun"/>
              <a:cs typeface="Traditional Arabic"/>
            </a:endParaRPr>
          </a:p>
          <a:p>
            <a:pPr algn="just">
              <a:buClr>
                <a:srgbClr val="FF0000"/>
              </a:buClr>
            </a:pPr>
            <a:r>
              <a:rPr lang="ar-EG" sz="3200" dirty="0" smtClean="0">
                <a:latin typeface="Times New Roman"/>
                <a:ea typeface="SimSun"/>
                <a:cs typeface="PT Bold Heading" panose="00000400000000000000" pitchFamily="2" charset="-78"/>
              </a:rPr>
              <a:t> العينة المنتظمة والعشوائية:                                     </a:t>
            </a:r>
          </a:p>
          <a:p>
            <a:pPr algn="just">
              <a:buClr>
                <a:srgbClr val="FF0000"/>
              </a:buClr>
            </a:pPr>
            <a:r>
              <a:rPr lang="ar-EG" sz="3300" dirty="0">
                <a:ln>
                  <a:solidFill>
                    <a:schemeClr val="tx1"/>
                  </a:solidFill>
                </a:ln>
                <a:solidFill>
                  <a:srgbClr val="FF0000"/>
                </a:solidFill>
                <a:latin typeface="Arial" pitchFamily="34" charset="0"/>
                <a:cs typeface="Fanan" pitchFamily="2" charset="-78"/>
              </a:rPr>
              <a:t>يمكن اعتبار العينة الطبقية عينة عشوائية إذا رتبت قائمة المجتمع الأصلي عشوائيًا. ولابد أن تكون إحداها عشوائيًا إما عملية الانتقاء أو القائمة. </a:t>
            </a:r>
          </a:p>
          <a:p>
            <a:pPr algn="just">
              <a:buClr>
                <a:srgbClr val="FF0000"/>
              </a:buClr>
            </a:pPr>
            <a:r>
              <a:rPr lang="ar-EG" sz="3200" dirty="0">
                <a:latin typeface="Arial" panose="020B0604020202020204" pitchFamily="34" charset="0"/>
                <a:cs typeface="Fanan" pitchFamily="2" charset="-78"/>
              </a:rPr>
              <a:t>ويندر أن تكون العينة المنتظمة في جودة العينة العشوائية لندرة توافر القوائم المرتبة عشوائيًا والاعتراض الأساسي هو أنه يمكن استبعاد مجموعات فرعية معينة من العينة على نحو منتظم.</a:t>
            </a:r>
          </a:p>
          <a:p>
            <a:pPr algn="just">
              <a:buClr>
                <a:srgbClr val="FF0000"/>
              </a:buClr>
            </a:pPr>
            <a:r>
              <a:rPr lang="ar-EG" sz="3300" dirty="0">
                <a:ln>
                  <a:solidFill>
                    <a:schemeClr val="tx1"/>
                  </a:solidFill>
                </a:ln>
                <a:solidFill>
                  <a:srgbClr val="FF0000"/>
                </a:solidFill>
                <a:latin typeface="Arial" pitchFamily="34" charset="0"/>
                <a:cs typeface="Fanan" pitchFamily="2" charset="-78"/>
              </a:rPr>
              <a:t>وتزود هذة العينة الباحث بصورة خاطئة إذا سحبت من مجتمع يتميز بظواهر دورية أو متكررة على فترات متساوية</a:t>
            </a:r>
          </a:p>
          <a:p>
            <a:pPr algn="just">
              <a:buClr>
                <a:srgbClr val="FF0000"/>
              </a:buClr>
            </a:pPr>
            <a:r>
              <a:rPr lang="ar-EG" sz="3200" b="1" dirty="0" smtClean="0">
                <a:ln w="1905">
                  <a:solidFill>
                    <a:srgbClr val="5B054F"/>
                  </a:solidFill>
                </a:ln>
                <a:solidFill>
                  <a:srgbClr val="0070C0"/>
                </a:solidFill>
                <a:effectLst>
                  <a:innerShdw blurRad="69850" dist="43180" dir="5400000">
                    <a:srgbClr val="000000">
                      <a:alpha val="65000"/>
                    </a:srgbClr>
                  </a:innerShdw>
                </a:effectLst>
                <a:latin typeface="Arial" panose="020B0604020202020204" pitchFamily="34" charset="0"/>
                <a:cs typeface="Fanan" pitchFamily="2" charset="-78"/>
              </a:rPr>
              <a:t>مثال 1: </a:t>
            </a:r>
            <a:r>
              <a:rPr lang="ar-EG" sz="3200" dirty="0" smtClean="0">
                <a:latin typeface="Arial" panose="020B0604020202020204" pitchFamily="34" charset="0"/>
                <a:cs typeface="Fanan" pitchFamily="2" charset="-78"/>
              </a:rPr>
              <a:t>أن قوائم الأسماء تتألف من مجموعات كل منها عشرة وأولها أكثر التلاميذ ذكاء لأعطتنا العينة المنتظمة صورة خاطئة عن المجتمع الأصلي. </a:t>
            </a:r>
          </a:p>
          <a:p>
            <a:pPr algn="just">
              <a:buClr>
                <a:srgbClr val="FF0000"/>
              </a:buClr>
            </a:pPr>
            <a:r>
              <a:rPr lang="ar-EG" sz="3200" b="1" dirty="0">
                <a:ln w="1905">
                  <a:solidFill>
                    <a:srgbClr val="5B054F"/>
                  </a:solidFill>
                </a:ln>
                <a:solidFill>
                  <a:srgbClr val="0070C0"/>
                </a:solidFill>
                <a:effectLst>
                  <a:innerShdw blurRad="69850" dist="43180" dir="5400000">
                    <a:srgbClr val="000000">
                      <a:alpha val="65000"/>
                    </a:srgbClr>
                  </a:innerShdw>
                </a:effectLst>
                <a:latin typeface="Arial" panose="020B0604020202020204" pitchFamily="34" charset="0"/>
                <a:cs typeface="Fanan" pitchFamily="2" charset="-78"/>
              </a:rPr>
              <a:t>مثال2: </a:t>
            </a:r>
            <a:r>
              <a:rPr lang="ar-EG" sz="3200" dirty="0" smtClean="0">
                <a:latin typeface="Arial" panose="020B0604020202020204" pitchFamily="34" charset="0"/>
                <a:cs typeface="Fanan" pitchFamily="2" charset="-78"/>
              </a:rPr>
              <a:t>ولو تم تسجيل قائمة بالمترددين على المكتبة يوميًا فمن المحتمل الحصول على عينة متحيزة اذا تم اختيار يوم السبت أو الخميس اذ من المحتمل أن يقل عدد المستخدمين في هذين اليومين عن بقيه أيام الأسبوع. </a:t>
            </a:r>
            <a:endParaRPr lang="ar-EG" sz="3200" dirty="0">
              <a:latin typeface="Arial" panose="020B0604020202020204" pitchFamily="34" charset="0"/>
              <a:cs typeface="Fanan" pitchFamily="2" charset="-78"/>
            </a:endParaRPr>
          </a:p>
        </p:txBody>
      </p:sp>
    </p:spTree>
    <p:extLst>
      <p:ext uri="{BB962C8B-B14F-4D97-AF65-F5344CB8AC3E}">
        <p14:creationId xmlns:p14="http://schemas.microsoft.com/office/powerpoint/2010/main" val="145589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خطوات اختيار العينة المنتظمة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a:bodyPr>
          <a:lstStyle/>
          <a:p>
            <a:pPr marL="342900" indent="-161925" algn="just">
              <a:buClr>
                <a:schemeClr val="tx1"/>
              </a:buClr>
              <a:buFont typeface="+mj-lt"/>
              <a:buAutoNum type="arabicPeriod"/>
            </a:pPr>
            <a:r>
              <a:rPr lang="ar-EG" sz="2500" dirty="0">
                <a:latin typeface="Arial" panose="020B0604020202020204" pitchFamily="34" charset="0"/>
                <a:ea typeface="SimSun"/>
                <a:cs typeface="Arial" panose="020B0604020202020204" pitchFamily="34" charset="0"/>
              </a:rPr>
              <a:t> </a:t>
            </a:r>
            <a:r>
              <a:rPr lang="ar-EG" sz="2700" dirty="0" smtClean="0">
                <a:latin typeface="Arial" panose="020B0604020202020204" pitchFamily="34" charset="0"/>
                <a:ea typeface="SimSun"/>
                <a:cs typeface="Fanan" pitchFamily="2" charset="-78"/>
              </a:rPr>
              <a:t>حدد المجتمع الأصل.</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حدد حجم العينة المرغوب فيه.</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احصل على قائمة بمفردات المجتمع الأصل.</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حدد مقدار المسافة في القائمة وذلك بقسمة حجم المجتمع الأصل على حجم العينة المرغوب فيها.</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ابدأ عند وحدة أو اسم في قمة قائمة المجتمع الأصل ويكون الاختيار عشوائيًا. </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اذا كانت المسافة عشرة مثلا وكانت نقطة البداية 4 فإن الوحدات التي نختارها هي 14، 24، 34.. الخ.</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اذا لم تحصل على العينة المرغوبة ووصلت إلى نهاية القائمة ابدأ من أولها من جديد. </a:t>
            </a:r>
          </a:p>
        </p:txBody>
      </p:sp>
    </p:spTree>
    <p:extLst>
      <p:ext uri="{BB962C8B-B14F-4D97-AF65-F5344CB8AC3E}">
        <p14:creationId xmlns:p14="http://schemas.microsoft.com/office/powerpoint/2010/main" val="117664750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6632"/>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2800" kern="10" dirty="0" smtClean="0">
                <a:solidFill>
                  <a:srgbClr val="002060"/>
                </a:solidFill>
                <a:effectLst/>
                <a:cs typeface="PT Bold Heading"/>
              </a:rPr>
              <a:t>العينة المنتظمة</a:t>
            </a:r>
            <a:endParaRPr lang="ar-EG" sz="2800" kern="10" dirty="0">
              <a:solidFill>
                <a:srgbClr val="002060"/>
              </a:solidFill>
              <a:effectLst/>
              <a:cs typeface="PT Bold Heading"/>
            </a:endParaRPr>
          </a:p>
        </p:txBody>
      </p:sp>
      <p:sp>
        <p:nvSpPr>
          <p:cNvPr id="4" name="Subtitle 3"/>
          <p:cNvSpPr>
            <a:spLocks noGrp="1"/>
          </p:cNvSpPr>
          <p:nvPr>
            <p:ph type="subTitle" idx="1"/>
          </p:nvPr>
        </p:nvSpPr>
        <p:spPr>
          <a:xfrm>
            <a:off x="827584" y="1124744"/>
            <a:ext cx="7772400" cy="5328592"/>
          </a:xfrm>
          <a:solidFill>
            <a:schemeClr val="accent6">
              <a:lumMod val="20000"/>
              <a:lumOff val="80000"/>
            </a:schemeClr>
          </a:solidFill>
        </p:spPr>
        <p:txBody>
          <a:bodyPr anchor="t">
            <a:normAutofit/>
          </a:bodyPr>
          <a:lstStyle/>
          <a:p>
            <a:pPr marL="180975" algn="just">
              <a:buClr>
                <a:schemeClr val="tx1"/>
              </a:buClr>
            </a:pPr>
            <a:endParaRPr lang="ar-EG" sz="2500" dirty="0" smtClean="0">
              <a:latin typeface="Arial" panose="020B0604020202020204" pitchFamily="34" charset="0"/>
              <a:ea typeface="SimSun"/>
              <a:cs typeface="Arial" panose="020B0604020202020204" pitchFamily="34" charset="0"/>
            </a:endParaRPr>
          </a:p>
          <a:p>
            <a:pPr marL="180975" algn="just">
              <a:buClr>
                <a:schemeClr val="tx1"/>
              </a:buClr>
            </a:pPr>
            <a:r>
              <a:rPr lang="ar-EG" sz="2500" dirty="0" smtClean="0">
                <a:latin typeface="Arial" panose="020B0604020202020204" pitchFamily="34" charset="0"/>
                <a:ea typeface="SimSun"/>
                <a:cs typeface="Arial" panose="020B0604020202020204" pitchFamily="34" charset="0"/>
              </a:rPr>
              <a:t>                  </a:t>
            </a:r>
            <a:r>
              <a:rPr lang="ar-EG" sz="2700" b="1" dirty="0">
                <a:ln w="1905"/>
                <a:solidFill>
                  <a:srgbClr val="5B054F"/>
                </a:solidFill>
                <a:effectLst>
                  <a:innerShdw blurRad="69850" dist="43180" dir="5400000">
                    <a:srgbClr val="000000">
                      <a:alpha val="65000"/>
                    </a:srgbClr>
                  </a:innerShdw>
                </a:effectLst>
                <a:latin typeface="Arial" panose="020B0604020202020204" pitchFamily="34" charset="0"/>
                <a:ea typeface="SimSun"/>
                <a:cs typeface="Fanan" pitchFamily="2" charset="-78"/>
              </a:rPr>
              <a:t>خطوات اختيار مدير التعليم عينة منتظمة:</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حجم المجتمع الأصلي في منطقة تعليمية هو 5000 مدرس</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حجم العينة المطلوبة 500 مدرس.</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استخدم المدير دليل به أسماء جميع المدرسين في مدارس المنطقة مرتبًا ترتيبًا أبجديًا. هذا الترتيب ليس عشوائيًا ولكنه أفضل ما هو متاح .</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حدد حجم المسافة بقسمة حجم المجتمع الأصل على حجم العينة اذن المسافة هي 5000/ 500 = 10 </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تخير اسمًا بطريقة عشوائية في قمة القائمة.</a:t>
            </a:r>
          </a:p>
          <a:p>
            <a:pPr marL="342900" indent="-161925" algn="just">
              <a:buClr>
                <a:schemeClr val="tx1"/>
              </a:buClr>
              <a:buFont typeface="+mj-lt"/>
              <a:buAutoNum type="arabicPeriod"/>
            </a:pPr>
            <a:r>
              <a:rPr lang="ar-EG" sz="2700" dirty="0" smtClean="0">
                <a:latin typeface="Arial" panose="020B0604020202020204" pitchFamily="34" charset="0"/>
                <a:ea typeface="SimSun"/>
                <a:cs typeface="Fanan" pitchFamily="2" charset="-78"/>
              </a:rPr>
              <a:t>من هذة النقطة تخير عاشر اسم على نحو آلي، فإذا اخترت في الخطوة 5 ثالث اسم في القائمة فسوف تتضمن العينة المدرس رقم 13، 23، 33 .. الخ</a:t>
            </a:r>
          </a:p>
        </p:txBody>
      </p:sp>
      <p:sp>
        <p:nvSpPr>
          <p:cNvPr id="5" name="TextBox 4"/>
          <p:cNvSpPr txBox="1"/>
          <p:nvPr/>
        </p:nvSpPr>
        <p:spPr>
          <a:xfrm>
            <a:off x="7092280" y="1602720"/>
            <a:ext cx="1244492" cy="430887"/>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r>
              <a:rPr lang="ar-EG" sz="2200" kern="10" cap="all" dirty="0" smtClean="0">
                <a:ln w="5000" cmpd="sng">
                  <a:noFill/>
                  <a:prstDash val="solid"/>
                </a:ln>
                <a:solidFill>
                  <a:srgbClr val="002060"/>
                </a:solidFill>
                <a:cs typeface="PT Bold Heading"/>
              </a:rPr>
              <a:t>مثــــــال</a:t>
            </a:r>
            <a:endParaRPr lang="ar-EG" sz="2200" kern="10" cap="all" dirty="0">
              <a:ln w="5000" cmpd="sng">
                <a:noFill/>
                <a:prstDash val="solid"/>
              </a:ln>
              <a:solidFill>
                <a:srgbClr val="002060"/>
              </a:solidFill>
              <a:cs typeface="PT Bold Heading"/>
            </a:endParaRPr>
          </a:p>
        </p:txBody>
      </p:sp>
    </p:spTree>
    <p:extLst>
      <p:ext uri="{BB962C8B-B14F-4D97-AF65-F5344CB8AC3E}">
        <p14:creationId xmlns:p14="http://schemas.microsoft.com/office/powerpoint/2010/main" val="220777126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dow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arn(inVertical)">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barn(inVertical)">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barn(inVertical)">
                                      <p:cBhvr>
                                        <p:cTn id="38" dur="50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barn(inVertical)">
                                      <p:cBhvr>
                                        <p:cTn id="43" dur="500"/>
                                        <p:tgtEl>
                                          <p:spTgt spid="4">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barn(inVertical)">
                                      <p:cBhvr>
                                        <p:cTn id="4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2790472"/>
              </p:ext>
            </p:extLst>
          </p:nvPr>
        </p:nvGraphicFramePr>
        <p:xfrm>
          <a:off x="611560" y="2276872"/>
          <a:ext cx="7896538" cy="2160240"/>
        </p:xfrm>
        <a:graphic>
          <a:graphicData uri="http://schemas.openxmlformats.org/drawingml/2006/table">
            <a:tbl>
              <a:tblPr rtl="1" firstRow="1" firstCol="1" bandRow="1"/>
              <a:tblGrid>
                <a:gridCol w="7896538"/>
              </a:tblGrid>
              <a:tr h="720080">
                <a:tc>
                  <a:txBody>
                    <a:bodyPr/>
                    <a:lstStyle/>
                    <a:p>
                      <a:pPr algn="ctr" rtl="1">
                        <a:spcAft>
                          <a:spcPts val="0"/>
                        </a:spcAft>
                      </a:pPr>
                      <a:r>
                        <a:rPr kumimoji="0" lang="ar-EG" sz="1800" b="0" kern="10" dirty="0" smtClean="0">
                          <a:solidFill>
                            <a:schemeClr val="tx1"/>
                          </a:solidFill>
                          <a:effectLst/>
                          <a:latin typeface="+mn-lt"/>
                          <a:ea typeface="+mn-ea"/>
                          <a:cs typeface="PT Bold Heading"/>
                        </a:rPr>
                        <a:t>اختيار العينة</a:t>
                      </a:r>
                      <a:endParaRPr kumimoji="0" lang="en-US" sz="1800" b="0" kern="10" dirty="0">
                        <a:solidFill>
                          <a:schemeClr val="tx1"/>
                        </a:solidFill>
                        <a:effectLst/>
                        <a:latin typeface="+mn-lt"/>
                        <a:ea typeface="+mn-ea"/>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r>
              <a:tr h="720080">
                <a:tc>
                  <a:txBody>
                    <a:bodyPr/>
                    <a:lstStyle/>
                    <a:p>
                      <a:pPr algn="ctr" rtl="1">
                        <a:spcAft>
                          <a:spcPts val="0"/>
                        </a:spcAft>
                      </a:pPr>
                      <a:r>
                        <a:rPr kumimoji="0" lang="ar-EG" sz="1800" b="0" kern="10" dirty="0" smtClean="0">
                          <a:solidFill>
                            <a:schemeClr val="tx1"/>
                          </a:solidFill>
                          <a:effectLst/>
                          <a:latin typeface="+mn-lt"/>
                          <a:ea typeface="+mn-ea"/>
                          <a:cs typeface="PT Bold Heading"/>
                        </a:rPr>
                        <a:t>تعريف وتحديد المجتمع الأصلي</a:t>
                      </a:r>
                      <a:endParaRPr kumimoji="0" lang="en-US" sz="1800" b="0" kern="10" dirty="0">
                        <a:solidFill>
                          <a:schemeClr val="tx1"/>
                        </a:solidFill>
                        <a:effectLst/>
                        <a:latin typeface="+mn-lt"/>
                        <a:ea typeface="+mn-ea"/>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r>
              <a:tr h="720080">
                <a:tc>
                  <a:txBody>
                    <a:bodyPr/>
                    <a:lstStyle/>
                    <a:p>
                      <a:pPr algn="ctr" rtl="1">
                        <a:spcAft>
                          <a:spcPts val="0"/>
                        </a:spcAft>
                      </a:pPr>
                      <a:r>
                        <a:rPr kumimoji="0" lang="ar-EG" sz="1800" b="0" kern="10" dirty="0" smtClean="0">
                          <a:solidFill>
                            <a:schemeClr val="tx1"/>
                          </a:solidFill>
                          <a:effectLst/>
                          <a:latin typeface="+mn-lt"/>
                          <a:ea typeface="+mn-ea"/>
                          <a:cs typeface="PT Bold Heading"/>
                        </a:rPr>
                        <a:t>طرق اختيار العينة</a:t>
                      </a:r>
                      <a:endParaRPr kumimoji="0" lang="en-US" sz="1800" b="0" kern="10" dirty="0">
                        <a:solidFill>
                          <a:schemeClr val="tx1"/>
                        </a:solidFill>
                        <a:effectLst/>
                        <a:latin typeface="+mn-lt"/>
                        <a:ea typeface="+mn-ea"/>
                        <a:cs typeface="PT Bold Headi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r>
            </a:tbl>
          </a:graphicData>
        </a:graphic>
      </p:graphicFrame>
      <p:sp>
        <p:nvSpPr>
          <p:cNvPr id="3" name="Title 2"/>
          <p:cNvSpPr>
            <a:spLocks noGrp="1"/>
          </p:cNvSpPr>
          <p:nvPr>
            <p:ph type="ctrTitle"/>
          </p:nvPr>
        </p:nvSpPr>
        <p:spPr>
          <a:xfrm>
            <a:off x="755576" y="548680"/>
            <a:ext cx="7772400" cy="744698"/>
          </a:xfrm>
          <a:blipFill>
            <a:blip r:embed="rId3"/>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cs typeface="PT Bold Heading"/>
              </a:rPr>
              <a:t>العينات</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58131864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اختيار العينة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755576" y="1340768"/>
            <a:ext cx="7772400" cy="5184576"/>
          </a:xfrm>
          <a:solidFill>
            <a:schemeClr val="accent6">
              <a:lumMod val="20000"/>
              <a:lumOff val="80000"/>
            </a:schemeClr>
          </a:solidFill>
        </p:spPr>
        <p:txBody>
          <a:bodyPr anchor="ctr">
            <a:noAutofit/>
          </a:bodyPr>
          <a:lstStyle/>
          <a:p>
            <a:pPr algn="just">
              <a:spcBef>
                <a:spcPts val="0"/>
              </a:spcBef>
            </a:pPr>
            <a:endParaRPr lang="ar-EG" sz="1600" kern="10" cap="all" dirty="0" smtClean="0">
              <a:ln w="5000" cmpd="sng">
                <a:noFill/>
                <a:prstDash val="solid"/>
              </a:ln>
              <a:cs typeface="PT Bold Heading"/>
            </a:endParaRPr>
          </a:p>
          <a:p>
            <a:pPr algn="just">
              <a:spcBef>
                <a:spcPts val="0"/>
              </a:spcBef>
            </a:pPr>
            <a:endParaRPr lang="ar-EG" sz="1600" kern="10" cap="all" dirty="0">
              <a:ln w="5000" cmpd="sng">
                <a:noFill/>
                <a:prstDash val="solid"/>
              </a:ln>
              <a:cs typeface="PT Bold Heading"/>
            </a:endParaRPr>
          </a:p>
          <a:p>
            <a:pPr algn="just">
              <a:spcBef>
                <a:spcPts val="0"/>
              </a:spcBef>
            </a:pPr>
            <a:endParaRPr lang="ar-EG" sz="1600" kern="10" cap="all" dirty="0" smtClean="0">
              <a:ln w="5000" cmpd="sng">
                <a:noFill/>
                <a:prstDash val="solid"/>
              </a:ln>
              <a:cs typeface="PT Bold Heading"/>
            </a:endParaRPr>
          </a:p>
          <a:p>
            <a:pPr algn="just">
              <a:spcBef>
                <a:spcPts val="0"/>
              </a:spcBef>
            </a:pPr>
            <a:endParaRPr lang="ar-EG" sz="1600" kern="10" cap="all" dirty="0" smtClean="0">
              <a:ln w="5000" cmpd="sng">
                <a:noFill/>
                <a:prstDash val="solid"/>
              </a:ln>
              <a:cs typeface="PT Bold Heading"/>
            </a:endParaRPr>
          </a:p>
          <a:p>
            <a:pPr algn="just">
              <a:spcBef>
                <a:spcPts val="0"/>
              </a:spcBef>
            </a:pPr>
            <a:r>
              <a:rPr lang="ar-EG" sz="2400" kern="10" cap="all" dirty="0" smtClean="0">
                <a:ln w="5000" cmpd="sng">
                  <a:noFill/>
                  <a:prstDash val="solid"/>
                </a:ln>
                <a:solidFill>
                  <a:srgbClr val="C00000"/>
                </a:solidFill>
                <a:cs typeface="Fanan" pitchFamily="2" charset="-78"/>
              </a:rPr>
              <a:t>اختيار العينة</a:t>
            </a:r>
            <a:r>
              <a:rPr lang="ar-EG" sz="2400" kern="10" cap="all" dirty="0" smtClean="0">
                <a:ln w="5000" cmpd="sng">
                  <a:noFill/>
                  <a:prstDash val="solid"/>
                </a:ln>
                <a:cs typeface="Fanan" pitchFamily="2" charset="-78"/>
              </a:rPr>
              <a:t>: هو اختيار عدد من الأفراد لدراسة معينة بطريقة تجعل منهم ممثلين لمجموعة أكبر تمثل المجتمع الأصلي للعينة.</a:t>
            </a:r>
          </a:p>
          <a:p>
            <a:pPr algn="just">
              <a:spcBef>
                <a:spcPts val="0"/>
              </a:spcBef>
            </a:pPr>
            <a:r>
              <a:rPr lang="ar-EG" sz="2400" kern="10" cap="all" dirty="0" smtClean="0">
                <a:ln w="5000" cmpd="sng">
                  <a:noFill/>
                  <a:prstDash val="solid"/>
                </a:ln>
                <a:cs typeface="Fanan" pitchFamily="2" charset="-78"/>
              </a:rPr>
              <a:t> </a:t>
            </a:r>
          </a:p>
          <a:p>
            <a:pPr algn="just">
              <a:spcBef>
                <a:spcPts val="0"/>
              </a:spcBef>
            </a:pPr>
            <a:r>
              <a:rPr lang="ar-EG" sz="2400" kern="10" cap="all" dirty="0" smtClean="0">
                <a:ln w="5000" cmpd="sng">
                  <a:noFill/>
                  <a:prstDash val="solid"/>
                </a:ln>
                <a:solidFill>
                  <a:srgbClr val="C00000"/>
                </a:solidFill>
                <a:cs typeface="Fanan" pitchFamily="2" charset="-78"/>
              </a:rPr>
              <a:t>الغرض من اختيار العينة: </a:t>
            </a:r>
            <a:r>
              <a:rPr lang="ar-EG" sz="2400" kern="10" cap="all" dirty="0" smtClean="0">
                <a:ln w="5000" cmpd="sng">
                  <a:noFill/>
                  <a:prstDash val="solid"/>
                </a:ln>
                <a:cs typeface="Fanan" pitchFamily="2" charset="-78"/>
              </a:rPr>
              <a:t>هو</a:t>
            </a:r>
            <a:r>
              <a:rPr lang="ar-EG" sz="2400" kern="10" cap="all" dirty="0" smtClean="0">
                <a:ln w="5000" cmpd="sng">
                  <a:noFill/>
                  <a:prstDash val="solid"/>
                </a:ln>
                <a:solidFill>
                  <a:srgbClr val="C00000"/>
                </a:solidFill>
                <a:cs typeface="Fanan" pitchFamily="2" charset="-78"/>
              </a:rPr>
              <a:t> </a:t>
            </a:r>
            <a:r>
              <a:rPr lang="ar-EG" sz="2400" kern="10" cap="all" dirty="0" smtClean="0">
                <a:ln w="5000" cmpd="sng">
                  <a:noFill/>
                  <a:prstDash val="solid"/>
                </a:ln>
                <a:cs typeface="Fanan" pitchFamily="2" charset="-78"/>
              </a:rPr>
              <a:t>الحصول على معلومات عن المجتمع الأصلي.</a:t>
            </a:r>
          </a:p>
          <a:p>
            <a:pPr algn="just">
              <a:spcBef>
                <a:spcPts val="0"/>
              </a:spcBef>
            </a:pPr>
            <a:endParaRPr lang="ar-EG" sz="2400" kern="10" cap="all" dirty="0" smtClean="0">
              <a:ln w="5000" cmpd="sng">
                <a:noFill/>
                <a:prstDash val="solid"/>
              </a:ln>
              <a:cs typeface="Fanan" pitchFamily="2" charset="-78"/>
            </a:endParaRPr>
          </a:p>
          <a:p>
            <a:pPr algn="just">
              <a:spcBef>
                <a:spcPts val="0"/>
              </a:spcBef>
            </a:pPr>
            <a:r>
              <a:rPr lang="ar-EG" sz="2400" kern="10" cap="all" dirty="0" smtClean="0">
                <a:ln w="5000" cmpd="sng">
                  <a:noFill/>
                  <a:prstDash val="solid"/>
                </a:ln>
                <a:solidFill>
                  <a:srgbClr val="002060"/>
                </a:solidFill>
                <a:cs typeface="Fanan" pitchFamily="2" charset="-78"/>
              </a:rPr>
              <a:t>ويندر إجراء دراسة على المجتمع الأصلي بسبب: </a:t>
            </a:r>
          </a:p>
          <a:p>
            <a:pPr marL="342900" indent="-342900" algn="just">
              <a:spcBef>
                <a:spcPts val="0"/>
              </a:spcBef>
              <a:buClr>
                <a:srgbClr val="FF0000"/>
              </a:buClr>
              <a:buFont typeface="Wingdings" panose="05000000000000000000" pitchFamily="2" charset="2"/>
              <a:buChar char="v"/>
            </a:pPr>
            <a:r>
              <a:rPr lang="ar-EG" sz="2400" kern="10" cap="all" dirty="0" smtClean="0">
                <a:ln w="5000" cmpd="sng">
                  <a:noFill/>
                  <a:prstDash val="solid"/>
                </a:ln>
                <a:cs typeface="Fanan" pitchFamily="2" charset="-78"/>
              </a:rPr>
              <a:t>صعوبة اجراء ذلك.</a:t>
            </a:r>
          </a:p>
          <a:p>
            <a:pPr marL="342900" indent="-342900" algn="just">
              <a:spcBef>
                <a:spcPts val="0"/>
              </a:spcBef>
              <a:buClr>
                <a:srgbClr val="FF0000"/>
              </a:buClr>
              <a:buFont typeface="Wingdings" panose="05000000000000000000" pitchFamily="2" charset="2"/>
              <a:buChar char="v"/>
            </a:pPr>
            <a:r>
              <a:rPr lang="ar-EG" sz="2400" kern="10" cap="all" dirty="0" smtClean="0">
                <a:ln w="5000" cmpd="sng">
                  <a:noFill/>
                  <a:prstDash val="solid"/>
                </a:ln>
                <a:cs typeface="Fanan" pitchFamily="2" charset="-78"/>
              </a:rPr>
              <a:t>قد يكون عدد أفراد المجتمع الأصلي  كبيرًا ومتفرقًا جغرافيًا.</a:t>
            </a:r>
          </a:p>
          <a:p>
            <a:pPr marL="342900" indent="-342900" algn="just">
              <a:spcBef>
                <a:spcPts val="0"/>
              </a:spcBef>
              <a:buClr>
                <a:srgbClr val="FF0000"/>
              </a:buClr>
              <a:buFont typeface="Wingdings" panose="05000000000000000000" pitchFamily="2" charset="2"/>
              <a:buChar char="v"/>
            </a:pPr>
            <a:r>
              <a:rPr lang="ar-EG" sz="2400" kern="10" cap="all" dirty="0" smtClean="0">
                <a:ln w="5000" cmpd="sng">
                  <a:noFill/>
                  <a:prstDash val="solid"/>
                </a:ln>
                <a:cs typeface="Fanan" pitchFamily="2" charset="-78"/>
              </a:rPr>
              <a:t>قد يتطلب دراسة المجتمع الأصلي وقت وجهد وتكلفة مادية كبيرة. </a:t>
            </a:r>
            <a:endParaRPr lang="ar-EG" sz="2400" kern="10" cap="all" dirty="0">
              <a:ln w="5000" cmpd="sng">
                <a:noFill/>
                <a:prstDash val="solid"/>
              </a:ln>
              <a:cs typeface="Fanan" pitchFamily="2" charset="-78"/>
            </a:endParaRPr>
          </a:p>
          <a:p>
            <a:pPr algn="just">
              <a:spcBef>
                <a:spcPts val="0"/>
              </a:spcBef>
            </a:pPr>
            <a:r>
              <a:rPr lang="ar-EG" sz="2400" kern="10" cap="all" dirty="0" smtClean="0">
                <a:ln w="5000" cmpd="sng">
                  <a:noFill/>
                  <a:prstDash val="solid"/>
                </a:ln>
                <a:cs typeface="Fanan" pitchFamily="2" charset="-78"/>
              </a:rPr>
              <a:t> </a:t>
            </a:r>
          </a:p>
          <a:p>
            <a:pPr algn="just">
              <a:spcBef>
                <a:spcPts val="0"/>
              </a:spcBef>
            </a:pPr>
            <a:r>
              <a:rPr lang="ar-EG" sz="2400" kern="10" cap="all" dirty="0" smtClean="0">
                <a:ln w="5000" cmpd="sng">
                  <a:noFill/>
                  <a:prstDash val="solid"/>
                </a:ln>
                <a:cs typeface="Fanan" pitchFamily="2" charset="-78"/>
              </a:rPr>
              <a:t>ومن هنا تكمن أهمية اختيار عينة ممثلة بشكل جيد للمجتمع الأصلي حتى يمكن تعميم النتائج التي يتم التوصل إليها على المجتمع الأصلي.</a:t>
            </a:r>
          </a:p>
          <a:p>
            <a:pPr algn="just">
              <a:spcBef>
                <a:spcPts val="0"/>
              </a:spcBef>
            </a:pPr>
            <a:endParaRPr lang="ar-EG" sz="1600" kern="10" cap="all" dirty="0" smtClean="0">
              <a:ln w="5000" cmpd="sng">
                <a:noFill/>
                <a:prstDash val="solid"/>
              </a:ln>
              <a:cs typeface="PT Bold Heading"/>
            </a:endParaRPr>
          </a:p>
          <a:p>
            <a:pPr algn="just">
              <a:spcBef>
                <a:spcPts val="0"/>
              </a:spcBef>
            </a:pPr>
            <a:endParaRPr lang="ar-EG" sz="1600" kern="10" cap="all" dirty="0" smtClean="0">
              <a:ln w="5000" cmpd="sng">
                <a:noFill/>
                <a:prstDash val="solid"/>
              </a:ln>
              <a:cs typeface="PT Bold Heading"/>
            </a:endParaRPr>
          </a:p>
          <a:p>
            <a:pPr algn="just">
              <a:spcBef>
                <a:spcPts val="0"/>
              </a:spcBef>
            </a:pPr>
            <a:endParaRPr lang="ar-EG" sz="1600" kern="10" cap="all" dirty="0" smtClean="0">
              <a:ln w="5000" cmpd="sng">
                <a:noFill/>
                <a:prstDash val="solid"/>
              </a:ln>
              <a:cs typeface="PT Bold Heading"/>
            </a:endParaRPr>
          </a:p>
          <a:p>
            <a:pPr algn="just"/>
            <a:endParaRPr lang="ar-EG" sz="1600" kern="10" cap="all" dirty="0" smtClean="0">
              <a:ln w="5000" cmpd="sng">
                <a:noFill/>
                <a:prstDash val="solid"/>
              </a:ln>
              <a:cs typeface="PT Bold Heading"/>
            </a:endParaRPr>
          </a:p>
          <a:p>
            <a:pPr algn="just"/>
            <a:endParaRPr lang="ar-EG" sz="1600" b="1" dirty="0">
              <a:ln>
                <a:solidFill>
                  <a:srgbClr val="C00000"/>
                </a:solidFill>
              </a:ln>
              <a:latin typeface="Arabic Typesetting" panose="03020402040406030203" pitchFamily="66" charset="-78"/>
              <a:ea typeface="SimSun"/>
              <a:cs typeface="Arabic Typesetting" panose="03020402040406030203" pitchFamily="66" charset="-78"/>
            </a:endParaRPr>
          </a:p>
          <a:p>
            <a:endParaRPr lang="ar-EG" sz="1200" dirty="0">
              <a:ln>
                <a:solidFill>
                  <a:srgbClr val="C00000"/>
                </a:solidFill>
              </a:ln>
            </a:endParaRPr>
          </a:p>
        </p:txBody>
      </p:sp>
    </p:spTree>
    <p:extLst>
      <p:ext uri="{BB962C8B-B14F-4D97-AF65-F5344CB8AC3E}">
        <p14:creationId xmlns:p14="http://schemas.microsoft.com/office/powerpoint/2010/main" val="8848688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 calcmode="lin" valueType="num">
                                      <p:cBhvr additive="base">
                                        <p:cTn id="2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 calcmode="lin" valueType="num">
                                      <p:cBhvr additive="base">
                                        <p:cTn id="3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 calcmode="lin" valueType="num">
                                      <p:cBhvr additive="base">
                                        <p:cTn id="4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13" end="13"/>
                                            </p:txEl>
                                          </p:spTgt>
                                        </p:tgtEl>
                                        <p:attrNameLst>
                                          <p:attrName>style.visibility</p:attrName>
                                        </p:attrNameLst>
                                      </p:cBhvr>
                                      <p:to>
                                        <p:strVal val="visible"/>
                                      </p:to>
                                    </p:set>
                                    <p:anim calcmode="lin" valueType="num">
                                      <p:cBhvr additive="base">
                                        <p:cTn id="4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تابع: اختيار العينة التعريف والهدف </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4464496"/>
          </a:xfrm>
          <a:solidFill>
            <a:schemeClr val="accent6">
              <a:lumMod val="20000"/>
              <a:lumOff val="80000"/>
            </a:schemeClr>
          </a:solidFill>
        </p:spPr>
        <p:txBody>
          <a:bodyPr anchor="ctr">
            <a:normAutofit/>
          </a:bodyPr>
          <a:lstStyle/>
          <a:p>
            <a:endParaRPr lang="ar-EG" sz="1800" dirty="0" smtClean="0">
              <a:ln>
                <a:solidFill>
                  <a:schemeClr val="tx1"/>
                </a:solidFill>
              </a:ln>
              <a:solidFill>
                <a:sysClr val="windowText" lastClr="000000"/>
              </a:solidFill>
              <a:latin typeface="Arial" pitchFamily="34" charset="0"/>
              <a:cs typeface="Fanan" pitchFamily="2" charset="-78"/>
            </a:endParaRPr>
          </a:p>
          <a:p>
            <a:r>
              <a:rPr lang="ar-EG" sz="2400" dirty="0" smtClean="0">
                <a:ln>
                  <a:solidFill>
                    <a:schemeClr val="tx1"/>
                  </a:solidFill>
                </a:ln>
                <a:solidFill>
                  <a:srgbClr val="7030A0"/>
                </a:solidFill>
                <a:latin typeface="Arial" pitchFamily="34" charset="0"/>
                <a:cs typeface="Fanan" pitchFamily="2" charset="-78"/>
              </a:rPr>
              <a:t>نفترض أننا نريد دراسة اتجاهات المعلمين في مدارس المحافظة نحو جمعية تربوية هل يريدون الانضمام إليها أم لا؟ </a:t>
            </a:r>
          </a:p>
          <a:p>
            <a:pPr marL="285750" indent="-285750">
              <a:buFont typeface="Wingdings" panose="05000000000000000000" pitchFamily="2" charset="2"/>
              <a:buChar char="v"/>
            </a:pPr>
            <a:r>
              <a:rPr lang="ar-EG" sz="1800" dirty="0" smtClean="0">
                <a:ln>
                  <a:solidFill>
                    <a:schemeClr val="tx1"/>
                  </a:solidFill>
                </a:ln>
                <a:solidFill>
                  <a:sysClr val="windowText" lastClr="000000"/>
                </a:solidFill>
                <a:latin typeface="Arial" pitchFamily="34" charset="0"/>
                <a:cs typeface="Fanan" pitchFamily="2" charset="-78"/>
              </a:rPr>
              <a:t>اذا كان عدد المعلمين 5000 معلم والوقت المطلوب لاجراء مقابلة مع كل منهم 15 دقيقة</a:t>
            </a:r>
          </a:p>
          <a:p>
            <a:pPr marL="285750" indent="-285750">
              <a:buFont typeface="Wingdings" panose="05000000000000000000" pitchFamily="2" charset="2"/>
              <a:buChar char="v"/>
            </a:pPr>
            <a:r>
              <a:rPr lang="ar-EG" sz="1800" dirty="0" smtClean="0">
                <a:ln>
                  <a:solidFill>
                    <a:schemeClr val="tx1"/>
                  </a:solidFill>
                </a:ln>
                <a:solidFill>
                  <a:sysClr val="windowText" lastClr="000000"/>
                </a:solidFill>
                <a:latin typeface="Arial" pitchFamily="34" charset="0"/>
                <a:cs typeface="Fanan" pitchFamily="2" charset="-78"/>
              </a:rPr>
              <a:t>اذن فإن اجمالي المقابلات حوالي 250 ساعة واذا كانت عدد ساعات العمل اليومي حوالي 8 ساعات اذن فإن هذا العمل يستغرق نحو 156 يومًا أو ما يساوي 30 اسبوع</a:t>
            </a:r>
          </a:p>
          <a:p>
            <a:pPr marL="285750" indent="-285750">
              <a:buFont typeface="Wingdings" panose="05000000000000000000" pitchFamily="2" charset="2"/>
              <a:buChar char="v"/>
            </a:pPr>
            <a:r>
              <a:rPr lang="ar-EG" sz="1800" dirty="0" smtClean="0">
                <a:ln>
                  <a:solidFill>
                    <a:schemeClr val="tx1"/>
                  </a:solidFill>
                </a:ln>
                <a:solidFill>
                  <a:sysClr val="windowText" lastClr="000000"/>
                </a:solidFill>
                <a:latin typeface="Arial" pitchFamily="34" charset="0"/>
                <a:cs typeface="Fanan" pitchFamily="2" charset="-78"/>
              </a:rPr>
              <a:t>أما اذا تم اختيار عينة تمثل  10% من المعلمين أى حوالي 500 معلم فإن المقابلات الشخصية معهم سوف تستغرق 125 ساعة أوما يوازي 3 أسابيع فقط</a:t>
            </a:r>
          </a:p>
          <a:p>
            <a:pPr marL="285750" indent="-285750">
              <a:buFont typeface="Wingdings" panose="05000000000000000000" pitchFamily="2" charset="2"/>
              <a:buChar char="v"/>
            </a:pPr>
            <a:r>
              <a:rPr lang="ar-EG" sz="1800" dirty="0" smtClean="0">
                <a:ln>
                  <a:solidFill>
                    <a:schemeClr val="tx1"/>
                  </a:solidFill>
                </a:ln>
                <a:solidFill>
                  <a:sysClr val="windowText" lastClr="000000"/>
                </a:solidFill>
                <a:latin typeface="Arial" pitchFamily="34" charset="0"/>
                <a:cs typeface="Fanan" pitchFamily="2" charset="-78"/>
              </a:rPr>
              <a:t>ومن ثم فإن اختيار عينة ممثلة للمعلمين سوف توفر الوقت والجهد والتكلفة المادية فضلًا عن إمكانية تعميم النتائج على المجتمع الأصلي اذا تم اختيارها بشكل جيد.</a:t>
            </a:r>
          </a:p>
          <a:p>
            <a:r>
              <a:rPr lang="ar-EG" sz="1800" dirty="0" smtClean="0">
                <a:ln>
                  <a:solidFill>
                    <a:schemeClr val="tx1"/>
                  </a:solidFill>
                </a:ln>
                <a:solidFill>
                  <a:sysClr val="windowText" lastClr="000000"/>
                </a:solidFill>
                <a:latin typeface="Arial" pitchFamily="34" charset="0"/>
                <a:cs typeface="Fanan" pitchFamily="2" charset="-78"/>
              </a:rPr>
              <a:t>وتجدر الاشارة هنا إلى أنه يجب اختيار العينة بشكل جيد بحيث تمثل معلمي المدارس الابتدائية والاعدادية وتمثل الذكور والاناث ولا تقتصر على أى منهم نظرًا لامكانية اختلاف اتجاهات المعلمين باختلاف النوع أو المرحلة..</a:t>
            </a:r>
            <a:endParaRPr lang="ar-EG" sz="1800" dirty="0">
              <a:ln>
                <a:solidFill>
                  <a:schemeClr val="tx1"/>
                </a:solidFill>
              </a:ln>
              <a:solidFill>
                <a:sysClr val="windowText" lastClr="000000"/>
              </a:solidFill>
              <a:latin typeface="Arial" pitchFamily="34" charset="0"/>
              <a:cs typeface="Fanan" pitchFamily="2" charset="-78"/>
            </a:endParaRPr>
          </a:p>
        </p:txBody>
      </p:sp>
      <p:sp>
        <p:nvSpPr>
          <p:cNvPr id="5" name="TextBox 4"/>
          <p:cNvSpPr txBox="1"/>
          <p:nvPr/>
        </p:nvSpPr>
        <p:spPr>
          <a:xfrm>
            <a:off x="7164288" y="1412777"/>
            <a:ext cx="1080120" cy="733663"/>
          </a:xfrm>
          <a:prstGeom prst="wave">
            <a:avLst>
              <a:gd name="adj1" fmla="val 14807"/>
              <a:gd name="adj2" fmla="val 507"/>
            </a:avLst>
          </a:prstGeom>
        </p:spPr>
        <p:style>
          <a:lnRef idx="3">
            <a:schemeClr val="lt1"/>
          </a:lnRef>
          <a:fillRef idx="1">
            <a:schemeClr val="dk1"/>
          </a:fillRef>
          <a:effectRef idx="1">
            <a:schemeClr val="dk1"/>
          </a:effectRef>
          <a:fontRef idx="minor">
            <a:schemeClr val="lt1"/>
          </a:fontRef>
        </p:style>
        <p:txBody>
          <a:bodyPr wrap="square" rtlCol="1">
            <a:spAutoFit/>
          </a:bodyPr>
          <a:lstStyle/>
          <a:p>
            <a:pPr algn="ctr"/>
            <a:r>
              <a:rPr lang="ar-EG" kern="10" cap="all" dirty="0" smtClean="0">
                <a:ln w="5000" cmpd="sng">
                  <a:solidFill>
                    <a:srgbClr val="6EA0B0">
                      <a:tint val="80000"/>
                      <a:shade val="99000"/>
                      <a:satMod val="500000"/>
                    </a:srgbClr>
                  </a:solidFill>
                  <a:prstDash val="solid"/>
                </a:ln>
                <a:solidFill>
                  <a:srgbClr val="800000"/>
                </a:solidFill>
                <a:cs typeface="PT Bold Heading"/>
              </a:rPr>
              <a:t>مثال</a:t>
            </a:r>
            <a:endParaRPr lang="ar-EG" sz="2400" kern="10" cap="all" dirty="0">
              <a:ln w="5000" cmpd="sng">
                <a:solidFill>
                  <a:srgbClr val="6EA0B0">
                    <a:tint val="80000"/>
                    <a:shade val="99000"/>
                    <a:satMod val="500000"/>
                  </a:srgbClr>
                </a:solidFill>
                <a:prstDash val="solid"/>
              </a:ln>
              <a:solidFill>
                <a:srgbClr val="800000"/>
              </a:solidFill>
              <a:cs typeface="PT Bold Heading"/>
            </a:endParaRPr>
          </a:p>
        </p:txBody>
      </p:sp>
    </p:spTree>
    <p:extLst>
      <p:ext uri="{BB962C8B-B14F-4D97-AF65-F5344CB8AC3E}">
        <p14:creationId xmlns:p14="http://schemas.microsoft.com/office/powerpoint/2010/main" val="3586951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arn(inVertical)">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additive="base">
                                        <p:cTn id="42"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 calcmode="lin" valueType="num">
                                      <p:cBhvr additive="base">
                                        <p:cTn id="48"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تعريف وتحديد المجتمع الأصلي</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4464496"/>
          </a:xfrm>
          <a:solidFill>
            <a:schemeClr val="bg2">
              <a:lumMod val="20000"/>
              <a:lumOff val="80000"/>
            </a:schemeClr>
          </a:solidFill>
        </p:spPr>
        <p:txBody>
          <a:bodyPr anchor="ctr">
            <a:normAutofit fontScale="77500" lnSpcReduction="20000"/>
          </a:bodyPr>
          <a:lstStyle/>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r>
              <a:rPr lang="ar-EG" sz="3200" dirty="0" smtClean="0">
                <a:solidFill>
                  <a:srgbClr val="002060"/>
                </a:solidFill>
                <a:latin typeface="Arial" panose="020B0604020202020204" pitchFamily="34" charset="0"/>
                <a:cs typeface="Fanan" pitchFamily="2" charset="-78"/>
              </a:rPr>
              <a:t>تعتبر الخطوة الأولي في اختيار العينة هو تحديد المجتمع الأصلي أو مجتمع البحث</a:t>
            </a:r>
          </a:p>
          <a:p>
            <a:pPr lvl="0" algn="just">
              <a:buClr>
                <a:srgbClr val="FF0000"/>
              </a:buClr>
            </a:pPr>
            <a:r>
              <a:rPr lang="ar-EG" sz="3200" dirty="0" smtClean="0">
                <a:solidFill>
                  <a:srgbClr val="FF0000"/>
                </a:solidFill>
                <a:latin typeface="GE Jarida Heavy" pitchFamily="18" charset="-78"/>
                <a:ea typeface="GE Jarida Heavy" pitchFamily="18" charset="-78"/>
                <a:cs typeface="GE Jarida Heavy" pitchFamily="18" charset="-78"/>
              </a:rPr>
              <a:t>المجتمع الأصلي: </a:t>
            </a:r>
            <a:r>
              <a:rPr lang="ar-EG" sz="3200" dirty="0" smtClean="0">
                <a:solidFill>
                  <a:srgbClr val="101A1D"/>
                </a:solidFill>
                <a:latin typeface="Arial" panose="020B0604020202020204" pitchFamily="34" charset="0"/>
                <a:cs typeface="Fanan" pitchFamily="2" charset="-78"/>
              </a:rPr>
              <a:t>هو الجماعة التي يهتم الباحث بها والتي يريد أن يتوصل إلى نتائج قابلة للتعميم عليها.</a:t>
            </a:r>
          </a:p>
          <a:p>
            <a:pPr lvl="0" algn="just">
              <a:buClr>
                <a:srgbClr val="FF0000"/>
              </a:buClr>
            </a:pPr>
            <a:endParaRPr lang="ar-EG" sz="3200" dirty="0" smtClean="0">
              <a:solidFill>
                <a:srgbClr val="101A1D"/>
              </a:solidFill>
              <a:latin typeface="Arial" panose="020B0604020202020204" pitchFamily="34" charset="0"/>
              <a:cs typeface="Fanan" pitchFamily="2" charset="-78"/>
            </a:endParaRPr>
          </a:p>
          <a:p>
            <a:pPr lvl="0" algn="just">
              <a:buClr>
                <a:srgbClr val="FF0000"/>
              </a:buClr>
            </a:pPr>
            <a:r>
              <a:rPr lang="ar-EG" sz="3200" dirty="0">
                <a:solidFill>
                  <a:srgbClr val="101A1D"/>
                </a:solidFill>
                <a:latin typeface="Arial" panose="020B0604020202020204" pitchFamily="34" charset="0"/>
                <a:cs typeface="Arial" panose="020B0604020202020204" pitchFamily="34" charset="0"/>
              </a:rPr>
              <a:t> </a:t>
            </a:r>
            <a:r>
              <a:rPr lang="ar-EG" sz="3200" dirty="0" smtClean="0">
                <a:solidFill>
                  <a:srgbClr val="101A1D"/>
                </a:solidFill>
                <a:latin typeface="Arial" panose="020B0604020202020204" pitchFamily="34" charset="0"/>
                <a:cs typeface="Arial" panose="020B0604020202020204" pitchFamily="34" charset="0"/>
              </a:rPr>
              <a:t>                   </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Fanan" pitchFamily="2" charset="-78"/>
              </a:rPr>
              <a:t>تلاميذ الصف الأول الاعدادي بمصر.</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Fanan" pitchFamily="2" charset="-78"/>
              </a:rPr>
              <a:t>جميع الطلاب الموهوبين بالصف الأول الابتدائي.</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Fanan" pitchFamily="2" charset="-78"/>
              </a:rPr>
              <a:t>جميع طلاب الصف الأول الابتدائي المحرومين ثقافيًا.</a:t>
            </a: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en-US" sz="3200" dirty="0">
              <a:solidFill>
                <a:srgbClr val="101A1D"/>
              </a:solidFill>
              <a:latin typeface="Arial" panose="020B0604020202020204" pitchFamily="34" charset="0"/>
              <a:cs typeface="Arial" panose="020B0604020202020204" pitchFamily="34" charset="0"/>
            </a:endParaRPr>
          </a:p>
          <a:p>
            <a:pPr algn="just"/>
            <a:endParaRPr lang="ar-EG" sz="4000" b="1" dirty="0" smtClean="0">
              <a:latin typeface="+mj-lt"/>
              <a:ea typeface="SimSun"/>
              <a:cs typeface="Arabic Typesetting" panose="03020402040406030203" pitchFamily="66" charset="-78"/>
            </a:endParaRPr>
          </a:p>
          <a:p>
            <a:pPr algn="just"/>
            <a:endParaRPr lang="ar-EG" sz="2800" b="1" dirty="0" smtClean="0">
              <a:solidFill>
                <a:schemeClr val="tx1"/>
              </a:solidFill>
              <a:latin typeface="Arabic Typesetting" panose="03020402040406030203" pitchFamily="66" charset="-78"/>
              <a:ea typeface="SimSun"/>
              <a:cs typeface="Arabic Typesetting" panose="03020402040406030203" pitchFamily="66" charset="-78"/>
            </a:endParaRPr>
          </a:p>
          <a:p>
            <a:endParaRPr lang="ar-EG" dirty="0">
              <a:solidFill>
                <a:schemeClr val="tx1"/>
              </a:solidFill>
            </a:endParaRPr>
          </a:p>
        </p:txBody>
      </p:sp>
      <p:sp>
        <p:nvSpPr>
          <p:cNvPr id="5" name="TextBox 4"/>
          <p:cNvSpPr txBox="1"/>
          <p:nvPr/>
        </p:nvSpPr>
        <p:spPr>
          <a:xfrm>
            <a:off x="5652120" y="3155776"/>
            <a:ext cx="282867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1">
            <a:spAutoFit/>
          </a:bodyPr>
          <a:lstStyle/>
          <a:p>
            <a:r>
              <a:rPr lang="ar-EG" sz="2400" kern="10" cap="all" dirty="0" smtClean="0">
                <a:ln w="5000" cmpd="sng">
                  <a:solidFill>
                    <a:srgbClr val="6EA0B0">
                      <a:tint val="80000"/>
                      <a:shade val="99000"/>
                      <a:satMod val="500000"/>
                    </a:srgbClr>
                  </a:solidFill>
                  <a:prstDash val="solid"/>
                </a:ln>
                <a:solidFill>
                  <a:srgbClr val="800000"/>
                </a:solidFill>
                <a:cs typeface="PT Bold Heading"/>
              </a:rPr>
              <a:t>أمثلة للمجتمع الأصلي</a:t>
            </a:r>
            <a:endParaRPr lang="ar-EG" sz="2400" kern="10" cap="all" dirty="0">
              <a:ln w="5000" cmpd="sng">
                <a:solidFill>
                  <a:srgbClr val="6EA0B0">
                    <a:tint val="80000"/>
                    <a:shade val="99000"/>
                    <a:satMod val="500000"/>
                  </a:srgbClr>
                </a:solidFill>
                <a:prstDash val="solid"/>
              </a:ln>
              <a:solidFill>
                <a:srgbClr val="800000"/>
              </a:solidFill>
              <a:cs typeface="PT Bold Heading"/>
            </a:endParaRPr>
          </a:p>
        </p:txBody>
      </p:sp>
    </p:spTree>
    <p:extLst>
      <p:ext uri="{BB962C8B-B14F-4D97-AF65-F5344CB8AC3E}">
        <p14:creationId xmlns:p14="http://schemas.microsoft.com/office/powerpoint/2010/main" val="8637071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تعريف وتحديد المجتمع الأصلي</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1412776"/>
            <a:ext cx="7772400" cy="4464496"/>
          </a:xfrm>
          <a:solidFill>
            <a:schemeClr val="bg2">
              <a:lumMod val="20000"/>
              <a:lumOff val="80000"/>
            </a:schemeClr>
          </a:solidFill>
        </p:spPr>
        <p:txBody>
          <a:bodyPr anchor="ctr">
            <a:normAutofit fontScale="77500" lnSpcReduction="20000"/>
          </a:bodyPr>
          <a:lstStyle/>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r>
              <a:rPr lang="ar-EG" sz="3200" dirty="0" smtClean="0">
                <a:solidFill>
                  <a:srgbClr val="7030A0"/>
                </a:solidFill>
                <a:latin typeface="GE Jarida Heavy" pitchFamily="18" charset="-78"/>
                <a:ea typeface="GE Jarida Heavy" pitchFamily="18" charset="-78"/>
                <a:cs typeface="GE Jarida Heavy" pitchFamily="18" charset="-78"/>
              </a:rPr>
              <a:t>ومما سبق يمكن ملاحظة ما يلي: </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Arial" panose="020B0604020202020204" pitchFamily="34" charset="0"/>
              </a:rPr>
              <a:t>قد تتفاوت مجتمعات البحث في حجمها صغرًا وكبرًا. </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Arial" panose="020B0604020202020204" pitchFamily="34" charset="0"/>
              </a:rPr>
              <a:t>قد توجد مجتمعات البحث في أي منطقة جغرافية. </a:t>
            </a:r>
          </a:p>
          <a:p>
            <a:pPr marL="457200" lvl="0" indent="-457200" algn="just">
              <a:buClr>
                <a:srgbClr val="FF0000"/>
              </a:buClr>
              <a:buFont typeface="Wingdings" pitchFamily="2" charset="2"/>
              <a:buChar char="v"/>
            </a:pPr>
            <a:r>
              <a:rPr lang="ar-EG" sz="3200" dirty="0" smtClean="0">
                <a:solidFill>
                  <a:srgbClr val="101A1D"/>
                </a:solidFill>
                <a:latin typeface="Arial" panose="020B0604020202020204" pitchFamily="34" charset="0"/>
                <a:cs typeface="Arial" panose="020B0604020202020204" pitchFamily="34" charset="0"/>
              </a:rPr>
              <a:t>يندر أن تكون الجماعة التي يريد الباحث أن يعمم عليها نتائج البحث متاحة ومتوافرة. </a:t>
            </a:r>
          </a:p>
          <a:p>
            <a:pPr marL="457200" lvl="0" indent="-457200" algn="just">
              <a:buClr>
                <a:srgbClr val="FF0000"/>
              </a:buClr>
              <a:buFont typeface="Wingdings" pitchFamily="2" charset="2"/>
              <a:buChar char="v"/>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r>
              <a:rPr lang="ar-EG" sz="2600" dirty="0" smtClean="0">
                <a:solidFill>
                  <a:srgbClr val="002060"/>
                </a:solidFill>
                <a:latin typeface="GE Jarida Heavy" pitchFamily="18" charset="-78"/>
                <a:ea typeface="GE Jarida Heavy" pitchFamily="18" charset="-78"/>
                <a:cs typeface="GE Jarida Heavy" pitchFamily="18" charset="-78"/>
              </a:rPr>
              <a:t>المجتمع المستهدف: </a:t>
            </a:r>
            <a:r>
              <a:rPr lang="ar-EG" sz="3200" dirty="0" smtClean="0">
                <a:solidFill>
                  <a:srgbClr val="101A1D"/>
                </a:solidFill>
                <a:latin typeface="Arial" panose="020B0604020202020204" pitchFamily="34" charset="0"/>
                <a:cs typeface="Arial" panose="020B0604020202020204" pitchFamily="34" charset="0"/>
              </a:rPr>
              <a:t>هو المجتمع الذي يريد الباحث أن يعمم عليه نتائج البحث. </a:t>
            </a:r>
          </a:p>
          <a:p>
            <a:pPr lvl="0" algn="just">
              <a:buClr>
                <a:srgbClr val="FF0000"/>
              </a:buClr>
            </a:pPr>
            <a:r>
              <a:rPr lang="ar-EG" sz="2600" dirty="0">
                <a:solidFill>
                  <a:srgbClr val="002060"/>
                </a:solidFill>
                <a:latin typeface="GE Jarida Heavy" pitchFamily="18" charset="-78"/>
                <a:ea typeface="GE Jarida Heavy" pitchFamily="18" charset="-78"/>
                <a:cs typeface="GE Jarida Heavy" pitchFamily="18" charset="-78"/>
              </a:rPr>
              <a:t>المجتمع المتوافر أو المتاح: </a:t>
            </a:r>
            <a:r>
              <a:rPr lang="ar-EG" sz="3200" dirty="0" smtClean="0">
                <a:solidFill>
                  <a:srgbClr val="101A1D"/>
                </a:solidFill>
                <a:latin typeface="Arial" panose="020B0604020202020204" pitchFamily="34" charset="0"/>
                <a:cs typeface="Arial" panose="020B0604020202020204" pitchFamily="34" charset="0"/>
              </a:rPr>
              <a:t>هو المجتمع الذي يستطيع الباحث أن يختار منه. </a:t>
            </a:r>
          </a:p>
          <a:p>
            <a:pPr lvl="0" algn="just">
              <a:buClr>
                <a:srgbClr val="FF0000"/>
              </a:buClr>
            </a:pPr>
            <a:endParaRPr lang="ar-EG" sz="3200" dirty="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en-US" sz="3200" dirty="0">
              <a:solidFill>
                <a:srgbClr val="101A1D"/>
              </a:solidFill>
              <a:latin typeface="Arial" panose="020B0604020202020204" pitchFamily="34" charset="0"/>
              <a:cs typeface="Arial" panose="020B0604020202020204" pitchFamily="34" charset="0"/>
            </a:endParaRPr>
          </a:p>
          <a:p>
            <a:pPr algn="just"/>
            <a:endParaRPr lang="ar-EG" sz="4000" b="1" dirty="0" smtClean="0">
              <a:latin typeface="+mj-lt"/>
              <a:ea typeface="SimSun"/>
              <a:cs typeface="Arabic Typesetting" panose="03020402040406030203" pitchFamily="66" charset="-78"/>
            </a:endParaRPr>
          </a:p>
          <a:p>
            <a:pPr algn="just"/>
            <a:endParaRPr lang="ar-EG" sz="2800" b="1" dirty="0" smtClean="0">
              <a:solidFill>
                <a:schemeClr val="tx1"/>
              </a:solidFill>
              <a:latin typeface="Arabic Typesetting" panose="03020402040406030203" pitchFamily="66" charset="-78"/>
              <a:ea typeface="SimSun"/>
              <a:cs typeface="Arabic Typesetting" panose="03020402040406030203" pitchFamily="66" charset="-78"/>
            </a:endParaRPr>
          </a:p>
          <a:p>
            <a:endParaRPr lang="ar-EG" dirty="0">
              <a:solidFill>
                <a:schemeClr val="tx1"/>
              </a:solidFill>
            </a:endParaRPr>
          </a:p>
        </p:txBody>
      </p:sp>
    </p:spTree>
    <p:extLst>
      <p:ext uri="{BB962C8B-B14F-4D97-AF65-F5344CB8AC3E}">
        <p14:creationId xmlns:p14="http://schemas.microsoft.com/office/powerpoint/2010/main" val="369463537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93812" y="18864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تعريف وتحديد المجتمع الأصلي</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827584" y="908720"/>
            <a:ext cx="7772400" cy="5688632"/>
          </a:xfrm>
          <a:solidFill>
            <a:schemeClr val="bg2">
              <a:lumMod val="20000"/>
              <a:lumOff val="80000"/>
            </a:schemeClr>
          </a:solidFill>
        </p:spPr>
        <p:txBody>
          <a:bodyPr anchor="ctr">
            <a:normAutofit fontScale="47500" lnSpcReduction="20000"/>
          </a:bodyPr>
          <a:lstStyle/>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lvl="0" algn="ctr">
              <a:buClr>
                <a:srgbClr val="FF0000"/>
              </a:buClr>
            </a:pPr>
            <a:endParaRPr lang="ar-EG" sz="3200" dirty="0">
              <a:solidFill>
                <a:srgbClr val="101A1D"/>
              </a:solidFill>
              <a:latin typeface="Arial" panose="020B0604020202020204" pitchFamily="34" charset="0"/>
              <a:cs typeface="Arial" panose="020B0604020202020204" pitchFamily="34" charset="0"/>
            </a:endParaRPr>
          </a:p>
          <a:p>
            <a:pPr lvl="0" algn="ctr">
              <a:buClr>
                <a:srgbClr val="FF0000"/>
              </a:buClr>
            </a:pPr>
            <a:r>
              <a:rPr lang="ar-EG" sz="4500" dirty="0" smtClean="0">
                <a:solidFill>
                  <a:srgbClr val="101A1D"/>
                </a:solidFill>
                <a:latin typeface="Arial" panose="020B0604020202020204" pitchFamily="34" charset="0"/>
                <a:cs typeface="Arial" panose="020B0604020202020204" pitchFamily="34" charset="0"/>
              </a:rPr>
              <a:t>    </a:t>
            </a:r>
            <a:endParaRPr lang="ar-EG" sz="300" dirty="0" smtClean="0">
              <a:solidFill>
                <a:srgbClr val="101A1D"/>
              </a:solidFill>
              <a:latin typeface="Arial" panose="020B0604020202020204" pitchFamily="34" charset="0"/>
              <a:cs typeface="Arial" panose="020B0604020202020204" pitchFamily="34" charset="0"/>
            </a:endParaRPr>
          </a:p>
          <a:p>
            <a:pPr lvl="0" algn="ctr">
              <a:buClr>
                <a:srgbClr val="FF0000"/>
              </a:buClr>
            </a:pPr>
            <a:r>
              <a:rPr lang="ar-EG" sz="4500" dirty="0" smtClean="0">
                <a:ln>
                  <a:solidFill>
                    <a:schemeClr val="tx1"/>
                  </a:solidFill>
                </a:ln>
                <a:solidFill>
                  <a:srgbClr val="7030A0"/>
                </a:solidFill>
                <a:latin typeface="Arial" pitchFamily="34" charset="0"/>
                <a:cs typeface="Fanan" pitchFamily="2" charset="-78"/>
              </a:rPr>
              <a:t>دراسة </a:t>
            </a:r>
            <a:r>
              <a:rPr lang="ar-EG" sz="4500" dirty="0">
                <a:ln>
                  <a:solidFill>
                    <a:schemeClr val="tx1"/>
                  </a:solidFill>
                </a:ln>
                <a:solidFill>
                  <a:srgbClr val="7030A0"/>
                </a:solidFill>
                <a:latin typeface="Arial" pitchFamily="34" charset="0"/>
                <a:cs typeface="Fanan" pitchFamily="2" charset="-78"/>
              </a:rPr>
              <a:t>أثر التعليم المبرمج على التحصيل في الرياضيات </a:t>
            </a:r>
            <a:r>
              <a:rPr lang="ar-EG" sz="4500" dirty="0" smtClean="0">
                <a:ln>
                  <a:solidFill>
                    <a:schemeClr val="tx1"/>
                  </a:solidFill>
                </a:ln>
                <a:solidFill>
                  <a:srgbClr val="7030A0"/>
                </a:solidFill>
                <a:latin typeface="Arial" pitchFamily="34" charset="0"/>
                <a:cs typeface="Fanan" pitchFamily="2" charset="-78"/>
              </a:rPr>
              <a:t/>
            </a:r>
            <a:br>
              <a:rPr lang="ar-EG" sz="4500" dirty="0" smtClean="0">
                <a:ln>
                  <a:solidFill>
                    <a:schemeClr val="tx1"/>
                  </a:solidFill>
                </a:ln>
                <a:solidFill>
                  <a:srgbClr val="7030A0"/>
                </a:solidFill>
                <a:latin typeface="Arial" pitchFamily="34" charset="0"/>
                <a:cs typeface="Fanan" pitchFamily="2" charset="-78"/>
              </a:rPr>
            </a:br>
            <a:r>
              <a:rPr lang="ar-EG" sz="4500" dirty="0" smtClean="0">
                <a:ln>
                  <a:solidFill>
                    <a:schemeClr val="tx1"/>
                  </a:solidFill>
                </a:ln>
                <a:solidFill>
                  <a:srgbClr val="7030A0"/>
                </a:solidFill>
                <a:latin typeface="Arial" pitchFamily="34" charset="0"/>
                <a:cs typeface="Fanan" pitchFamily="2" charset="-78"/>
              </a:rPr>
              <a:t>لدي </a:t>
            </a:r>
            <a:r>
              <a:rPr lang="ar-EG" sz="4500" dirty="0">
                <a:ln>
                  <a:solidFill>
                    <a:schemeClr val="tx1"/>
                  </a:solidFill>
                </a:ln>
                <a:solidFill>
                  <a:srgbClr val="7030A0"/>
                </a:solidFill>
                <a:latin typeface="Arial" pitchFamily="34" charset="0"/>
                <a:cs typeface="Fanan" pitchFamily="2" charset="-78"/>
              </a:rPr>
              <a:t>تلاميذ المرحلة الابتدائية</a:t>
            </a:r>
          </a:p>
          <a:p>
            <a:pPr marL="457200" lvl="0" indent="-457200" algn="just">
              <a:buClr>
                <a:srgbClr val="FF0000"/>
              </a:buClr>
              <a:buFont typeface="Wingdings" panose="05000000000000000000" pitchFamily="2" charset="2"/>
              <a:buChar char="v"/>
            </a:pPr>
            <a:r>
              <a:rPr lang="ar-EG" sz="4200" dirty="0">
                <a:solidFill>
                  <a:srgbClr val="101A1D"/>
                </a:solidFill>
                <a:latin typeface="Simplified Arabic" panose="02020603050405020304" pitchFamily="18" charset="-78"/>
                <a:cs typeface="Fanan" pitchFamily="2" charset="-78"/>
              </a:rPr>
              <a:t>قد</a:t>
            </a:r>
            <a:r>
              <a:rPr lang="ar-EG" sz="4200" dirty="0" smtClean="0">
                <a:solidFill>
                  <a:srgbClr val="101A1D"/>
                </a:solidFill>
                <a:latin typeface="Simplified Arabic" panose="02020603050405020304" pitchFamily="18" charset="-78"/>
                <a:cs typeface="Fanan" pitchFamily="2" charset="-78"/>
              </a:rPr>
              <a:t> </a:t>
            </a:r>
            <a:r>
              <a:rPr lang="ar-EG" sz="4600" dirty="0" smtClean="0">
                <a:solidFill>
                  <a:srgbClr val="101A1D"/>
                </a:solidFill>
                <a:latin typeface="Simplified Arabic" panose="02020603050405020304" pitchFamily="18" charset="-78"/>
                <a:cs typeface="Fanan" pitchFamily="2" charset="-78"/>
              </a:rPr>
              <a:t>يواجه الباحث صعوبة كبيرة إذا أراد تطبيق الدراسة على المجتمع الأصلي وقياس تحصيل جميع التلاميذ في الرياضيات. حيث أن العينة كبيرة جدًا وقد يتطلب ذلك الاستعانة بعدد كبير جدًا من الباحثين فضلًا عن التكلفة المادية والوقت والجهد المبذول.</a:t>
            </a:r>
          </a:p>
          <a:p>
            <a:pPr lvl="0" algn="just">
              <a:buClr>
                <a:srgbClr val="FF0000"/>
              </a:buClr>
            </a:pPr>
            <a:endParaRPr lang="ar-EG" sz="4600" dirty="0" smtClean="0">
              <a:solidFill>
                <a:srgbClr val="101A1D"/>
              </a:solidFill>
              <a:latin typeface="Simplified Arabic" panose="02020603050405020304" pitchFamily="18" charset="-78"/>
              <a:cs typeface="Fanan" pitchFamily="2" charset="-78"/>
            </a:endParaRPr>
          </a:p>
          <a:p>
            <a:pPr marL="457200" lvl="0" indent="-457200" algn="just">
              <a:buClr>
                <a:srgbClr val="FF0000"/>
              </a:buClr>
              <a:buFont typeface="Wingdings" panose="05000000000000000000" pitchFamily="2" charset="2"/>
              <a:buChar char="v"/>
            </a:pPr>
            <a:r>
              <a:rPr lang="ar-EG" sz="4600" dirty="0" smtClean="0">
                <a:solidFill>
                  <a:srgbClr val="101A1D"/>
                </a:solidFill>
                <a:latin typeface="Simplified Arabic" panose="02020603050405020304" pitchFamily="18" charset="-78"/>
                <a:cs typeface="Fanan" pitchFamily="2" charset="-78"/>
              </a:rPr>
              <a:t>ويكون الحل الآخر هو اختيار عينة من تلاميذ المرحلة الابتدائية الموجودين في الوجه البحري والقبلي ومن أقصي الشمال إلى الجنوب. وهذا الأمر غير ممكن أيضًا.</a:t>
            </a:r>
          </a:p>
          <a:p>
            <a:pPr lvl="0" algn="just">
              <a:buClr>
                <a:srgbClr val="FF0000"/>
              </a:buClr>
            </a:pPr>
            <a:endParaRPr lang="ar-EG" sz="4600" dirty="0" smtClean="0">
              <a:solidFill>
                <a:srgbClr val="101A1D"/>
              </a:solidFill>
              <a:latin typeface="Simplified Arabic" panose="02020603050405020304" pitchFamily="18" charset="-78"/>
              <a:cs typeface="Fanan" pitchFamily="2" charset="-78"/>
            </a:endParaRPr>
          </a:p>
          <a:p>
            <a:pPr marL="457200" lvl="0" indent="-457200" algn="just">
              <a:buClr>
                <a:srgbClr val="FF0000"/>
              </a:buClr>
              <a:buFont typeface="Wingdings" panose="05000000000000000000" pitchFamily="2" charset="2"/>
              <a:buChar char="v"/>
            </a:pPr>
            <a:r>
              <a:rPr lang="ar-EG" sz="4600" dirty="0" smtClean="0">
                <a:solidFill>
                  <a:srgbClr val="101A1D"/>
                </a:solidFill>
                <a:latin typeface="Simplified Arabic" panose="02020603050405020304" pitchFamily="18" charset="-78"/>
                <a:cs typeface="Fanan" pitchFamily="2" charset="-78"/>
              </a:rPr>
              <a:t>أما الحل المتاح هو اختيار عينة من محافظة ما وتطبيق البحث عليها .. ولو سلمنا بأن الباحث اختار العينة بشكل جيد فإنه من الممكن تعميم النتائج على تلاميذ هذة المرحلة في المنطقة التعليمية ولكنها قد لا تصدق على جميع التلاميذ في المحافظات الأخرى. </a:t>
            </a:r>
          </a:p>
          <a:p>
            <a:pPr lvl="0" algn="just">
              <a:buClr>
                <a:srgbClr val="FF0000"/>
              </a:buClr>
            </a:pPr>
            <a:endParaRPr lang="ar-EG" sz="3200" dirty="0" smtClean="0">
              <a:solidFill>
                <a:srgbClr val="101A1D"/>
              </a:solidFill>
              <a:latin typeface="Arial" panose="020B0604020202020204" pitchFamily="34" charset="0"/>
              <a:cs typeface="Arial" panose="020B0604020202020204" pitchFamily="34" charset="0"/>
            </a:endParaRPr>
          </a:p>
          <a:p>
            <a:pPr algn="just"/>
            <a:endParaRPr lang="ar-EG" sz="4000" b="1" dirty="0" smtClean="0">
              <a:latin typeface="+mj-lt"/>
              <a:ea typeface="SimSun"/>
              <a:cs typeface="Arabic Typesetting" panose="03020402040406030203" pitchFamily="66" charset="-78"/>
            </a:endParaRPr>
          </a:p>
          <a:p>
            <a:pPr algn="just"/>
            <a:endParaRPr lang="ar-EG" sz="2800" b="1" dirty="0" smtClean="0">
              <a:solidFill>
                <a:schemeClr val="tx1"/>
              </a:solidFill>
              <a:latin typeface="Arabic Typesetting" panose="03020402040406030203" pitchFamily="66" charset="-78"/>
              <a:ea typeface="SimSun"/>
              <a:cs typeface="Arabic Typesetting" panose="03020402040406030203" pitchFamily="66" charset="-78"/>
            </a:endParaRPr>
          </a:p>
          <a:p>
            <a:endParaRPr lang="ar-EG" dirty="0">
              <a:solidFill>
                <a:schemeClr val="tx1"/>
              </a:solidFill>
            </a:endParaRPr>
          </a:p>
        </p:txBody>
      </p:sp>
      <p:sp>
        <p:nvSpPr>
          <p:cNvPr id="5" name="TextBox 4"/>
          <p:cNvSpPr txBox="1"/>
          <p:nvPr/>
        </p:nvSpPr>
        <p:spPr>
          <a:xfrm>
            <a:off x="3995936" y="1036945"/>
            <a:ext cx="1368152" cy="408623"/>
          </a:xfrm>
          <a:prstGeom prst="wedgeRoundRectCallout">
            <a:avLst/>
          </a:prstGeom>
        </p:spPr>
        <p:style>
          <a:lnRef idx="3">
            <a:schemeClr val="lt1"/>
          </a:lnRef>
          <a:fillRef idx="1">
            <a:schemeClr val="dk1"/>
          </a:fillRef>
          <a:effectRef idx="1">
            <a:schemeClr val="dk1"/>
          </a:effectRef>
          <a:fontRef idx="minor">
            <a:schemeClr val="lt1"/>
          </a:fontRef>
        </p:style>
        <p:txBody>
          <a:bodyPr wrap="square" rtlCol="1">
            <a:spAutoFit/>
          </a:bodyPr>
          <a:lstStyle/>
          <a:p>
            <a:pPr algn="ctr"/>
            <a:r>
              <a:rPr lang="ar-EG" kern="10" cap="all" dirty="0" smtClean="0">
                <a:ln w="5000" cmpd="sng">
                  <a:solidFill>
                    <a:srgbClr val="6EA0B0">
                      <a:tint val="80000"/>
                      <a:shade val="99000"/>
                      <a:satMod val="500000"/>
                    </a:srgbClr>
                  </a:solidFill>
                  <a:prstDash val="solid"/>
                </a:ln>
                <a:solidFill>
                  <a:srgbClr val="800000"/>
                </a:solidFill>
                <a:cs typeface="PT Bold Heading"/>
              </a:rPr>
              <a:t>مثال</a:t>
            </a:r>
            <a:endParaRPr lang="ar-EG" sz="2400" kern="10" cap="all" dirty="0">
              <a:ln w="5000" cmpd="sng">
                <a:solidFill>
                  <a:srgbClr val="6EA0B0">
                    <a:tint val="80000"/>
                    <a:shade val="99000"/>
                    <a:satMod val="500000"/>
                  </a:srgbClr>
                </a:solidFill>
                <a:prstDash val="solid"/>
              </a:ln>
              <a:solidFill>
                <a:srgbClr val="800000"/>
              </a:solidFill>
              <a:cs typeface="PT Bold Heading"/>
            </a:endParaRPr>
          </a:p>
        </p:txBody>
      </p:sp>
    </p:spTree>
    <p:extLst>
      <p:ext uri="{BB962C8B-B14F-4D97-AF65-F5344CB8AC3E}">
        <p14:creationId xmlns:p14="http://schemas.microsoft.com/office/powerpoint/2010/main" val="14866096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1000"/>
                                        <p:tgtEl>
                                          <p:spTgt spid="4">
                                            <p:txEl>
                                              <p:pRg st="3" end="3"/>
                                            </p:txEl>
                                          </p:spTgt>
                                        </p:tgtEl>
                                      </p:cBhvr>
                                    </p:animEffect>
                                    <p:anim calcmode="lin" valueType="num">
                                      <p:cBhvr>
                                        <p:cTn id="1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1000"/>
                                        <p:tgtEl>
                                          <p:spTgt spid="4">
                                            <p:txEl>
                                              <p:pRg st="8" end="8"/>
                                            </p:txEl>
                                          </p:spTgt>
                                        </p:tgtEl>
                                      </p:cBhvr>
                                    </p:animEffect>
                                    <p:anim calcmode="lin" valueType="num">
                                      <p:cBhvr>
                                        <p:cTn id="4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548680"/>
            <a:ext cx="7772400" cy="648072"/>
          </a:xfrm>
          <a:blipFill>
            <a:blip r:embed="rId2"/>
            <a:tile tx="0" ty="0" sx="100000" sy="100000" flip="none" algn="tl"/>
          </a:blipFill>
        </p:spPr>
        <p:style>
          <a:lnRef idx="2">
            <a:schemeClr val="accent2"/>
          </a:lnRef>
          <a:fillRef idx="1">
            <a:schemeClr val="lt1"/>
          </a:fillRef>
          <a:effectRef idx="0">
            <a:schemeClr val="accent2"/>
          </a:effectRef>
          <a:fontRef idx="minor">
            <a:schemeClr val="dk1"/>
          </a:fontRef>
        </p:style>
        <p:txBody>
          <a:bodyPr anchor="ctr">
            <a:noAutofit/>
            <a:scene3d>
              <a:camera prst="perspectiveRight"/>
              <a:lightRig rig="threePt" dir="t"/>
            </a:scene3d>
          </a:bodyPr>
          <a:lstStyle/>
          <a:p>
            <a:pPr lvl="0" algn="ctr">
              <a:spcBef>
                <a:spcPts val="0"/>
              </a:spcBef>
            </a:pPr>
            <a:r>
              <a:rPr lang="ar-EG" sz="3600" b="0" kern="10" dirty="0" smtClean="0">
                <a:solidFill>
                  <a:srgbClr val="800000"/>
                </a:solidFill>
                <a:effectLst/>
                <a:ea typeface="+mn-ea"/>
                <a:cs typeface="PT Bold Heading"/>
              </a:rPr>
              <a:t>طرق اختيار العينة</a:t>
            </a:r>
            <a:endParaRPr lang="ar-EG" sz="48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ubtitle 3"/>
          <p:cNvSpPr>
            <a:spLocks noGrp="1"/>
          </p:cNvSpPr>
          <p:nvPr>
            <p:ph type="subTitle" idx="1"/>
          </p:nvPr>
        </p:nvSpPr>
        <p:spPr>
          <a:xfrm>
            <a:off x="755576" y="1484784"/>
            <a:ext cx="7772400" cy="4464496"/>
          </a:xfrm>
          <a:solidFill>
            <a:schemeClr val="bg2">
              <a:lumMod val="20000"/>
              <a:lumOff val="80000"/>
            </a:schemeClr>
          </a:solidFill>
        </p:spPr>
        <p:txBody>
          <a:bodyPr anchor="ctr">
            <a:noAutofit/>
          </a:bodyPr>
          <a:lstStyle/>
          <a:p>
            <a:pPr lvl="0" algn="just">
              <a:buClr>
                <a:srgbClr val="FF0000"/>
              </a:buClr>
            </a:pPr>
            <a:endParaRPr lang="ar-EG" dirty="0" smtClean="0">
              <a:solidFill>
                <a:srgbClr val="101A1D"/>
              </a:solidFill>
              <a:latin typeface="Arial" panose="020B0604020202020204" pitchFamily="34" charset="0"/>
              <a:cs typeface="Arial" panose="020B0604020202020204" pitchFamily="34" charset="0"/>
            </a:endParaRPr>
          </a:p>
          <a:p>
            <a:pPr lvl="0" algn="just">
              <a:buClr>
                <a:srgbClr val="FF0000"/>
              </a:buClr>
            </a:pPr>
            <a:endParaRPr lang="ar-EG" dirty="0">
              <a:solidFill>
                <a:srgbClr val="101A1D"/>
              </a:solidFill>
              <a:latin typeface="Arial" panose="020B0604020202020204" pitchFamily="34" charset="0"/>
              <a:cs typeface="Arial" panose="020B0604020202020204" pitchFamily="34" charset="0"/>
            </a:endParaRPr>
          </a:p>
          <a:p>
            <a:pPr lvl="0" algn="just">
              <a:buClr>
                <a:srgbClr val="FF0000"/>
              </a:buClr>
            </a:pPr>
            <a:r>
              <a:rPr lang="ar-EG" dirty="0">
                <a:solidFill>
                  <a:srgbClr val="FF0000"/>
                </a:solidFill>
                <a:latin typeface="GE Jarida Heavy" pitchFamily="18" charset="-78"/>
                <a:ea typeface="GE Jarida Heavy" pitchFamily="18" charset="-78"/>
                <a:cs typeface="GE Jarida Heavy" pitchFamily="18" charset="-78"/>
              </a:rPr>
              <a:t>يعتبر اختيار العينة خطوة هامة جدًا في البحث حيث أن جودة العينة يحدد قابليتها للتعميم.</a:t>
            </a:r>
          </a:p>
          <a:p>
            <a:pPr lvl="0" algn="just">
              <a:buClr>
                <a:srgbClr val="FF0000"/>
              </a:buClr>
            </a:pPr>
            <a:r>
              <a:rPr lang="ar-EG" dirty="0" smtClean="0">
                <a:solidFill>
                  <a:srgbClr val="101A1D"/>
                </a:solidFill>
                <a:latin typeface="Arial" panose="020B0604020202020204" pitchFamily="34" charset="0"/>
                <a:cs typeface="Fanan" pitchFamily="2" charset="-78"/>
              </a:rPr>
              <a:t>ويعد التوصل إلى نتائج غير قابلة للتعميم هدر وضياع للوقت والجهد حيث لن يتم الاستفادة من بحوث الأخرين لأنها تصدق على العينة التي طبقت عليها فقط ومن ثم يجب تكرار هذة الدراسات على عينات أخرى عدد غير منتهي من المرات. </a:t>
            </a:r>
          </a:p>
          <a:p>
            <a:pPr algn="just">
              <a:buClr>
                <a:srgbClr val="FF0000"/>
              </a:buClr>
            </a:pPr>
            <a:r>
              <a:rPr lang="ar-EG" dirty="0">
                <a:solidFill>
                  <a:srgbClr val="FF0000"/>
                </a:solidFill>
                <a:latin typeface="GE Jarida Heavy" pitchFamily="18" charset="-78"/>
                <a:ea typeface="GE Jarida Heavy" pitchFamily="18" charset="-78"/>
                <a:cs typeface="GE Jarida Heavy" pitchFamily="18" charset="-78"/>
              </a:rPr>
              <a:t>والعينة الجيدة</a:t>
            </a:r>
            <a:r>
              <a:rPr lang="ar-EG" dirty="0">
                <a:solidFill>
                  <a:srgbClr val="002060"/>
                </a:solidFill>
                <a:latin typeface="GE Jarida Heavy" pitchFamily="18" charset="-78"/>
                <a:ea typeface="GE Jarida Heavy" pitchFamily="18" charset="-78"/>
                <a:cs typeface="GE Jarida Heavy" pitchFamily="18" charset="-78"/>
              </a:rPr>
              <a:t>: هي التي تمثل المجتمع تمثيلًا صادقًًا. </a:t>
            </a:r>
          </a:p>
          <a:p>
            <a:pPr lvl="0" algn="just">
              <a:buClr>
                <a:srgbClr val="FF0000"/>
              </a:buClr>
            </a:pPr>
            <a:r>
              <a:rPr lang="ar-EG" dirty="0" smtClean="0">
                <a:solidFill>
                  <a:srgbClr val="101A1D"/>
                </a:solidFill>
                <a:latin typeface="Arial" panose="020B0604020202020204" pitchFamily="34" charset="0"/>
                <a:cs typeface="Fanan" pitchFamily="2" charset="-78"/>
              </a:rPr>
              <a:t>وتوجد عدة أساليب لاختيار العينات وقد تكون أحد هذة الأساليب أنسب لمواقف معينة من أساليب أخري. كما أن كل أسلوب لا يحقق نفس المستوي من الثقة في تمثيل المجتمع الأصلي. وقد يقتضي الأمر إيجاد حل وسط بين ما هو مثالي وما هو واقعي. </a:t>
            </a:r>
          </a:p>
          <a:p>
            <a:pPr lvl="0" algn="just">
              <a:buClr>
                <a:srgbClr val="FF0000"/>
              </a:buClr>
            </a:pPr>
            <a:r>
              <a:rPr lang="ar-EG" dirty="0" smtClean="0">
                <a:solidFill>
                  <a:srgbClr val="002060"/>
                </a:solidFill>
                <a:latin typeface="GE Jarida Heavy" pitchFamily="18" charset="-78"/>
                <a:ea typeface="GE Jarida Heavy" pitchFamily="18" charset="-78"/>
                <a:cs typeface="GE Jarida Heavy" pitchFamily="18" charset="-78"/>
              </a:rPr>
              <a:t>خطوات اختيار العينة هي: </a:t>
            </a:r>
          </a:p>
          <a:p>
            <a:pPr marL="457200" lvl="0" indent="-457200" algn="just">
              <a:buClr>
                <a:srgbClr val="FF0000"/>
              </a:buClr>
              <a:buFont typeface="Wingdings" panose="05000000000000000000" pitchFamily="2" charset="2"/>
              <a:buChar char="v"/>
            </a:pPr>
            <a:r>
              <a:rPr lang="ar-EG" dirty="0" smtClean="0">
                <a:solidFill>
                  <a:srgbClr val="101A1D"/>
                </a:solidFill>
                <a:latin typeface="Arial" panose="020B0604020202020204" pitchFamily="34" charset="0"/>
                <a:cs typeface="Fanan" pitchFamily="2" charset="-78"/>
              </a:rPr>
              <a:t>تحديد مجتمع البحث.</a:t>
            </a:r>
          </a:p>
          <a:p>
            <a:pPr marL="457200" lvl="0" indent="-457200" algn="just">
              <a:buClr>
                <a:srgbClr val="FF0000"/>
              </a:buClr>
              <a:buFont typeface="Wingdings" panose="05000000000000000000" pitchFamily="2" charset="2"/>
              <a:buChar char="v"/>
            </a:pPr>
            <a:r>
              <a:rPr lang="ar-EG" dirty="0" smtClean="0">
                <a:solidFill>
                  <a:srgbClr val="101A1D"/>
                </a:solidFill>
                <a:latin typeface="Arial" panose="020B0604020202020204" pitchFamily="34" charset="0"/>
                <a:cs typeface="Fanan" pitchFamily="2" charset="-78"/>
              </a:rPr>
              <a:t>تحديد حجم العينة .</a:t>
            </a:r>
          </a:p>
          <a:p>
            <a:pPr marL="457200" lvl="0" indent="-457200" algn="just">
              <a:buClr>
                <a:srgbClr val="FF0000"/>
              </a:buClr>
              <a:buFont typeface="Wingdings" panose="05000000000000000000" pitchFamily="2" charset="2"/>
              <a:buChar char="v"/>
            </a:pPr>
            <a:r>
              <a:rPr lang="ar-EG" dirty="0" smtClean="0">
                <a:solidFill>
                  <a:srgbClr val="101A1D"/>
                </a:solidFill>
                <a:latin typeface="Arial" panose="020B0604020202020204" pitchFamily="34" charset="0"/>
                <a:cs typeface="Fanan" pitchFamily="2" charset="-78"/>
              </a:rPr>
              <a:t>اختيار العينة باستخدام أحد الأساليب. </a:t>
            </a:r>
          </a:p>
          <a:p>
            <a:pPr algn="just"/>
            <a:endParaRPr lang="ar-EG" sz="2400" b="1" dirty="0" smtClean="0">
              <a:latin typeface="+mj-lt"/>
              <a:ea typeface="SimSun"/>
              <a:cs typeface="Arabic Typesetting" panose="03020402040406030203" pitchFamily="66" charset="-78"/>
            </a:endParaRPr>
          </a:p>
          <a:p>
            <a:pPr algn="just"/>
            <a:endParaRPr lang="ar-EG" sz="1600" b="1" dirty="0" smtClean="0">
              <a:solidFill>
                <a:schemeClr val="tx1"/>
              </a:solidFill>
              <a:latin typeface="Arabic Typesetting" panose="03020402040406030203" pitchFamily="66" charset="-78"/>
              <a:ea typeface="SimSun"/>
              <a:cs typeface="Arabic Typesetting" panose="03020402040406030203" pitchFamily="66" charset="-78"/>
            </a:endParaRPr>
          </a:p>
          <a:p>
            <a:endParaRPr lang="ar-EG" sz="1200" dirty="0">
              <a:solidFill>
                <a:schemeClr val="tx1"/>
              </a:solidFill>
            </a:endParaRPr>
          </a:p>
        </p:txBody>
      </p:sp>
    </p:spTree>
    <p:extLst>
      <p:ext uri="{BB962C8B-B14F-4D97-AF65-F5344CB8AC3E}">
        <p14:creationId xmlns:p14="http://schemas.microsoft.com/office/powerpoint/2010/main" val="30102132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fade">
                                      <p:cBhvr>
                                        <p:cTn id="33" dur="1000"/>
                                        <p:tgtEl>
                                          <p:spTgt spid="4">
                                            <p:txEl>
                                              <p:pRg st="6" end="6"/>
                                            </p:txEl>
                                          </p:spTgt>
                                        </p:tgtEl>
                                      </p:cBhvr>
                                    </p:animEffect>
                                    <p:anim calcmode="lin" valueType="num">
                                      <p:cBhvr>
                                        <p:cTn id="3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fade">
                                      <p:cBhvr>
                                        <p:cTn id="38" dur="1000"/>
                                        <p:tgtEl>
                                          <p:spTgt spid="4">
                                            <p:txEl>
                                              <p:pRg st="7" end="7"/>
                                            </p:txEl>
                                          </p:spTgt>
                                        </p:tgtEl>
                                      </p:cBhvr>
                                    </p:animEffect>
                                    <p:anim calcmode="lin" valueType="num">
                                      <p:cBhvr>
                                        <p:cTn id="3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fade">
                                      <p:cBhvr>
                                        <p:cTn id="43" dur="1000"/>
                                        <p:tgtEl>
                                          <p:spTgt spid="4">
                                            <p:txEl>
                                              <p:pRg st="8" end="8"/>
                                            </p:txEl>
                                          </p:spTgt>
                                        </p:tgtEl>
                                      </p:cBhvr>
                                    </p:animEffect>
                                    <p:anim calcmode="lin" valueType="num">
                                      <p:cBhvr>
                                        <p:cTn id="4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fade">
                                      <p:cBhvr>
                                        <p:cTn id="48" dur="1000"/>
                                        <p:tgtEl>
                                          <p:spTgt spid="4">
                                            <p:txEl>
                                              <p:pRg st="9" end="9"/>
                                            </p:txEl>
                                          </p:spTgt>
                                        </p:tgtEl>
                                      </p:cBhvr>
                                    </p:animEffect>
                                    <p:anim calcmode="lin" valueType="num">
                                      <p:cBhvr>
                                        <p:cTn id="4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83568" y="404664"/>
            <a:ext cx="7772400" cy="5328592"/>
          </a:xfrm>
        </p:spPr>
        <p:style>
          <a:lnRef idx="1">
            <a:schemeClr val="accent1"/>
          </a:lnRef>
          <a:fillRef idx="2">
            <a:schemeClr val="accent1"/>
          </a:fillRef>
          <a:effectRef idx="1">
            <a:schemeClr val="accent1"/>
          </a:effectRef>
          <a:fontRef idx="minor">
            <a:schemeClr val="dk1"/>
          </a:fontRef>
        </p:style>
        <p:txBody>
          <a:bodyPr anchor="t">
            <a:noAutofit/>
          </a:bodyPr>
          <a:lstStyle/>
          <a:p>
            <a:pPr algn="just"/>
            <a:endParaRPr lang="ar-EG" sz="2400" dirty="0" smtClean="0">
              <a:latin typeface="Times New Roman"/>
              <a:ea typeface="SimSun"/>
              <a:cs typeface="Simplified Arabic"/>
            </a:endParaRPr>
          </a:p>
          <a:p>
            <a:pPr algn="just"/>
            <a:endParaRPr lang="ar-EG" sz="2400" dirty="0">
              <a:latin typeface="Times New Roman"/>
              <a:ea typeface="SimSun"/>
              <a:cs typeface="Simplified Arabic"/>
            </a:endParaRPr>
          </a:p>
          <a:p>
            <a:pPr algn="just"/>
            <a:endParaRPr lang="ar-EG" sz="2400" dirty="0" smtClean="0">
              <a:latin typeface="Times New Roman"/>
              <a:ea typeface="SimSun"/>
              <a:cs typeface="Simplified Arabic"/>
            </a:endParaRPr>
          </a:p>
          <a:p>
            <a:pPr algn="just"/>
            <a:endParaRPr lang="ar-EG" sz="2400" dirty="0">
              <a:latin typeface="Times New Roman"/>
              <a:ea typeface="SimSun"/>
              <a:cs typeface="Simplified Arabic"/>
            </a:endParaRPr>
          </a:p>
          <a:p>
            <a:pPr algn="just"/>
            <a:endParaRPr lang="en-US" sz="2800" b="1" kern="10" cap="all" dirty="0">
              <a:ln w="5000" cmpd="sng">
                <a:solidFill>
                  <a:schemeClr val="accent1">
                    <a:tint val="80000"/>
                    <a:shade val="99000"/>
                    <a:satMod val="500000"/>
                  </a:schemeClr>
                </a:solidFill>
                <a:prstDash val="solid"/>
              </a:ln>
              <a:solidFill>
                <a:srgbClr val="C00000"/>
              </a:solidFill>
              <a:cs typeface="PT Bold Heading"/>
            </a:endParaRPr>
          </a:p>
        </p:txBody>
      </p:sp>
      <p:sp>
        <p:nvSpPr>
          <p:cNvPr id="2" name="Rounded Rectangle 1"/>
          <p:cNvSpPr/>
          <p:nvPr/>
        </p:nvSpPr>
        <p:spPr>
          <a:xfrm>
            <a:off x="3131840" y="1436550"/>
            <a:ext cx="3240360" cy="984337"/>
          </a:xfrm>
          <a:prstGeom prst="roundRect">
            <a:avLst/>
          </a:prstGeom>
          <a:blipFill>
            <a:blip r:embed="rId2"/>
            <a:tile tx="0" ty="0" sx="100000" sy="100000" flip="none" algn="tl"/>
          </a:blip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400" b="1" kern="10" cap="all" dirty="0" smtClean="0">
                <a:ln w="5000" cmpd="sng">
                  <a:solidFill>
                    <a:schemeClr val="tx1"/>
                  </a:solidFill>
                  <a:prstDash val="solid"/>
                </a:ln>
                <a:solidFill>
                  <a:srgbClr val="C00000"/>
                </a:solidFill>
                <a:cs typeface="PT Bold Heading"/>
              </a:rPr>
              <a:t>أساليب اختيار العينات</a:t>
            </a:r>
            <a:endParaRPr lang="ar-EG" sz="1600" b="1" dirty="0">
              <a:ln w="5000" cmpd="sng">
                <a:solidFill>
                  <a:schemeClr val="tx1"/>
                </a:solidFill>
                <a:prstDash val="solid"/>
              </a:ln>
              <a:solidFill>
                <a:srgbClr val="C00000"/>
              </a:solidFill>
              <a:effectLst>
                <a:outerShdw blurRad="50800" dist="39000" dir="5460000" algn="tl">
                  <a:srgbClr val="000000">
                    <a:alpha val="38000"/>
                  </a:srgbClr>
                </a:outerShdw>
              </a:effectLst>
            </a:endParaRPr>
          </a:p>
        </p:txBody>
      </p:sp>
      <p:sp>
        <p:nvSpPr>
          <p:cNvPr id="10" name="Rounded Rectangle 9"/>
          <p:cNvSpPr/>
          <p:nvPr/>
        </p:nvSpPr>
        <p:spPr>
          <a:xfrm>
            <a:off x="6228184" y="2869542"/>
            <a:ext cx="1800200" cy="984337"/>
          </a:xfrm>
          <a:prstGeom prst="roundRect">
            <a:avLst/>
          </a:prstGeom>
          <a:blipFill>
            <a:blip r:embed="rId3"/>
            <a:tile tx="0" ty="0" sx="100000" sy="100000" flip="none" algn="tl"/>
          </a:blipFill>
          <a:ln>
            <a:solidFill>
              <a:schemeClr val="bg1">
                <a:lumMod val="10000"/>
              </a:schemeClr>
            </a:solidFill>
          </a:ln>
        </p:spPr>
        <p:style>
          <a:lnRef idx="2">
            <a:schemeClr val="accent1">
              <a:shade val="50000"/>
            </a:schemeClr>
          </a:lnRef>
          <a:fillRef idx="1003">
            <a:schemeClr val="dk2"/>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400" b="1" kern="10" cap="all" dirty="0" smtClean="0">
                <a:ln w="5000" cmpd="sng">
                  <a:solidFill>
                    <a:schemeClr val="tx1"/>
                  </a:solidFill>
                  <a:prstDash val="solid"/>
                </a:ln>
                <a:solidFill>
                  <a:srgbClr val="002060"/>
                </a:solidFill>
                <a:cs typeface="PT Bold Heading"/>
              </a:rPr>
              <a:t>العينة العشوائية</a:t>
            </a:r>
            <a:endParaRPr lang="ar-EG" sz="2400" b="1" kern="10" cap="all" dirty="0">
              <a:ln w="5000" cmpd="sng">
                <a:solidFill>
                  <a:schemeClr val="tx1"/>
                </a:solidFill>
                <a:prstDash val="solid"/>
              </a:ln>
              <a:solidFill>
                <a:srgbClr val="002060"/>
              </a:solidFill>
              <a:cs typeface="PT Bold Heading"/>
            </a:endParaRPr>
          </a:p>
        </p:txBody>
      </p:sp>
      <p:sp>
        <p:nvSpPr>
          <p:cNvPr id="11" name="Rounded Rectangle 10"/>
          <p:cNvSpPr/>
          <p:nvPr/>
        </p:nvSpPr>
        <p:spPr>
          <a:xfrm>
            <a:off x="4211960" y="2811027"/>
            <a:ext cx="1775217" cy="984337"/>
          </a:xfrm>
          <a:prstGeom prst="roundRect">
            <a:avLst/>
          </a:prstGeom>
          <a:blipFill>
            <a:blip r:embed="rId4"/>
            <a:tile tx="0" ty="0" sx="100000" sy="100000" flip="none" algn="tl"/>
          </a:blipFill>
          <a:ln/>
        </p:spPr>
        <p:style>
          <a:lnRef idx="0">
            <a:schemeClr val="accent4"/>
          </a:lnRef>
          <a:fillRef idx="3">
            <a:schemeClr val="accent4"/>
          </a:fillRef>
          <a:effectRef idx="3">
            <a:schemeClr val="accent4"/>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400" b="1" kern="10" cap="all" dirty="0" smtClean="0">
                <a:ln w="5000" cmpd="sng">
                  <a:solidFill>
                    <a:schemeClr val="tx1"/>
                  </a:solidFill>
                  <a:prstDash val="solid"/>
                </a:ln>
                <a:solidFill>
                  <a:srgbClr val="002060"/>
                </a:solidFill>
                <a:cs typeface="PT Bold Heading"/>
              </a:rPr>
              <a:t>العينة الطبقية</a:t>
            </a:r>
            <a:endParaRPr lang="ar-EG" sz="2400" b="1" kern="10" cap="all" dirty="0">
              <a:ln w="5000" cmpd="sng">
                <a:solidFill>
                  <a:schemeClr val="tx1"/>
                </a:solidFill>
                <a:prstDash val="solid"/>
              </a:ln>
              <a:solidFill>
                <a:srgbClr val="002060"/>
              </a:solidFill>
              <a:cs typeface="PT Bold Heading"/>
            </a:endParaRPr>
          </a:p>
        </p:txBody>
      </p:sp>
      <p:sp>
        <p:nvSpPr>
          <p:cNvPr id="12" name="Rounded Rectangle 11"/>
          <p:cNvSpPr/>
          <p:nvPr/>
        </p:nvSpPr>
        <p:spPr>
          <a:xfrm>
            <a:off x="2605374" y="2811026"/>
            <a:ext cx="1512168" cy="984337"/>
          </a:xfrm>
          <a:prstGeom prst="roundRect">
            <a:avLst/>
          </a:prstGeom>
          <a:blipFill>
            <a:blip r:embed="rId4"/>
            <a:tile tx="0" ty="0" sx="100000" sy="100000" flip="none" algn="tl"/>
          </a:blipFill>
          <a:ln/>
        </p:spPr>
        <p:style>
          <a:lnRef idx="0">
            <a:schemeClr val="accent5"/>
          </a:lnRef>
          <a:fillRef idx="3">
            <a:schemeClr val="accent5"/>
          </a:fillRef>
          <a:effectRef idx="3">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400" b="1" kern="10" cap="all" dirty="0" smtClean="0">
                <a:ln w="5000" cmpd="sng">
                  <a:solidFill>
                    <a:schemeClr val="tx1"/>
                  </a:solidFill>
                  <a:prstDash val="solid"/>
                </a:ln>
                <a:solidFill>
                  <a:srgbClr val="002060"/>
                </a:solidFill>
                <a:cs typeface="PT Bold Heading"/>
              </a:rPr>
              <a:t>الاختيار بالفئات</a:t>
            </a:r>
            <a:endParaRPr lang="ar-EG" sz="2400" b="1" kern="10" cap="all" dirty="0">
              <a:ln w="5000" cmpd="sng">
                <a:solidFill>
                  <a:schemeClr val="tx1"/>
                </a:solidFill>
                <a:prstDash val="solid"/>
              </a:ln>
              <a:solidFill>
                <a:srgbClr val="002060"/>
              </a:solidFill>
              <a:cs typeface="PT Bold Heading"/>
            </a:endParaRPr>
          </a:p>
        </p:txBody>
      </p:sp>
      <p:sp>
        <p:nvSpPr>
          <p:cNvPr id="13" name="Rounded Rectangle 12"/>
          <p:cNvSpPr/>
          <p:nvPr/>
        </p:nvSpPr>
        <p:spPr>
          <a:xfrm>
            <a:off x="971600" y="2811028"/>
            <a:ext cx="1492031" cy="984337"/>
          </a:xfrm>
          <a:prstGeom prst="roundRect">
            <a:avLst/>
          </a:prstGeom>
          <a:blipFill>
            <a:blip r:embed="rId5"/>
            <a:tile tx="0" ty="0" sx="100000" sy="100000" flip="none" algn="tl"/>
          </a:blip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2000" b="1" kern="10" cap="all" dirty="0" smtClean="0">
                <a:ln w="5000" cmpd="sng">
                  <a:solidFill>
                    <a:schemeClr val="tx1"/>
                  </a:solidFill>
                  <a:prstDash val="solid"/>
                </a:ln>
                <a:solidFill>
                  <a:srgbClr val="002060"/>
                </a:solidFill>
                <a:cs typeface="PT Bold Heading"/>
              </a:rPr>
              <a:t>العينة المنتظمة</a:t>
            </a:r>
            <a:endParaRPr lang="ar-EG" sz="2000" b="1" kern="10" cap="all" dirty="0">
              <a:ln w="5000" cmpd="sng">
                <a:solidFill>
                  <a:schemeClr val="tx1"/>
                </a:solidFill>
                <a:prstDash val="solid"/>
              </a:ln>
              <a:solidFill>
                <a:srgbClr val="002060"/>
              </a:solidFill>
              <a:cs typeface="PT Bold Heading"/>
            </a:endParaRPr>
          </a:p>
        </p:txBody>
      </p:sp>
      <p:cxnSp>
        <p:nvCxnSpPr>
          <p:cNvPr id="14" name="Straight Arrow Connector 13"/>
          <p:cNvCxnSpPr/>
          <p:nvPr/>
        </p:nvCxnSpPr>
        <p:spPr>
          <a:xfrm>
            <a:off x="4716016" y="2420887"/>
            <a:ext cx="2412268" cy="3901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195736" y="2420887"/>
            <a:ext cx="2520280" cy="3901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716016" y="2420887"/>
            <a:ext cx="216024" cy="3901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 idx="2"/>
          </p:cNvCxnSpPr>
          <p:nvPr/>
        </p:nvCxnSpPr>
        <p:spPr>
          <a:xfrm flipH="1">
            <a:off x="3491880" y="2420887"/>
            <a:ext cx="1260140" cy="3901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63499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Technic">
  <a:themeElements>
    <a:clrScheme name="Custom 15">
      <a:dk1>
        <a:srgbClr val="C1FFFD"/>
      </a:dk1>
      <a:lt1>
        <a:srgbClr val="101A1D"/>
      </a:lt1>
      <a:dk2>
        <a:srgbClr val="C4BDAA"/>
      </a:dk2>
      <a:lt2>
        <a:srgbClr val="85819E"/>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D2E1E5"/>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645</TotalTime>
  <Words>1056</Words>
  <Application>Microsoft Office PowerPoint</Application>
  <PresentationFormat>On-screen Show (4:3)</PresentationFormat>
  <Paragraphs>165</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1_Aspect</vt:lpstr>
      <vt:lpstr>1_Technic</vt:lpstr>
      <vt:lpstr>PowerPoint Presentation</vt:lpstr>
      <vt:lpstr>العينات</vt:lpstr>
      <vt:lpstr>اختيار العينة</vt:lpstr>
      <vt:lpstr>تابع: اختيار العينة التعريف والهدف </vt:lpstr>
      <vt:lpstr>تعريف وتحديد المجتمع الأصلي</vt:lpstr>
      <vt:lpstr>تعريف وتحديد المجتمع الأصلي</vt:lpstr>
      <vt:lpstr>تعريف وتحديد المجتمع الأصلي</vt:lpstr>
      <vt:lpstr>طرق اختيار العينة</vt:lpstr>
      <vt:lpstr>PowerPoint Presentation</vt:lpstr>
      <vt:lpstr>العينة العشوائية</vt:lpstr>
      <vt:lpstr>تابع: العينة العشوائية</vt:lpstr>
      <vt:lpstr>خطوات اختيار العينة العشوائية</vt:lpstr>
      <vt:lpstr>جداول الأرقام العشوائية </vt:lpstr>
      <vt:lpstr>العينة الطبقية</vt:lpstr>
      <vt:lpstr>خطوات العينة الطبقية</vt:lpstr>
      <vt:lpstr>العينة المنتظمة</vt:lpstr>
      <vt:lpstr>العينة المنتظمة </vt:lpstr>
      <vt:lpstr>خطوات اختيار العينة المنتظمة</vt:lpstr>
      <vt:lpstr>العينة المنتظمة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omar</cp:lastModifiedBy>
  <cp:revision>117</cp:revision>
  <dcterms:created xsi:type="dcterms:W3CDTF">2020-02-02T16:49:49Z</dcterms:created>
  <dcterms:modified xsi:type="dcterms:W3CDTF">2020-03-18T17:38:55Z</dcterms:modified>
</cp:coreProperties>
</file>