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5258" autoAdjust="0"/>
  </p:normalViewPr>
  <p:slideViewPr>
    <p:cSldViewPr>
      <p:cViewPr varScale="1">
        <p:scale>
          <a:sx n="62" d="100"/>
          <a:sy n="62" d="100"/>
        </p:scale>
        <p:origin x="-72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BE529-3F23-4D88-922E-EA38D97566FD}" type="datetimeFigureOut">
              <a:rPr lang="en-US" smtClean="0"/>
              <a:t>4/22/2021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D82B7-09C9-46DD-8B5D-2478D1A84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8178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BE529-3F23-4D88-922E-EA38D97566FD}" type="datetimeFigureOut">
              <a:rPr lang="en-US" smtClean="0"/>
              <a:t>4/22/2021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D82B7-09C9-46DD-8B5D-2478D1A84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5651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BE529-3F23-4D88-922E-EA38D97566FD}" type="datetimeFigureOut">
              <a:rPr lang="en-US" smtClean="0"/>
              <a:t>4/22/2021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D82B7-09C9-46DD-8B5D-2478D1A84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9837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BE529-3F23-4D88-922E-EA38D97566FD}" type="datetimeFigureOut">
              <a:rPr lang="en-US" smtClean="0"/>
              <a:t>4/22/2021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D82B7-09C9-46DD-8B5D-2478D1A84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8190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BE529-3F23-4D88-922E-EA38D97566FD}" type="datetimeFigureOut">
              <a:rPr lang="en-US" smtClean="0"/>
              <a:t>4/22/2021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D82B7-09C9-46DD-8B5D-2478D1A84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2941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BE529-3F23-4D88-922E-EA38D97566FD}" type="datetimeFigureOut">
              <a:rPr lang="en-US" smtClean="0"/>
              <a:t>4/22/2021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D82B7-09C9-46DD-8B5D-2478D1A84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8261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BE529-3F23-4D88-922E-EA38D97566FD}" type="datetimeFigureOut">
              <a:rPr lang="en-US" smtClean="0"/>
              <a:t>4/22/2021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D82B7-09C9-46DD-8B5D-2478D1A84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1424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BE529-3F23-4D88-922E-EA38D97566FD}" type="datetimeFigureOut">
              <a:rPr lang="en-US" smtClean="0"/>
              <a:t>4/22/2021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D82B7-09C9-46DD-8B5D-2478D1A84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3823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BE529-3F23-4D88-922E-EA38D97566FD}" type="datetimeFigureOut">
              <a:rPr lang="en-US" smtClean="0"/>
              <a:t>4/22/2021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D82B7-09C9-46DD-8B5D-2478D1A84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3372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BE529-3F23-4D88-922E-EA38D97566FD}" type="datetimeFigureOut">
              <a:rPr lang="en-US" smtClean="0"/>
              <a:t>4/22/2021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D82B7-09C9-46DD-8B5D-2478D1A84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5564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BE529-3F23-4D88-922E-EA38D97566FD}" type="datetimeFigureOut">
              <a:rPr lang="en-US" smtClean="0"/>
              <a:t>4/22/2021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D82B7-09C9-46DD-8B5D-2478D1A84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006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0BE529-3F23-4D88-922E-EA38D97566FD}" type="datetimeFigureOut">
              <a:rPr lang="en-US" smtClean="0"/>
              <a:t>4/22/2021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CD82B7-09C9-46DD-8B5D-2478D1A84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5357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762000"/>
            <a:ext cx="7315200" cy="5257800"/>
          </a:xfrm>
        </p:spPr>
        <p:txBody>
          <a:bodyPr>
            <a:normAutofit/>
          </a:bodyPr>
          <a:lstStyle/>
          <a:p>
            <a:pPr rtl="1"/>
            <a:r>
              <a:rPr lang="ar-EG" sz="2000" b="1" dirty="0" smtClean="0"/>
              <a:t>   </a:t>
            </a:r>
            <a:r>
              <a:rPr lang="ar-EG" sz="2400" b="1" smtClean="0">
                <a:solidFill>
                  <a:srgbClr val="FF0000"/>
                </a:solidFill>
              </a:rPr>
              <a:t>المحاضرة </a:t>
            </a:r>
            <a:r>
              <a:rPr lang="ar-EG" sz="2400" b="1" smtClean="0">
                <a:solidFill>
                  <a:srgbClr val="FF0000"/>
                </a:solidFill>
              </a:rPr>
              <a:t>الثالثة : </a:t>
            </a:r>
            <a:r>
              <a:rPr lang="ar-EG" sz="2400" b="1" dirty="0" smtClean="0">
                <a:solidFill>
                  <a:srgbClr val="FF0000"/>
                </a:solidFill>
              </a:rPr>
              <a:t>منظومة الاتصال </a:t>
            </a:r>
          </a:p>
          <a:p>
            <a:pPr algn="r" rtl="1"/>
            <a:r>
              <a:rPr lang="ar-EG" sz="2000" b="1" dirty="0"/>
              <a:t> </a:t>
            </a:r>
            <a:r>
              <a:rPr lang="ar-EG" sz="2000" b="1" dirty="0" smtClean="0"/>
              <a:t>     تعد منظومة الاتصال على قدر كبير من الأهمية ، نظرا لأن الموقف التدريسى ما هو الا موقف اتصالى بين طرفين هما المعلم والمتعلم أو متعلم ومتعلم آخر.</a:t>
            </a:r>
          </a:p>
          <a:p>
            <a:pPr algn="r" rtl="1"/>
            <a:r>
              <a:rPr lang="ar-EG" sz="2000" b="1" dirty="0"/>
              <a:t> </a:t>
            </a:r>
            <a:r>
              <a:rPr lang="ar-EG" sz="2000" b="1" dirty="0" smtClean="0"/>
              <a:t>  وتتكون منظومة الاتصال من ستة عناصر هى : المرسل ، والرسالة ، وقناة الاتصال ، والتغذية الراجعة ، وبيئة الاتصال ، وهو ما يوضحه الرسم التخطيطى الآتى :</a:t>
            </a:r>
            <a:endParaRPr lang="en-US" sz="2000" b="1" dirty="0"/>
          </a:p>
        </p:txBody>
      </p:sp>
      <p:pic>
        <p:nvPicPr>
          <p:cNvPr id="1026" name="Picture 2" descr="C:\Users\Dr.Sayed\Desktop\منظومة الاتصال~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0654" y="2819400"/>
            <a:ext cx="6934200" cy="30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536260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685800"/>
            <a:ext cx="7620000" cy="5334000"/>
          </a:xfrm>
        </p:spPr>
        <p:txBody>
          <a:bodyPr>
            <a:normAutofit fontScale="77500" lnSpcReduction="20000"/>
          </a:bodyPr>
          <a:lstStyle/>
          <a:p>
            <a:pPr algn="r" rtl="1"/>
            <a:r>
              <a:rPr lang="ar-EG" b="1" u="sng" dirty="0" smtClean="0">
                <a:solidFill>
                  <a:srgbClr val="FF0000"/>
                </a:solidFill>
              </a:rPr>
              <a:t>أولا- المرسل  </a:t>
            </a:r>
            <a:r>
              <a:rPr lang="en-US" b="1" u="sng" dirty="0" smtClean="0">
                <a:solidFill>
                  <a:srgbClr val="FF0000"/>
                </a:solidFill>
              </a:rPr>
              <a:t> Sender</a:t>
            </a:r>
            <a:r>
              <a:rPr lang="ar-EG" b="1" dirty="0" smtClean="0"/>
              <a:t>: </a:t>
            </a:r>
          </a:p>
          <a:p>
            <a:pPr algn="r" rtl="1"/>
            <a:r>
              <a:rPr lang="ar-EG" sz="2600" b="1" dirty="0"/>
              <a:t> </a:t>
            </a:r>
            <a:r>
              <a:rPr lang="ar-EG" sz="2600" b="1" dirty="0" smtClean="0"/>
              <a:t>       وهو مصدر الرسالة الذى يقوم ببناء رسالته انطلاقا من معنى (هدف) فى رأسه ، يحوله الى رموز متعارف عليها بين طرفى الاتصال من خلال عملية التشفير او الترمز ويرسلها عن طريق قنوات الاتصال </a:t>
            </a:r>
            <a:r>
              <a:rPr lang="ar-EG" sz="2600" b="1" dirty="0"/>
              <a:t>الى </a:t>
            </a:r>
            <a:r>
              <a:rPr lang="ar-EG" sz="2600" b="1" dirty="0" smtClean="0"/>
              <a:t>المستقبل . </a:t>
            </a:r>
          </a:p>
          <a:p>
            <a:pPr algn="r" rtl="1"/>
            <a:r>
              <a:rPr lang="ar-EG" sz="2600" b="1" dirty="0"/>
              <a:t> </a:t>
            </a:r>
            <a:r>
              <a:rPr lang="ar-EG" sz="2600" b="1" dirty="0" smtClean="0"/>
              <a:t>       </a:t>
            </a:r>
            <a:r>
              <a:rPr lang="ar-EG" sz="2600" b="1" dirty="0" smtClean="0">
                <a:solidFill>
                  <a:srgbClr val="0070C0"/>
                </a:solidFill>
              </a:rPr>
              <a:t>ولنجاح المرسل شروط هى :</a:t>
            </a:r>
          </a:p>
          <a:p>
            <a:pPr algn="r" rtl="1"/>
            <a:r>
              <a:rPr lang="ar-EG" sz="2600" b="1" dirty="0" smtClean="0"/>
              <a:t>1- أن يعى جيدا المعنى المراد توصيله.       2- أن يختار الكلمات المناسبة للمعنى المطلوب</a:t>
            </a:r>
          </a:p>
          <a:p>
            <a:pPr algn="r" rtl="1"/>
            <a:r>
              <a:rPr lang="ar-EG" sz="2600" b="1" dirty="0" smtClean="0"/>
              <a:t>3- أن ينوع طريقته فى عرض الأفكار.    </a:t>
            </a:r>
            <a:r>
              <a:rPr lang="en-US" sz="2600" b="1" dirty="0" smtClean="0"/>
              <a:t>  </a:t>
            </a:r>
            <a:r>
              <a:rPr lang="ar-EG" sz="2600" b="1" dirty="0" smtClean="0"/>
              <a:t>  </a:t>
            </a:r>
            <a:r>
              <a:rPr lang="en-US" sz="2600" b="1" dirty="0" smtClean="0"/>
              <a:t>4</a:t>
            </a:r>
            <a:r>
              <a:rPr lang="ar-EG" sz="2600" b="1" dirty="0" smtClean="0"/>
              <a:t>- أن يكون صوته واضحا عند التحدث</a:t>
            </a:r>
            <a:endParaRPr lang="en-US" sz="2600" b="1" dirty="0" smtClean="0"/>
          </a:p>
          <a:p>
            <a:pPr algn="r" rtl="1"/>
            <a:r>
              <a:rPr lang="ar-EG" sz="2600" b="1" dirty="0" smtClean="0"/>
              <a:t> 5- أن يضرب أمثلة محسوسة لتيسير الفهم.           6- أن يحظى باحترام وثقة المستقبل .</a:t>
            </a:r>
            <a:endParaRPr lang="ar-EG" sz="2600" b="1" dirty="0" smtClean="0">
              <a:solidFill>
                <a:srgbClr val="FF0000"/>
              </a:solidFill>
            </a:endParaRPr>
          </a:p>
          <a:p>
            <a:pPr algn="r" rtl="1"/>
            <a:r>
              <a:rPr lang="ar-EG" b="1" u="sng" dirty="0" smtClean="0">
                <a:solidFill>
                  <a:srgbClr val="FF0000"/>
                </a:solidFill>
              </a:rPr>
              <a:t>ثانيا - الرسالة  </a:t>
            </a:r>
            <a:r>
              <a:rPr lang="en-US" b="1" u="sng" dirty="0" smtClean="0">
                <a:solidFill>
                  <a:srgbClr val="FF0000"/>
                </a:solidFill>
              </a:rPr>
              <a:t>Message</a:t>
            </a:r>
            <a:r>
              <a:rPr lang="ar-EG" b="1" u="sng" dirty="0" smtClean="0">
                <a:solidFill>
                  <a:srgbClr val="FF0000"/>
                </a:solidFill>
              </a:rPr>
              <a:t> :</a:t>
            </a:r>
            <a:r>
              <a:rPr lang="en-US" b="1" u="sng" dirty="0" smtClean="0">
                <a:solidFill>
                  <a:srgbClr val="FF0000"/>
                </a:solidFill>
              </a:rPr>
              <a:t> </a:t>
            </a:r>
          </a:p>
          <a:p>
            <a:pPr algn="r" rtl="1"/>
            <a:r>
              <a:rPr lang="ar-EG" sz="2600" b="1" dirty="0"/>
              <a:t> </a:t>
            </a:r>
            <a:r>
              <a:rPr lang="ar-EG" sz="2600" b="1" dirty="0" smtClean="0"/>
              <a:t>        وهى ترجمة المعانى والأفكار والمشاعر والأحاسيس والاتجاهات التى لدى المرسل ، والتى يستهدف ارسالها الى المستقبل ، وهى – أيضا - المحتوى المعرفى المطبوع أو المسموع المراد ايصاله الى المستقبل.</a:t>
            </a:r>
          </a:p>
          <a:p>
            <a:pPr algn="r" rtl="1"/>
            <a:r>
              <a:rPr lang="ar-EG" sz="2600" b="1" dirty="0"/>
              <a:t> </a:t>
            </a:r>
            <a:r>
              <a:rPr lang="ar-EG" sz="2600" b="1" dirty="0" smtClean="0"/>
              <a:t>        </a:t>
            </a:r>
            <a:r>
              <a:rPr lang="ar-EG" sz="2600" b="1" dirty="0" smtClean="0">
                <a:solidFill>
                  <a:srgbClr val="0070C0"/>
                </a:solidFill>
              </a:rPr>
              <a:t>ولنجاحها شروط منها :</a:t>
            </a:r>
          </a:p>
          <a:p>
            <a:pPr algn="r" rtl="1"/>
            <a:r>
              <a:rPr lang="ar-EG" sz="2600" b="1" dirty="0" smtClean="0"/>
              <a:t>1- الترتيب المنطقى للأفكار.                               2- دقة المفردات والعبارات.   </a:t>
            </a:r>
          </a:p>
          <a:p>
            <a:pPr algn="r" rtl="1"/>
            <a:r>
              <a:rPr lang="ar-EG" sz="2600" b="1" dirty="0" smtClean="0"/>
              <a:t>3- بساطة التراكيب اللغوية وصحتها.                    4- قلة الرموز والتجريدات.</a:t>
            </a:r>
          </a:p>
          <a:p>
            <a:pPr algn="r" rtl="1"/>
            <a:r>
              <a:rPr lang="ar-EG" sz="2600" b="1" dirty="0" smtClean="0"/>
              <a:t>5- وضوح المفاهيم والمصطلحات.                       6- مناسبة حجم الرسالة        </a:t>
            </a:r>
            <a:endParaRPr lang="en-US" sz="2600" b="1" dirty="0" smtClean="0"/>
          </a:p>
        </p:txBody>
      </p:sp>
    </p:spTree>
    <p:extLst>
      <p:ext uri="{BB962C8B-B14F-4D97-AF65-F5344CB8AC3E}">
        <p14:creationId xmlns:p14="http://schemas.microsoft.com/office/powerpoint/2010/main" val="17220827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762000"/>
            <a:ext cx="7315200" cy="5181600"/>
          </a:xfrm>
        </p:spPr>
        <p:txBody>
          <a:bodyPr>
            <a:normAutofit fontScale="92500" lnSpcReduction="10000"/>
          </a:bodyPr>
          <a:lstStyle/>
          <a:p>
            <a:pPr algn="r" rtl="1"/>
            <a:r>
              <a:rPr lang="ar-EG" sz="2400" b="1" u="sng" dirty="0" smtClean="0">
                <a:solidFill>
                  <a:srgbClr val="FF0000"/>
                </a:solidFill>
              </a:rPr>
              <a:t>ثالثا - </a:t>
            </a:r>
            <a:r>
              <a:rPr lang="ar-EG" sz="2400" b="1" u="sng" dirty="0">
                <a:solidFill>
                  <a:srgbClr val="FF0000"/>
                </a:solidFill>
              </a:rPr>
              <a:t>قناة الاتصال </a:t>
            </a:r>
            <a:r>
              <a:rPr lang="en-US" sz="2400" b="1" u="sng" dirty="0">
                <a:solidFill>
                  <a:srgbClr val="FF0000"/>
                </a:solidFill>
              </a:rPr>
              <a:t>Communication Chanel</a:t>
            </a:r>
            <a:r>
              <a:rPr lang="ar-EG" sz="2400" b="1" u="sng" dirty="0">
                <a:solidFill>
                  <a:srgbClr val="FF0000"/>
                </a:solidFill>
              </a:rPr>
              <a:t>:</a:t>
            </a:r>
            <a:endParaRPr lang="en-US" sz="2400" b="1" u="sng" dirty="0">
              <a:solidFill>
                <a:srgbClr val="FF0000"/>
              </a:solidFill>
            </a:endParaRPr>
          </a:p>
          <a:p>
            <a:pPr algn="r" rtl="1"/>
            <a:r>
              <a:rPr lang="ar-EG" sz="2200" b="1" dirty="0"/>
              <a:t>             وهى الوسائل المستخدمة فى نقل الرسالة من المرسل الى المستقبل ، ومن أمثلتها : الصور ، النماذج ، الرسوم ، اللوحات ، الشرائح ، التسجيلات ، الرموز والاشارات ، أجهزة العرض ، الكمبيوتر ، التليفزيون ، الأقمار الصناعية ..... وغيرها  من أجهزة الارسال والاستقبال .</a:t>
            </a:r>
          </a:p>
          <a:p>
            <a:pPr algn="r" rtl="1"/>
            <a:r>
              <a:rPr lang="ar-EG" b="1" dirty="0"/>
              <a:t> </a:t>
            </a:r>
            <a:r>
              <a:rPr lang="ar-EG" sz="2400" b="1" dirty="0">
                <a:solidFill>
                  <a:srgbClr val="0070C0"/>
                </a:solidFill>
              </a:rPr>
              <a:t>ومن شروط نجاحها :</a:t>
            </a:r>
          </a:p>
          <a:p>
            <a:pPr algn="r" rtl="1"/>
            <a:r>
              <a:rPr lang="ar-EG" sz="2200" b="1" dirty="0" smtClean="0"/>
              <a:t>1- اختيار الوسيلة المناسبة لنقل الرسالة.        </a:t>
            </a:r>
            <a:r>
              <a:rPr lang="en-US" sz="2200" b="1" dirty="0" smtClean="0"/>
              <a:t> </a:t>
            </a:r>
            <a:r>
              <a:rPr lang="ar-EG" sz="2200" b="1" dirty="0" smtClean="0"/>
              <a:t> 2- دقتها </a:t>
            </a:r>
            <a:r>
              <a:rPr lang="ar-EG" sz="2200" b="1" dirty="0"/>
              <a:t>فى نقل الأصوات</a:t>
            </a:r>
            <a:endParaRPr lang="en-US" sz="2200" b="1" dirty="0" smtClean="0"/>
          </a:p>
          <a:p>
            <a:pPr algn="r" rtl="1"/>
            <a:r>
              <a:rPr lang="ar-EG" sz="2200" b="1" dirty="0" smtClean="0"/>
              <a:t>3-  </a:t>
            </a:r>
            <a:r>
              <a:rPr lang="ar-EG" sz="2200" b="1" dirty="0"/>
              <a:t>دقة الطباعة وقلة الأخطاء</a:t>
            </a:r>
            <a:r>
              <a:rPr lang="ar-EG" sz="2200" b="1"/>
              <a:t>. </a:t>
            </a:r>
            <a:r>
              <a:rPr lang="ar-EG" sz="2200" b="1" smtClean="0"/>
              <a:t>                     </a:t>
            </a:r>
            <a:r>
              <a:rPr lang="ar-EG" sz="2200" b="1" dirty="0" smtClean="0"/>
              <a:t>4-  جاذبية </a:t>
            </a:r>
            <a:r>
              <a:rPr lang="ar-EG" sz="2200" b="1" dirty="0"/>
              <a:t>الاخراج وحسن التنسيق</a:t>
            </a:r>
            <a:r>
              <a:rPr lang="ar-EG" sz="2200" b="1" dirty="0" smtClean="0"/>
              <a:t>.</a:t>
            </a:r>
          </a:p>
          <a:p>
            <a:pPr algn="r" rtl="1"/>
            <a:r>
              <a:rPr lang="ar-EG" sz="2600" b="1" dirty="0" smtClean="0">
                <a:solidFill>
                  <a:srgbClr val="FF0000"/>
                </a:solidFill>
              </a:rPr>
              <a:t>رابعا – المستقبل </a:t>
            </a:r>
            <a:r>
              <a:rPr lang="en-US" sz="2600" b="1" dirty="0" smtClean="0">
                <a:solidFill>
                  <a:srgbClr val="FF0000"/>
                </a:solidFill>
              </a:rPr>
              <a:t>Receiver</a:t>
            </a:r>
            <a:r>
              <a:rPr lang="ar-EG" sz="2600" b="1" dirty="0" smtClean="0">
                <a:solidFill>
                  <a:srgbClr val="FF0000"/>
                </a:solidFill>
              </a:rPr>
              <a:t> :</a:t>
            </a:r>
            <a:endParaRPr lang="en-US" sz="2600" b="1" dirty="0" smtClean="0">
              <a:solidFill>
                <a:srgbClr val="FF0000"/>
              </a:solidFill>
            </a:endParaRPr>
          </a:p>
          <a:p>
            <a:pPr algn="r" rtl="1"/>
            <a:r>
              <a:rPr lang="en-US" sz="2200" b="1" dirty="0"/>
              <a:t> </a:t>
            </a:r>
            <a:r>
              <a:rPr lang="en-US" sz="2200" b="1" dirty="0" smtClean="0"/>
              <a:t>      </a:t>
            </a:r>
            <a:r>
              <a:rPr lang="ar-EG" sz="2200" b="1" dirty="0" smtClean="0"/>
              <a:t> وهو الطرف الثانى لعملية الاتصال ، وهو المقصود بالاتصال ، وهو الذى يتلقى الحوار ، ويفك رموز الرسالة المرسلة اليه ، ويفسرها تبعا لاستيعابه لها ،</a:t>
            </a:r>
          </a:p>
          <a:p>
            <a:pPr algn="r" rtl="1"/>
            <a:r>
              <a:rPr lang="ar-EG" sz="2600" b="1" dirty="0" smtClean="0">
                <a:solidFill>
                  <a:srgbClr val="0070C0"/>
                </a:solidFill>
              </a:rPr>
              <a:t>ومن شروط نجاحه :</a:t>
            </a:r>
          </a:p>
          <a:p>
            <a:pPr algn="r" rtl="1"/>
            <a:r>
              <a:rPr lang="ar-EG" sz="2200" b="1" dirty="0" smtClean="0"/>
              <a:t>1- سلامة حواس الاستقبال .       2- القدرة على فك الرموز.       3- الكفاءة اللغوية.</a:t>
            </a:r>
          </a:p>
          <a:p>
            <a:pPr algn="r" rtl="1"/>
            <a:r>
              <a:rPr lang="ar-EG" sz="2200" b="1" dirty="0" smtClean="0"/>
              <a:t>4- الخبرة بموضوع الرسالة.     4- الألفة بالمرسل وعاداته.       5- الاتجاه نحو الموضوع</a:t>
            </a:r>
            <a:endParaRPr lang="en-US" sz="2200" b="1" dirty="0" smtClean="0"/>
          </a:p>
          <a:p>
            <a:pPr algn="r" rtl="1"/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28746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685800"/>
            <a:ext cx="7620000" cy="5334000"/>
          </a:xfrm>
        </p:spPr>
        <p:txBody>
          <a:bodyPr>
            <a:normAutofit/>
          </a:bodyPr>
          <a:lstStyle/>
          <a:p>
            <a:pPr algn="r" rtl="1"/>
            <a:r>
              <a:rPr lang="ar-EG" sz="2400" b="1" dirty="0" smtClean="0">
                <a:solidFill>
                  <a:srgbClr val="FF0000"/>
                </a:solidFill>
              </a:rPr>
              <a:t>خامسا – التغذية الراجع</a:t>
            </a:r>
            <a:r>
              <a:rPr lang="ar-EG" sz="2400" b="1" dirty="0">
                <a:solidFill>
                  <a:srgbClr val="FF0000"/>
                </a:solidFill>
              </a:rPr>
              <a:t>ة</a:t>
            </a:r>
            <a:r>
              <a:rPr lang="ar-EG" sz="2400" b="1" dirty="0" smtClean="0">
                <a:solidFill>
                  <a:srgbClr val="FF0000"/>
                </a:solidFill>
              </a:rPr>
              <a:t>  </a:t>
            </a:r>
            <a:r>
              <a:rPr lang="en-US" sz="2400" b="1" dirty="0" smtClean="0">
                <a:solidFill>
                  <a:srgbClr val="FF0000"/>
                </a:solidFill>
              </a:rPr>
              <a:t>Feed </a:t>
            </a:r>
            <a:r>
              <a:rPr lang="en-US" sz="2400" b="1" dirty="0" err="1" smtClean="0">
                <a:solidFill>
                  <a:srgbClr val="FF0000"/>
                </a:solidFill>
              </a:rPr>
              <a:t>bacK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ar-EG" sz="2400" b="1" dirty="0" smtClean="0">
                <a:solidFill>
                  <a:srgbClr val="FF0000"/>
                </a:solidFill>
              </a:rPr>
              <a:t> :</a:t>
            </a:r>
          </a:p>
          <a:p>
            <a:pPr algn="r" rtl="1"/>
            <a:r>
              <a:rPr lang="ar-EG" sz="2000" b="1" dirty="0"/>
              <a:t> </a:t>
            </a:r>
            <a:r>
              <a:rPr lang="ar-EG" sz="2000" b="1" dirty="0" smtClean="0"/>
              <a:t>       وهى عملية تعبير متعددة الأشكال تبين مدى تأثر المستقبل برسالة المرسل ، ومدى استجابة المستقبل للرسالة ووضوحها له ، فهى عملية تقييم فورى لمدى نجاح عناصر عملية الاتصال فى تحقيق أهدافها . ومن أمثلتها اسئلة المرسل الآتية : هل تسمعنى ؟ ما رأيك ؟ أتوافقنى الرأى ؟ هل صوتى واضحا ؟ هل خطى مقروءا ؟ ..... وغيرها من الأسئلة ، ومنها ايضا : هز الرأس بالموافقة من جهة المستقبل مشيرا الى استكمال المرسل لرسالته ، وغيرها من السلوكيات التى توجه المرسل نحو استكمال رسالته بنفس الطريقة أو البحث عن طريقة أخرى .</a:t>
            </a:r>
          </a:p>
          <a:p>
            <a:pPr algn="r" rtl="1"/>
            <a:r>
              <a:rPr lang="ar-EG" sz="2400" b="1" dirty="0" smtClean="0">
                <a:solidFill>
                  <a:srgbClr val="FF0000"/>
                </a:solidFill>
              </a:rPr>
              <a:t>سادسا – بيئة الاتصال :</a:t>
            </a:r>
          </a:p>
          <a:p>
            <a:pPr algn="r" rtl="1"/>
            <a:r>
              <a:rPr lang="ar-EG" sz="2000" b="1" dirty="0"/>
              <a:t> </a:t>
            </a:r>
            <a:r>
              <a:rPr lang="ar-EG" sz="2000" b="1" dirty="0" smtClean="0"/>
              <a:t>       ويقصد بها كل الظروف المحيطة والعوامل المؤثرة فى الموقف الاتصالى ايجابا أو سلبا ، ووتنقسم تلك الظروف والعوامل الى نوعين : خارجية وداخلية ، فأما الخارجية فتتعلق بالاضاءة ، والتهوية ، والحرارة ، والرطوبة ، ترتيب مقاعد المتعلمين ،....</a:t>
            </a:r>
          </a:p>
          <a:p>
            <a:pPr algn="r" rtl="1"/>
            <a:r>
              <a:rPr lang="ar-EG" sz="2000" b="1" dirty="0"/>
              <a:t> </a:t>
            </a:r>
            <a:r>
              <a:rPr lang="ar-EG" sz="2000" b="1" dirty="0" smtClean="0"/>
              <a:t>      أما الداخلية فتتمثل فيما يواجه كل عنصر من عناصر الموقف الاتصالى من معوقات ، كصعوبة اللغة المستخدمة ، والتسلسل غير المنطقى للأفكار ، كثرة المصطلحات غير المفهومة ، التشتت ، الفروق الفردية بين الطلاب</a:t>
            </a:r>
            <a:r>
              <a:rPr lang="en-US" sz="2000" b="1" dirty="0" smtClean="0"/>
              <a:t> </a:t>
            </a:r>
            <a:r>
              <a:rPr lang="ar-EG" sz="2000" b="1" dirty="0" smtClean="0"/>
              <a:t>،........    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34397502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294</TotalTime>
  <Words>560</Words>
  <Application>Microsoft Office PowerPoint</Application>
  <PresentationFormat>On-screen Show (4:3)</PresentationFormat>
  <Paragraphs>30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Dr.Sayed</dc:creator>
  <cp:lastModifiedBy>Dr.Sayed</cp:lastModifiedBy>
  <cp:revision>34</cp:revision>
  <dcterms:created xsi:type="dcterms:W3CDTF">2020-11-20T11:26:26Z</dcterms:created>
  <dcterms:modified xsi:type="dcterms:W3CDTF">2021-04-22T12:54:37Z</dcterms:modified>
</cp:coreProperties>
</file>