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58" autoAdjust="0"/>
  </p:normalViewPr>
  <p:slideViewPr>
    <p:cSldViewPr>
      <p:cViewPr varScale="1">
        <p:scale>
          <a:sx n="62" d="100"/>
          <a:sy n="62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1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6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8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1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9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2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4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8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3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5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BE529-3F23-4D88-922E-EA38D97566FD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D82B7-09C9-46DD-8B5D-2478D1A84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3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33400"/>
            <a:ext cx="7315200" cy="5638800"/>
          </a:xfrm>
        </p:spPr>
        <p:txBody>
          <a:bodyPr>
            <a:normAutofit/>
          </a:bodyPr>
          <a:lstStyle/>
          <a:p>
            <a:pPr rtl="1"/>
            <a:r>
              <a:rPr lang="ar-EG" sz="2400" b="1" smtClean="0">
                <a:solidFill>
                  <a:srgbClr val="FF0000"/>
                </a:solidFill>
              </a:rPr>
              <a:t>تكملة المحاضرة الثالثة </a:t>
            </a:r>
            <a:r>
              <a:rPr lang="ar-EG" sz="2400" b="1" dirty="0" smtClean="0">
                <a:solidFill>
                  <a:srgbClr val="FF0000"/>
                </a:solidFill>
              </a:rPr>
              <a:t>: منظومة المهارات اللغوية 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      من المسلم به أن الموقف التعليمى ما هو الا موقف اتصال لغوى ، يعتمد على استخدام المهارات اللغوية استماعا وتحدثا وقراءة وكتابة ، ومن ثم جاءت أهمية التعرف على منظومة المهارات اللغوية ، والعناصر المكونة لها ، كما يوضحها الرسم التخطيطى الآتى :   </a:t>
            </a:r>
          </a:p>
          <a:p>
            <a:pPr algn="r" rtl="1"/>
            <a:r>
              <a:rPr lang="ar-EG" sz="2000" dirty="0"/>
              <a:t> </a:t>
            </a:r>
            <a:endParaRPr lang="en-US" sz="2000" dirty="0"/>
          </a:p>
        </p:txBody>
      </p:sp>
      <p:pic>
        <p:nvPicPr>
          <p:cNvPr id="1026" name="Picture 2" descr="C:\Users\Dr.Sayed\Desktop\المهارات اللغوية~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6858000" cy="316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29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33400"/>
            <a:ext cx="7467600" cy="5486400"/>
          </a:xfrm>
        </p:spPr>
        <p:txBody>
          <a:bodyPr>
            <a:normAutofit/>
          </a:bodyPr>
          <a:lstStyle/>
          <a:p>
            <a:r>
              <a:rPr lang="ar-EG" sz="2800" b="1" dirty="0" smtClean="0">
                <a:solidFill>
                  <a:srgbClr val="FF0000"/>
                </a:solidFill>
              </a:rPr>
              <a:t>تابع المحاضرة الرابعة منظومة المهارات اللغوية</a:t>
            </a:r>
          </a:p>
          <a:p>
            <a:pPr algn="r" rtl="1"/>
            <a:r>
              <a:rPr lang="ar-EG" sz="2400" b="1" u="sng" dirty="0" smtClean="0">
                <a:solidFill>
                  <a:srgbClr val="0070C0"/>
                </a:solidFill>
              </a:rPr>
              <a:t>أولا- الاستماع </a:t>
            </a:r>
            <a:r>
              <a:rPr lang="en-US" sz="2400" b="1" u="sng" dirty="0" smtClean="0">
                <a:solidFill>
                  <a:srgbClr val="0070C0"/>
                </a:solidFill>
              </a:rPr>
              <a:t>Listening </a:t>
            </a:r>
            <a:r>
              <a:rPr lang="ar-EG" sz="2400" b="1" u="sng" dirty="0" smtClean="0">
                <a:solidFill>
                  <a:srgbClr val="0070C0"/>
                </a:solidFill>
              </a:rPr>
              <a:t>:</a:t>
            </a:r>
          </a:p>
          <a:p>
            <a:pPr algn="r" rtl="1"/>
            <a:r>
              <a:rPr lang="ar-EG" sz="2000" b="1" dirty="0" smtClean="0"/>
              <a:t>         وهو نشاط أساسى من أنشطة الاتصال بين البشر ، وهو الأداة التى يستقبل بها الانسان الرسالة الشفوية ، وعليه كمستمع أن يفهم الرسالة التى يريد المتحدث توصيلها اليه ، وهنا يجب التفريق بين مصطلحين هما : السماع   </a:t>
            </a:r>
            <a:r>
              <a:rPr lang="en-US" sz="2000" b="1" dirty="0" smtClean="0"/>
              <a:t>Hearing</a:t>
            </a:r>
            <a:r>
              <a:rPr lang="ar-EG" sz="2000" b="1" dirty="0" smtClean="0"/>
              <a:t>  ، الاستماع </a:t>
            </a:r>
            <a:r>
              <a:rPr lang="en-US" sz="2000" b="1" dirty="0" smtClean="0"/>
              <a:t>Listening </a:t>
            </a:r>
            <a:r>
              <a:rPr lang="ar-EG" sz="2000" b="1" dirty="0" smtClean="0"/>
              <a:t> ، ويقصد بالأول (</a:t>
            </a:r>
            <a:r>
              <a:rPr lang="ar-EG" sz="2000" b="1" dirty="0" smtClean="0">
                <a:solidFill>
                  <a:srgbClr val="00B050"/>
                </a:solidFill>
              </a:rPr>
              <a:t>السماع</a:t>
            </a:r>
            <a:r>
              <a:rPr lang="ar-EG" sz="2000" b="1" dirty="0" smtClean="0"/>
              <a:t> ): استقبال الفرد لرموز صوتية يركبها فى ذهنه بعد ذلك ليجعل منها شيئا ذا معنى . أما الثانى ( ا</a:t>
            </a:r>
            <a:r>
              <a:rPr lang="ar-EG" sz="2000" b="1" dirty="0" smtClean="0">
                <a:solidFill>
                  <a:srgbClr val="00B050"/>
                </a:solidFill>
              </a:rPr>
              <a:t>لاستماع </a:t>
            </a:r>
            <a:r>
              <a:rPr lang="ar-EG" sz="2000" b="1" dirty="0" smtClean="0"/>
              <a:t>) فيتخطى ذلك  الى تعرف الوظائف المختلفة التى تؤديها الكلمات والجمل ، أى انه يضع هذه الجمل فى سياق أو اطار معين يجعل لها معنى ، </a:t>
            </a:r>
            <a:endParaRPr lang="ar-EG" sz="2000" b="1" dirty="0"/>
          </a:p>
          <a:p>
            <a:pPr algn="r" rtl="1"/>
            <a:r>
              <a:rPr lang="ar-EG" sz="2000" b="1" dirty="0" smtClean="0"/>
              <a:t>            وباخصار شديد فالسماع عملية لا تتطلب تركيزا ولا اهتماما ، أما الاستماع فانه عملية تتطلب تركيزا وانتباها ، ويمكن اضافة مصطلح آخر حتى يكتمل الكلام ، وهــــــــو (ا</a:t>
            </a:r>
            <a:r>
              <a:rPr lang="ar-EG" sz="2000" b="1" dirty="0" smtClean="0">
                <a:solidFill>
                  <a:srgbClr val="00B050"/>
                </a:solidFill>
              </a:rPr>
              <a:t>لانصات</a:t>
            </a:r>
            <a:r>
              <a:rPr lang="ar-EG" sz="2000" b="1" dirty="0" smtClean="0"/>
              <a:t>)  ، وهو عملية تتطلب  درجة أعلى من التركيز والانتباه عن الاستماع ، قال تعالى : ( أذا قرئ القرءان فاستمعوا له وانصتوا.....) فالانصات درجة تعلو عن الاستماع ، والاستماع درجة تعلو عن السماع .</a:t>
            </a:r>
          </a:p>
          <a:p>
            <a:pPr algn="r" rtl="1"/>
            <a:r>
              <a:rPr lang="ar-EG" sz="2000" b="1" dirty="0">
                <a:solidFill>
                  <a:srgbClr val="7030A0"/>
                </a:solidFill>
              </a:rPr>
              <a:t> </a:t>
            </a:r>
            <a:r>
              <a:rPr lang="ar-EG" sz="2000" b="1" dirty="0" smtClean="0">
                <a:solidFill>
                  <a:srgbClr val="7030A0"/>
                </a:solidFill>
              </a:rPr>
              <a:t>         ومن المهم أن نعى جيدا أن الاستماع  بمستوياته الثلاث  غرضه الأساسى هو الفهم والاستيعاب ، وما هو الا محاكاة للتحدث .</a:t>
            </a:r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73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0"/>
            <a:ext cx="7620000" cy="5334000"/>
          </a:xfrm>
        </p:spPr>
        <p:txBody>
          <a:bodyPr>
            <a:normAutofit/>
          </a:bodyPr>
          <a:lstStyle/>
          <a:p>
            <a:pPr algn="r" rtl="1"/>
            <a:r>
              <a:rPr lang="ar-EG" sz="2800" b="1" dirty="0" smtClean="0">
                <a:solidFill>
                  <a:srgbClr val="FF0000"/>
                </a:solidFill>
              </a:rPr>
              <a:t>ثانيا - التحدث أو الكلام  </a:t>
            </a:r>
            <a:r>
              <a:rPr lang="en-US" sz="2800" b="1" dirty="0">
                <a:solidFill>
                  <a:srgbClr val="FF0000"/>
                </a:solidFill>
              </a:rPr>
              <a:t>: Speaking</a:t>
            </a:r>
            <a:endParaRPr lang="ar-EG" sz="2800" b="1" dirty="0" smtClean="0">
              <a:solidFill>
                <a:srgbClr val="FF0000"/>
              </a:solidFill>
            </a:endParaRPr>
          </a:p>
          <a:p>
            <a:pPr algn="r" rtl="1"/>
            <a:r>
              <a:rPr lang="ar-EG" sz="2000" b="1" dirty="0" smtClean="0"/>
              <a:t>        وهو نشاط أساسى من أنشطة الاتصال بين البشر أيضا ، وهو الطرف الثانى  من عملية الاتصال الشفوى ، فاذا كان الاستماع وسيلة لتحقيق الفهم - كما قلنا - فان الكلام هو وسيلة الافهام ، والفهم والافهام هما  المستهدفان من عملية الاتصال . 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   والتحدث ما هو الا محاكاة للاستماع ، ولذلك يمكن القول : أن ما تسمعه أذناى هو ما ينطقه لسانى .</a:t>
            </a:r>
          </a:p>
          <a:p>
            <a:pPr algn="r" rtl="1"/>
            <a:r>
              <a:rPr lang="ar-EG" sz="2000" b="1" dirty="0" smtClean="0"/>
              <a:t> </a:t>
            </a:r>
            <a:r>
              <a:rPr lang="ar-EG" sz="2000" b="1" dirty="0" smtClean="0">
                <a:solidFill>
                  <a:srgbClr val="00B050"/>
                </a:solidFill>
              </a:rPr>
              <a:t>ويمكن التمييز هنا بين ثلاثة مصطلحات هى :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</a:t>
            </a:r>
            <a:r>
              <a:rPr lang="ar-EG" sz="2400" b="1" dirty="0" smtClean="0">
                <a:solidFill>
                  <a:srgbClr val="0070C0"/>
                </a:solidFill>
              </a:rPr>
              <a:t>(1) الكلام  </a:t>
            </a:r>
            <a:r>
              <a:rPr lang="en-US" sz="2400" b="1" dirty="0" smtClean="0">
                <a:solidFill>
                  <a:srgbClr val="0070C0"/>
                </a:solidFill>
              </a:rPr>
              <a:t>Speaking</a:t>
            </a:r>
            <a:r>
              <a:rPr lang="ar-EG" sz="2400" b="1" dirty="0" smtClean="0">
                <a:solidFill>
                  <a:srgbClr val="0070C0"/>
                </a:solidFill>
              </a:rPr>
              <a:t> : </a:t>
            </a:r>
            <a:r>
              <a:rPr lang="ar-EG" sz="2000" b="1" dirty="0" smtClean="0"/>
              <a:t>ويقصد به القدرة على الاستخدام الصحيح للغة .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</a:t>
            </a:r>
            <a:r>
              <a:rPr lang="ar-EG" sz="2400" b="1" dirty="0" smtClean="0">
                <a:solidFill>
                  <a:srgbClr val="0070C0"/>
                </a:solidFill>
              </a:rPr>
              <a:t>(2) التحدث </a:t>
            </a:r>
            <a:r>
              <a:rPr lang="en-US" sz="2400" b="1" dirty="0" smtClean="0">
                <a:solidFill>
                  <a:srgbClr val="0070C0"/>
                </a:solidFill>
              </a:rPr>
              <a:t>Talking </a:t>
            </a:r>
            <a:r>
              <a:rPr lang="ar-EG" sz="2400" b="1" dirty="0" smtClean="0">
                <a:solidFill>
                  <a:srgbClr val="0070C0"/>
                </a:solidFill>
              </a:rPr>
              <a:t>: </a:t>
            </a:r>
            <a:r>
              <a:rPr lang="ar-EG" sz="2000" b="1" dirty="0" smtClean="0"/>
              <a:t>ويقصد به القدرة على الاستعمال المناسب للغة فى سياقها ، </a:t>
            </a:r>
          </a:p>
          <a:p>
            <a:pPr algn="r" rtl="1"/>
            <a:r>
              <a:rPr lang="ar-EG" sz="2000" b="1" dirty="0" smtClean="0"/>
              <a:t>                             ويشمل اللغة اللفظية واللغة المصاحبة التى تشتمل على الايماءات </a:t>
            </a:r>
          </a:p>
          <a:p>
            <a:pPr algn="r" rtl="1"/>
            <a:r>
              <a:rPr lang="ar-EG" sz="2000" b="1" dirty="0" smtClean="0"/>
              <a:t>                            اوالاشارات  واللمحات وغيرها من الحركات المصاحبة للكلام  .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</a:t>
            </a:r>
            <a:r>
              <a:rPr lang="en-US" sz="2000" b="1" dirty="0" smtClean="0"/>
              <a:t> </a:t>
            </a:r>
            <a:r>
              <a:rPr lang="ar-EG" sz="2400" b="1" dirty="0" smtClean="0">
                <a:solidFill>
                  <a:srgbClr val="0070C0"/>
                </a:solidFill>
              </a:rPr>
              <a:t>(3) القول </a:t>
            </a:r>
            <a:r>
              <a:rPr lang="en-US" sz="2400" b="1" dirty="0" smtClean="0">
                <a:solidFill>
                  <a:srgbClr val="0070C0"/>
                </a:solidFill>
              </a:rPr>
              <a:t>Saying </a:t>
            </a:r>
            <a:r>
              <a:rPr lang="ar-EG" sz="2400" b="1" dirty="0">
                <a:solidFill>
                  <a:srgbClr val="0070C0"/>
                </a:solidFill>
              </a:rPr>
              <a:t> </a:t>
            </a:r>
            <a:r>
              <a:rPr lang="ar-EG" sz="2400" b="1" dirty="0" smtClean="0">
                <a:solidFill>
                  <a:srgbClr val="0070C0"/>
                </a:solidFill>
              </a:rPr>
              <a:t>:   </a:t>
            </a:r>
            <a:r>
              <a:rPr lang="ar-EG" sz="2000" b="1" dirty="0" smtClean="0"/>
              <a:t>وتطلق على الجانب الأدائى الانتاجى للغة  فى الموقف</a:t>
            </a:r>
          </a:p>
          <a:p>
            <a:pPr algn="r" rtl="1"/>
            <a:r>
              <a:rPr lang="ar-EG" sz="2000" b="1" dirty="0" smtClean="0"/>
              <a:t>                              الاتصالى ، وذلك اذا قام أحد أطراف عملية الاتصال بدور المتكلم 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856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685800"/>
            <a:ext cx="7467600" cy="5105400"/>
          </a:xfrm>
        </p:spPr>
        <p:txBody>
          <a:bodyPr>
            <a:normAutofit/>
          </a:bodyPr>
          <a:lstStyle/>
          <a:p>
            <a:pPr algn="r" rtl="1"/>
            <a:r>
              <a:rPr lang="ar-EG" sz="2800" b="1" dirty="0" smtClean="0">
                <a:solidFill>
                  <a:srgbClr val="FF0000"/>
                </a:solidFill>
              </a:rPr>
              <a:t>ثالثا – القراءة  </a:t>
            </a:r>
            <a:r>
              <a:rPr lang="en-US" sz="2800" b="1" dirty="0" smtClean="0">
                <a:solidFill>
                  <a:srgbClr val="FF0000"/>
                </a:solidFill>
              </a:rPr>
              <a:t>Reading </a:t>
            </a:r>
            <a:r>
              <a:rPr lang="ar-EG" sz="2800" b="1" dirty="0" smtClean="0">
                <a:solidFill>
                  <a:srgbClr val="FF0000"/>
                </a:solidFill>
              </a:rPr>
              <a:t>: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r" rtl="1"/>
            <a:r>
              <a:rPr lang="en-US" sz="2000" b="1" dirty="0"/>
              <a:t> </a:t>
            </a:r>
            <a:r>
              <a:rPr lang="en-US" sz="2000" b="1" dirty="0" smtClean="0"/>
              <a:t>   </a:t>
            </a:r>
            <a:r>
              <a:rPr lang="ar-EG" sz="2000" b="1" dirty="0" smtClean="0"/>
              <a:t>    وهى نشاط لغوى ، تتصل العين فيه بصفحة مطبوعة ، تشتمل على رموز لغوية معينة ، يستهدف الكاتب منها توصيل رسالة للقارئ ، وعلى القارئ أن يفك هذه الرموز ، ويحول الرسالة من الشكل المطبوع الى خطاب خاص له .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  ولا يتوقف الأمر عند فك الرموز وفهم دلالاتها فحسب ، وانما يتعدى ذلك الى محاولة ادراك ما وراء هذه الرموز .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  والقراءة بذلك  : عملية عقلية يستخدم القارئ  فيها عقله وخبراته السابقة فى فهم وادراك مغزى الرسالة التى تنتقل اليه .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 وعلى ذلك فالقراءة فى أساسها : عملية ذهنية تأملية ، وينبغى أن تبنى كتنظيم مركب يتكون من أنماط ذات عمليات عليا ، انها نشاط يتوى على كل أنماط التفكير والتقويم ، الحكم ، والتحليل ، والتعليل ، وحل المشكلات .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  ومن ثم فان عملية القراة عملية فردية تخص القارئ وحده ، وتنقل اليه معلومات معينة ، ودلالات خاصة قد لايشاركه فيها غيره ، فقد نقرأ جميعا نصا معينا ، لكن ليس من اللازم أن نخرج بنفس المعنى 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4721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685800"/>
            <a:ext cx="7467600" cy="5181600"/>
          </a:xfrm>
        </p:spPr>
        <p:txBody>
          <a:bodyPr>
            <a:normAutofit/>
          </a:bodyPr>
          <a:lstStyle/>
          <a:p>
            <a:pPr algn="r" rtl="1"/>
            <a:r>
              <a:rPr lang="ar-EG" sz="2800" dirty="0" smtClean="0">
                <a:solidFill>
                  <a:srgbClr val="FF0000"/>
                </a:solidFill>
              </a:rPr>
              <a:t>رابعا – الكتابة   </a:t>
            </a:r>
            <a:r>
              <a:rPr lang="en-US" sz="2800" dirty="0" smtClean="0">
                <a:solidFill>
                  <a:srgbClr val="FF0000"/>
                </a:solidFill>
              </a:rPr>
              <a:t>Writing</a:t>
            </a:r>
            <a:r>
              <a:rPr lang="ar-EG" sz="2800" dirty="0" smtClean="0">
                <a:solidFill>
                  <a:srgbClr val="FF0000"/>
                </a:solidFill>
              </a:rPr>
              <a:t>  :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r" rtl="1"/>
            <a:r>
              <a:rPr lang="ar-EG" sz="2000" b="1" dirty="0" smtClean="0"/>
              <a:t>   تعد الكتابة نشاط اتصالى ينتمة للمهارات اللغوية المكتوبة ، وهى عملية يقوم فيها الفرد بتحويل رموز الخطاب الشفوى الى نص مطبوع ، انها تركيب للرموز بهدف توصيل رسالة الى قارئ يبعد عن الكاتب مكانا وزمانا . وهى محاكاة للقراءة ، فيمكن القول : أن ما رأته عيناى فى القراءة ، هو ما تكتبه يداى .</a:t>
            </a:r>
          </a:p>
          <a:p>
            <a:pPr algn="r" rtl="1"/>
            <a:r>
              <a:rPr lang="ar-EG" sz="2000" b="1" dirty="0"/>
              <a:t> </a:t>
            </a:r>
            <a:r>
              <a:rPr lang="ar-EG" sz="2000" b="1" dirty="0" smtClean="0"/>
              <a:t>   </a:t>
            </a:r>
            <a:r>
              <a:rPr lang="ar-EG" sz="2000" b="1" dirty="0" smtClean="0">
                <a:solidFill>
                  <a:srgbClr val="0070C0"/>
                </a:solidFill>
              </a:rPr>
              <a:t>وللكتابة ثلاثة أنواع  هى :</a:t>
            </a:r>
          </a:p>
          <a:p>
            <a:pPr marL="457200" indent="-457200" algn="r" rtl="1">
              <a:buAutoNum type="arabicParenBoth"/>
            </a:pPr>
            <a:r>
              <a:rPr lang="ar-EG" sz="2000" b="1" dirty="0" smtClean="0">
                <a:solidFill>
                  <a:srgbClr val="00B050"/>
                </a:solidFill>
              </a:rPr>
              <a:t>الكتابة التعبيرية أو الابداعية </a:t>
            </a:r>
            <a:r>
              <a:rPr lang="ar-EG" sz="2000" b="1" dirty="0" smtClean="0"/>
              <a:t>: وفيها يعبر الفرد عن أفكاره  الذاتية الأصيلة  ، وينظمها بطريقة تسمح للقارئ أن يمر بنفس الخبرة التى مر بها الكاتب .</a:t>
            </a:r>
          </a:p>
          <a:p>
            <a:pPr marL="457200" indent="-457200" algn="r" rtl="1">
              <a:buAutoNum type="arabicParenBoth"/>
            </a:pPr>
            <a:r>
              <a:rPr lang="ar-EG" sz="2000" b="1" dirty="0" smtClean="0">
                <a:solidFill>
                  <a:srgbClr val="00B050"/>
                </a:solidFill>
              </a:rPr>
              <a:t>الكتابة المعرفية </a:t>
            </a:r>
            <a:r>
              <a:rPr lang="ar-EG" sz="2000" b="1" dirty="0" smtClean="0"/>
              <a:t>: وفيها يستهدف الفرد نقل المعلومات والمعارف واخبار القارئ بما يتقد أنه ضرورى له ، وتستلزم قدرة على التفكير التحليلى  ، ومعرفة احتياجات القارئ جيدا.</a:t>
            </a:r>
          </a:p>
          <a:p>
            <a:pPr marL="457200" indent="-457200" algn="r" rtl="1">
              <a:buAutoNum type="arabicParenBoth"/>
            </a:pPr>
            <a:r>
              <a:rPr lang="ar-EG" sz="2000" b="1" dirty="0" smtClean="0">
                <a:solidFill>
                  <a:srgbClr val="00B050"/>
                </a:solidFill>
              </a:rPr>
              <a:t>الكتابة الاقناعية </a:t>
            </a:r>
            <a:r>
              <a:rPr lang="ar-EG" sz="2000" b="1" dirty="0" smtClean="0"/>
              <a:t>: وفيها يستعمل الكاتب العديد من الطرق لاقناع القارئ بوجهة نظره مثل : المحاججة  أو الحجاجية ، اثارة العطف تجاه موضوع معين ، واستخدام الأسلوب الأخلاقى ، واللجوء الى المنطق  والعاطفة والأخلاق ، بل ربما الى الدين لاقناع القارئ .</a:t>
            </a:r>
            <a:endParaRPr lang="en-US" sz="2000" b="1" dirty="0" smtClean="0"/>
          </a:p>
          <a:p>
            <a:pPr algn="r" rt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3095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734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Dr.Sayed</dc:creator>
  <cp:lastModifiedBy>Dr.Sayed</cp:lastModifiedBy>
  <cp:revision>51</cp:revision>
  <dcterms:created xsi:type="dcterms:W3CDTF">2020-11-20T11:26:26Z</dcterms:created>
  <dcterms:modified xsi:type="dcterms:W3CDTF">2021-04-22T12:55:49Z</dcterms:modified>
</cp:coreProperties>
</file>