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FF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3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6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3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8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7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DECA-5A12-4950-9F90-2BAF1A1E557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DE0A-00DF-47C0-BF57-40D5B9AF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4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4000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الفصل الثالث / مناهج البحث التربوى ومهاراته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أولا- المقدمة : </a:t>
            </a:r>
            <a:br>
              <a:rPr lang="ar-EG" sz="2200" b="1" dirty="0" smtClean="0">
                <a:solidFill>
                  <a:srgbClr val="FF0000"/>
                </a:solidFill>
              </a:rPr>
            </a:br>
            <a:r>
              <a:rPr lang="ar-EG" sz="2000" b="1" dirty="0"/>
              <a:t> </a:t>
            </a:r>
            <a:r>
              <a:rPr lang="ar-EG" sz="2000" b="1" dirty="0" smtClean="0"/>
              <a:t>         يعد البحث التربوى أحد الوسائل المستخدمة فى تقديم الأساليب العلمية فى معالجة المشكلات التربوية ، كما يقدم المعرفة الجديدة التى يتطلبها الميدان التربوى دائم التغير ، علاوة على مساعدته فى تحديد فاعلية الطرق والأساليب المستخدمة بموضوعية بما يوجه العمل التربوى على أساس التعقل والتبصر .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</a:t>
            </a:r>
            <a:r>
              <a:rPr lang="ar-EG" sz="2000" b="1" dirty="0" smtClean="0">
                <a:solidFill>
                  <a:srgbClr val="FF00FF"/>
                </a:solidFill>
              </a:rPr>
              <a:t>والبحث عامة هو </a:t>
            </a:r>
            <a:r>
              <a:rPr lang="ar-EG" sz="2000" b="1" dirty="0" smtClean="0"/>
              <a:t>: عملية منظمة للتوصل الى حلول مشكلات أو اجابة تساؤلات باستخدام </a:t>
            </a:r>
            <a:br>
              <a:rPr lang="ar-EG" sz="2000" b="1" dirty="0" smtClean="0"/>
            </a:br>
            <a:r>
              <a:rPr lang="ar-EG" sz="2000" b="1" dirty="0" smtClean="0"/>
              <a:t>أساليب الاستقصاء والملاحظة المتعارف عليها والتى يمكن أن تؤدى الى معرفة جديدة .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</a:t>
            </a:r>
            <a:r>
              <a:rPr lang="ar-EG" sz="2000" b="1" dirty="0" smtClean="0">
                <a:solidFill>
                  <a:srgbClr val="FF00FF"/>
                </a:solidFill>
              </a:rPr>
              <a:t>واستخدام المنهج العلمى فى البحث يعنى </a:t>
            </a:r>
            <a:r>
              <a:rPr lang="ar-EG" sz="2000" b="1" dirty="0" smtClean="0"/>
              <a:t>: تطبيق خطوات البحث العلمى المتمثلة فى تحديد المشكلة ، وضع الفروض ، اعداد التصميم التجريبى ، تنفيذه وتطبيقه ، اختبار الفروض ، نشر النتائج .</a:t>
            </a:r>
            <a:br>
              <a:rPr lang="ar-EG" sz="2000" b="1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ثانيا – تصنيف مناهج البحث التربوى :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من أهم أنواع مناهج البحث التربوى وأهمها ما يأتى :</a:t>
            </a:r>
            <a:br>
              <a:rPr lang="ar-EG" sz="2000" b="1" dirty="0" smtClean="0"/>
            </a:br>
            <a:r>
              <a:rPr lang="ar-EG" sz="2200" b="1" dirty="0" smtClean="0">
                <a:solidFill>
                  <a:srgbClr val="0066FF"/>
                </a:solidFill>
              </a:rPr>
              <a:t>(1) المنهج الوصفى : 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ويقوم على دراسة الظاهرة كما تحدث فى الواقع ، دون أية محاولة من قبل الباحث للتأثير فى أسباب وعوامل الظاهرة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</a:t>
            </a:r>
            <a:r>
              <a:rPr lang="ar-EG" sz="2000" b="1" dirty="0" smtClean="0">
                <a:solidFill>
                  <a:srgbClr val="FF00FF"/>
                </a:solidFill>
              </a:rPr>
              <a:t>ويعرف بأنه </a:t>
            </a:r>
            <a:r>
              <a:rPr lang="ar-EG" sz="2000" b="1" dirty="0" smtClean="0"/>
              <a:t>: متابعة وملاحظة ظاهرة ما بالاعتماد على معلومات  نوعية أو كمية فى فترة زمنية معينة أو فترات مختلفة ، بغرض التعرف على شتى جوانب الظاهرة وعلاقتها بغيرها  للوصول الى نتائج </a:t>
            </a:r>
            <a:br>
              <a:rPr lang="ar-EG" sz="2000" b="1" dirty="0" smtClean="0"/>
            </a:br>
            <a:r>
              <a:rPr lang="ar-EG" sz="2000" b="1" dirty="0" smtClean="0"/>
              <a:t>تساعد فى فهم الواقع وامكانية تطويره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9326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5791200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الفصل الثالث - تابع تصنيف مناهج البحث التربوى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>
                <a:solidFill>
                  <a:srgbClr val="7030A0"/>
                </a:solidFill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</a:rPr>
              <a:t> # ومن الأدوات التى يستخدمها الباحث فى المنهج الوصفى لجمع البيانات منها </a:t>
            </a:r>
            <a:r>
              <a:rPr lang="ar-EG" sz="2000" b="1" dirty="0" smtClean="0"/>
              <a:t>:  الملاحظة المنظمة ، المقابلة ، الاستبانات ، السجلات ، الوثائق ، المقاييس ، الاختبارات بأنواعها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7030A0"/>
                </a:solidFill>
              </a:rPr>
              <a:t> </a:t>
            </a:r>
            <a:br>
              <a:rPr lang="ar-EG" sz="2000" b="1" dirty="0" smtClean="0">
                <a:solidFill>
                  <a:srgbClr val="7030A0"/>
                </a:solidFill>
              </a:rPr>
            </a:br>
            <a:r>
              <a:rPr lang="ar-EG" sz="2000" b="1" dirty="0" smtClean="0">
                <a:solidFill>
                  <a:srgbClr val="7030A0"/>
                </a:solidFill>
              </a:rPr>
              <a:t># ومن الطرائق المستخدمة فى المنهج الوصفى فى البحوث التربوية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(أ) الطريقة الطويلة :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وفيها يتم تتبع الظاهرة المستهدف دراستها عبر الزمن ، وتتميز بصغر حجم العينة الى قد تصل الى فرد واحد ، وتتطلب صبرا وجهدا ووقتا ، ويصعب تعميم نتائجها.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(ب) الطريقة العرضية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وفيها تقسم الفترة الزمنية المراد تتبع الظاهرة فيها الى فنرات عمرية ، وتطبق على عينات كبيرة لكل فترة عمرية ، ثم حساب المتوسط لكل فئة للتوصل الى النتائج المشتركة أو العامة التى تحكم الظاهرة </a:t>
            </a:r>
            <a:br>
              <a:rPr lang="ar-EG" sz="2000" b="1" dirty="0" smtClean="0"/>
            </a:br>
            <a:r>
              <a:rPr lang="ar-EG" sz="2000" b="1" dirty="0" smtClean="0"/>
              <a:t>المدروسة ، وعليه يمكن تعميم نتائجها.</a:t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7030A0"/>
                </a:solidFill>
              </a:rPr>
              <a:t># ومن الأساليب المستخدمة فى المنهج الوصفى </a:t>
            </a:r>
            <a:r>
              <a:rPr lang="ar-EG" sz="2000" b="1" dirty="0" smtClean="0"/>
              <a:t>: 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(أ) أسلوب  البحث </a:t>
            </a:r>
            <a:r>
              <a:rPr lang="ar-EG" sz="2000" b="1" dirty="0" smtClean="0"/>
              <a:t>: وهو حمع معلومات عن متغيرات قليلة من عدد كبير من مفردات المجتمع. 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(ب) أسلوب دراسة الحالة </a:t>
            </a:r>
            <a:r>
              <a:rPr lang="ar-EG" sz="2000" b="1" dirty="0" smtClean="0"/>
              <a:t>: ويقوم على جمع معلومات كثيرة ومفصلة عن مفردة واحدة أو مفردات قليلة                                       عبر الزمن.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(ج) أسلوب تحليل المحتوى </a:t>
            </a:r>
            <a:r>
              <a:rPr lang="ar-EG" sz="2000" b="1" dirty="0" smtClean="0"/>
              <a:t>: وهو وصف منظم ودقيق لمحتوى نصوص مكتوبة أو مسموعة لاستنتاج                                          المعلومات المطلوبة.                 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0842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943600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الفصل الثالث - تابع تصنيف مناهج البحث التربوى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0066FF"/>
                </a:solidFill>
              </a:rPr>
              <a:t/>
            </a:r>
            <a:br>
              <a:rPr lang="ar-EG" sz="2000" b="1" dirty="0" smtClean="0">
                <a:solidFill>
                  <a:srgbClr val="0066FF"/>
                </a:solidFill>
              </a:rPr>
            </a:br>
            <a:r>
              <a:rPr lang="ar-EG" sz="2000" b="1" dirty="0" smtClean="0">
                <a:solidFill>
                  <a:srgbClr val="0066FF"/>
                </a:solidFill>
              </a:rPr>
              <a:t>(2) المنهج التجريبى :</a:t>
            </a:r>
            <a:r>
              <a:rPr lang="ar-EG" sz="2000" dirty="0" smtClean="0"/>
              <a:t>          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    = ويقوم على دراسة العلاقات السببية بين المتغيرات ، ويهدف الى معرفة أثر المتغيرات              مجتمعة ، وأثر كل منها منفردة على الظاهرة المراد دراستها.</a:t>
            </a:r>
            <a:br>
              <a:rPr lang="ar-EG" sz="2000" dirty="0" smtClean="0"/>
            </a:br>
            <a:r>
              <a:rPr lang="ar-EG" sz="2000" dirty="0" smtClean="0"/>
              <a:t>          =  كما يقوم المنهج التجريبى  على استخدام الملاحظة الدقيقة والمضبوطة وفق خطة                   واضحة ومدروسة تحدد المتغيرات المؤثرة على الظاهرة موضوع الدراسة . </a:t>
            </a:r>
            <a:br>
              <a:rPr lang="ar-EG" sz="2000" dirty="0" smtClean="0"/>
            </a:b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u="sng" dirty="0" smtClean="0">
                <a:solidFill>
                  <a:srgbClr val="7030A0"/>
                </a:solidFill>
              </a:rPr>
              <a:t>* ولتحقيق الأهداف المرجوة من المنهج التجريبى لابد من </a:t>
            </a:r>
            <a:r>
              <a:rPr lang="ar-EG" sz="2000" u="sng" dirty="0" smtClean="0"/>
              <a:t>:</a:t>
            </a:r>
            <a:br>
              <a:rPr lang="ar-EG" sz="2000" u="sng" dirty="0" smtClean="0"/>
            </a:br>
            <a:r>
              <a:rPr lang="ar-EG" sz="2000" dirty="0" smtClean="0"/>
              <a:t>                   أ - تحديد جميع العوامل المؤثرة فى الظاهرة ( العوامل المستقلة )    </a:t>
            </a:r>
            <a:br>
              <a:rPr lang="ar-EG" sz="2000" dirty="0" smtClean="0"/>
            </a:br>
            <a:r>
              <a:rPr lang="ar-EG" sz="2000" dirty="0" smtClean="0"/>
              <a:t>                  ب - القدرة على التحكم فى بيئة التجربة والعوامل المؤثرة فيها.           </a:t>
            </a:r>
            <a:br>
              <a:rPr lang="ar-EG" sz="2000" dirty="0" smtClean="0"/>
            </a:br>
            <a:r>
              <a:rPr lang="ar-EG" sz="2000" dirty="0" smtClean="0"/>
              <a:t>                  ج - تكرار التجربة بتغيير العوامل للتأكد من النتائج المستخلصة.</a:t>
            </a:r>
            <a:br>
              <a:rPr lang="ar-EG" sz="2000" dirty="0" smtClean="0"/>
            </a:br>
            <a:r>
              <a:rPr lang="ar-EG" sz="2000" dirty="0" smtClean="0"/>
              <a:t> </a:t>
            </a:r>
            <a:br>
              <a:rPr lang="ar-EG" sz="2000" dirty="0" smtClean="0"/>
            </a:br>
            <a:r>
              <a:rPr lang="ar-EG" sz="2000" u="sng" dirty="0" smtClean="0">
                <a:solidFill>
                  <a:srgbClr val="7030A0"/>
                </a:solidFill>
              </a:rPr>
              <a:t>* ومن طرق المنهج التجريبى </a:t>
            </a:r>
            <a:r>
              <a:rPr lang="ar-EG" sz="2000" u="sng" dirty="0" smtClean="0"/>
              <a:t>:</a:t>
            </a:r>
            <a:br>
              <a:rPr lang="ar-EG" sz="2000" u="sng" dirty="0" smtClean="0"/>
            </a:br>
            <a:r>
              <a:rPr lang="ar-EG" sz="2000" dirty="0"/>
              <a:t> </a:t>
            </a:r>
            <a:r>
              <a:rPr lang="ar-EG" sz="2000" dirty="0" smtClean="0"/>
              <a:t> أ = طريقة المتغير المستقل : والمتغير المستقل هو العامل المراد استكشاف تأثيره ، أما المتغير        التابع  فهو الاستجابة أو السلوك المطلوب قياسه. 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ب = طريقة المجموعة التجريبية : وتعتمد على تكوين مجموعتين متكافئتين فى المتغيرات التى  )</a:t>
            </a:r>
            <a:r>
              <a:rPr lang="en-US" sz="2000" dirty="0" smtClean="0"/>
              <a:t>Pre T  - Pre T </a:t>
            </a:r>
            <a:r>
              <a:rPr lang="ar-EG" sz="2000" dirty="0" smtClean="0"/>
              <a:t>        يمكن قياسها باختبار قبلى / بعدى (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963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638800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solidFill>
                  <a:srgbClr val="00B050"/>
                </a:solidFill>
              </a:rPr>
              <a:t>الفصل الثالث - تابع تصنيف مناهج البحث التربوى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0066FF"/>
                </a:solidFill>
              </a:rPr>
              <a:t/>
            </a:r>
            <a:br>
              <a:rPr lang="ar-EG" sz="2000" b="1" dirty="0" smtClean="0">
                <a:solidFill>
                  <a:srgbClr val="0066FF"/>
                </a:solidFill>
              </a:rPr>
            </a:br>
            <a:r>
              <a:rPr lang="ar-EG" sz="2000" b="1" dirty="0" smtClean="0">
                <a:solidFill>
                  <a:srgbClr val="0066FF"/>
                </a:solidFill>
              </a:rPr>
              <a:t>(3) المنهج التاريخى :</a:t>
            </a:r>
            <a:r>
              <a:rPr lang="ar-EG" sz="2000" dirty="0" smtClean="0"/>
              <a:t>  </a:t>
            </a:r>
            <a:br>
              <a:rPr lang="ar-EG" sz="2000" dirty="0" smtClean="0"/>
            </a:br>
            <a:r>
              <a:rPr lang="ar-EG" sz="2000" dirty="0" smtClean="0"/>
              <a:t>             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         </a:t>
            </a:r>
            <a:r>
              <a:rPr lang="ar-EG" sz="2000" b="1" dirty="0" smtClean="0"/>
              <a:t>=    ويستخدم لدراسة الماضى لمعرفة ماهية الظاهرات والعلاقات المتداخلة بينه                         فى الحقب  التاريخية  المختلفة. فهو يركز على دراسة الماضى لأجل فهم                            الحاضر والتمكن من  استقراء المستقبل ، وذلك من خلال تفسير الأحداث                            ومسبباتها  بالرجوع الى الماضى .        </a:t>
            </a:r>
            <a:br>
              <a:rPr lang="ar-EG" sz="2000" b="1" dirty="0" smtClean="0"/>
            </a:br>
            <a:r>
              <a:rPr lang="ar-EG" sz="2000" b="1" dirty="0" smtClean="0"/>
              <a:t>          </a:t>
            </a:r>
            <a:r>
              <a:rPr lang="ar-EG" sz="2000" b="1" dirty="0"/>
              <a:t/>
            </a:r>
            <a:br>
              <a:rPr lang="ar-EG" sz="2000" b="1" dirty="0"/>
            </a:br>
            <a:r>
              <a:rPr lang="ar-EG" sz="2000" b="1" dirty="0" smtClean="0"/>
              <a:t>               =   ويعتمد المنهج التاريخى على جمع بيانات ومعلومات متوفرة فعلا فى المصادر                      وتكون هذه  البيانات أولية أو ثانوية . فالأولية تعنى أنها مأخوذة من مصادر                         مباشرة ، والثانوية تعنى أنها من مصادر غير مباشرة.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>
                <a:solidFill>
                  <a:srgbClr val="7030A0"/>
                </a:solidFill>
              </a:rPr>
              <a:t>*</a:t>
            </a:r>
            <a:r>
              <a:rPr lang="ar-EG" sz="2000" b="1" dirty="0" smtClean="0"/>
              <a:t> </a:t>
            </a:r>
            <a:r>
              <a:rPr lang="ar-EG" sz="2000" b="1" u="sng" dirty="0" smtClean="0">
                <a:solidFill>
                  <a:srgbClr val="7030A0"/>
                </a:solidFill>
              </a:rPr>
              <a:t>ويقوم المنهج التاريخى على فحص المعلومات والتدقيق فيها باتباع مرحلتين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/>
              <a:t>              - الأولى : الفحص أو النقد الخارجى  ، ومهمته تقييم جدوى المصادر المستخدمة ،                                وقيمة البيانات المستخلصة.        </a:t>
            </a:r>
            <a:br>
              <a:rPr lang="ar-EG" sz="2000" b="1" dirty="0" smtClean="0"/>
            </a:br>
            <a:r>
              <a:rPr lang="ar-EG" sz="2000" b="1" dirty="0" smtClean="0"/>
              <a:t>              - والثانية : الفحص أو النقد الداخلى  ، ومهمته التحقق من أصالة مصادر البيانات.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274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715000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solidFill>
                  <a:srgbClr val="0066FF"/>
                </a:solidFill>
              </a:rPr>
              <a:t>(4) المنهج المقارن :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 smtClean="0"/>
              <a:t>              ويعتمد على مبدأ المقارنة بين الظواهر واستخلاص أوجه البه والاختلاف ، والتعرف على العوامل المسببة للظاهرة وما يحيط بها من ظروف.</a:t>
            </a:r>
            <a:br>
              <a:rPr lang="ar-EG" sz="2000" dirty="0" smtClean="0"/>
            </a:br>
            <a:r>
              <a:rPr lang="ar-EG" sz="2000" u="sng" dirty="0" smtClean="0">
                <a:solidFill>
                  <a:srgbClr val="FF0000"/>
                </a:solidFill>
              </a:rPr>
              <a:t>* ومن الطرق المتبعة فى هذا المنهج </a:t>
            </a:r>
            <a:r>
              <a:rPr lang="ar-EG" sz="2000" dirty="0" smtClean="0"/>
              <a:t>:</a:t>
            </a:r>
            <a:br>
              <a:rPr lang="ar-EG" sz="2000" dirty="0" smtClean="0"/>
            </a:br>
            <a:r>
              <a:rPr lang="ar-EG" sz="2000" dirty="0" smtClean="0"/>
              <a:t>أ - التلازم وعدمه فى وقوع الحادثة.                            ب - المقارنة بين الشدة والزمن.  </a:t>
            </a:r>
            <a:br>
              <a:rPr lang="ar-EG" sz="2000" dirty="0" smtClean="0"/>
            </a:br>
            <a:r>
              <a:rPr lang="ar-EG" sz="2000" dirty="0" smtClean="0"/>
              <a:t>ج - العلاقات المتقاطعة بين سببين ونتيجتين ، فاذا ارتبط السببان امكن الربط بين النتيجتين.</a:t>
            </a:r>
            <a:r>
              <a:rPr lang="ar-EG" sz="2000" dirty="0"/>
              <a:t/>
            </a:r>
            <a:br>
              <a:rPr lang="ar-EG" sz="2000" dirty="0"/>
            </a:br>
            <a:r>
              <a:rPr lang="ar-EG" sz="2000" b="1" dirty="0" smtClean="0">
                <a:solidFill>
                  <a:srgbClr val="0066FF"/>
                </a:solidFill>
              </a:rPr>
              <a:t>(5) منهج أسلوب النظم :</a:t>
            </a:r>
            <a:br>
              <a:rPr lang="ar-EG" sz="2000" b="1" dirty="0" smtClean="0">
                <a:solidFill>
                  <a:srgbClr val="0066FF"/>
                </a:solidFill>
              </a:rPr>
            </a:br>
            <a:r>
              <a:rPr lang="ar-EG" sz="2000" dirty="0"/>
              <a:t> </a:t>
            </a:r>
            <a:r>
              <a:rPr lang="ar-EG" sz="2000" dirty="0" smtClean="0"/>
              <a:t>            ويركز على دراسة العلاقة بين العناصر والمتغيرات فى النظام ككل ، فهو منهج كلى  يدرس الكل ليصل التفاصيل وليس العكس . 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      ويتبنى هذا المنهج المبدأ الذى يرى أنه ليس هناك ظاهرة منفصلة لحالها ، بل لابد من أن تكون مرتبطة بغيرها ، مؤثرة فيه ومتأثرة به.</a:t>
            </a:r>
            <a:br>
              <a:rPr lang="ar-EG" sz="2000" dirty="0" smtClean="0"/>
            </a:br>
            <a:r>
              <a:rPr lang="ar-EG" sz="2000" dirty="0" smtClean="0">
                <a:solidFill>
                  <a:srgbClr val="FF0000"/>
                </a:solidFill>
              </a:rPr>
              <a:t>* </a:t>
            </a:r>
            <a:r>
              <a:rPr lang="ar-EG" sz="2000" u="sng" dirty="0" smtClean="0">
                <a:solidFill>
                  <a:srgbClr val="FF0000"/>
                </a:solidFill>
              </a:rPr>
              <a:t>ويتكون النظام من عدة مكونات تتمثل فى :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 smtClean="0"/>
              <a:t>       أ - الاطار العام للنظام                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ب - عناصر النظام أو مجموع أجزائه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ج - الدينامية والعلاقات المتداخلة بين العناصر والتى تحدد سلوك النظام والترابط أو التنافر              بين عناصره ومفرداته                </a:t>
            </a:r>
            <a:br>
              <a:rPr lang="ar-EG" sz="2000" dirty="0" smtClean="0"/>
            </a:br>
            <a:r>
              <a:rPr lang="ar-EG" sz="2000" dirty="0" smtClean="0"/>
              <a:t>       </a:t>
            </a:r>
            <a:r>
              <a:rPr lang="ar-EG" sz="2000" dirty="0" smtClean="0">
                <a:solidFill>
                  <a:srgbClr val="0066FF"/>
                </a:solidFill>
              </a:rPr>
              <a:t>انتهت المحاضرة ، الى القاء مع تكملة الفصل الثالث فى المحااضرة القادمة ان شاء الله                                                 تحياتى د/سيد فهمى</a:t>
            </a:r>
            <a:r>
              <a:rPr lang="ar-EG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836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الفصل الثالث / مناهج البحث التربوى ومهاراته أولا- المقدمة :            يعد البحث التربوى أحد الوسائل المستخدمة فى تقديم الأساليب العلمية فى معالجة المشكلات التربوية ، كما يقدم المعرفة الجديدة التى يتطلبها الميدان التربوى دائم التغير ، علاوة على مساعدته فى تحديد فاعلية الطرق والأساليب المستخدمة بموضوعية بما يوجه العمل التربوى على أساس التعقل والتبصر .           والبحث عامة هو : عملية منظمة للتوصل الى حلول مشكلات أو اجابة تساؤلات باستخدام  أساليب الاستقصاء والملاحظة المتعارف عليها والتى يمكن أن تؤدى الى معرفة جديدة .           واستخدام المنهج العلمى فى البحث يعنى : تطبيق خطوات البحث العلمى المتمثلة فى تحديد المشكلة ، وضع الفروض ، اعداد التصميم التجريبى ، تنفيذه وتطبيقه ، اختبار الفروض ، نشر النتائج . ثانيا – تصنيف مناهج البحث التربوى :       من أهم أنواع مناهج البحث التربوى وأهمها ما يأتى : (1) المنهج الوصفى :            ويقوم على دراسة الظاهرة كما تحدث فى الواقع ، دون أية محاولة من قبل الباحث للتأثير فى أسباب وعوامل الظاهرة .          ويعرف بأنه : متابعة وملاحظة ظاهرة ما بالاعتماد على معلومات  نوعية أو كمية فى فترة زمنية معينة أو فترات مختلفة ، بغرض التعرف على شتى جوانب الظاهرة وعلاقتها بغيرها  للوصول الى نتائج  تساعد فى فهم الواقع وامكانية تطويره .         </vt:lpstr>
      <vt:lpstr>الفصل الثالث - تابع تصنيف مناهج البحث التربوى :    # ومن الأدوات التى يستخدمها الباحث فى المنهج الوصفى لجمع البيانات منها :  الملاحظة المنظمة ، المقابلة ، الاستبانات ، السجلات ، الوثائق ، المقاييس ، الاختبارات بأنواعها   # ومن الطرائق المستخدمة فى المنهج الوصفى فى البحوث التربوية :  (أ) الطريقة الطويلة :           وفيها يتم تتبع الظاهرة المستهدف دراستها عبر الزمن ، وتتميز بصغر حجم العينة الى قد تصل الى فرد واحد ، وتتطلب صبرا وجهدا ووقتا ، ويصعب تعميم نتائجها. (ب) الطريقة العرضية :           وفيها تقسم الفترة الزمنية المراد تتبع الظاهرة فيها الى فنرات عمرية ، وتطبق على عينات كبيرة لكل فترة عمرية ، ثم حساب المتوسط لكل فئة للتوصل الى النتائج المشتركة أو العامة التى تحكم الظاهرة  المدروسة ، وعليه يمكن تعميم نتائجها.  # ومن الأساليب المستخدمة فى المنهج الوصفى :  (أ) أسلوب  البحث : وهو حمع معلومات عن متغيرات قليلة من عدد كبير من مفردات المجتمع.  (ب) أسلوب دراسة الحالة : ويقوم على جمع معلومات كثيرة ومفصلة عن مفردة واحدة أو مفردات قليلة                                       عبر الزمن. (ج) أسلوب تحليل المحتوى : وهو وصف منظم ودقيق لمحتوى نصوص مكتوبة أو مسموعة لاستنتاج                                          المعلومات المطلوبة.                    </vt:lpstr>
      <vt:lpstr>الفصل الثالث - تابع تصنيف مناهج البحث التربوى :   (2) المنهج التجريبى :                     = ويقوم على دراسة العلاقات السببية بين المتغيرات ، ويهدف الى معرفة أثر المتغيرات              مجتمعة ، وأثر كل منها منفردة على الظاهرة المراد دراستها.           =  كما يقوم المنهج التجريبى  على استخدام الملاحظة الدقيقة والمضبوطة وفق خطة                   واضحة ومدروسة تحدد المتغيرات المؤثرة على الظاهرة موضوع الدراسة .   * ولتحقيق الأهداف المرجوة من المنهج التجريبى لابد من :                    أ - تحديد جميع العوامل المؤثرة فى الظاهرة ( العوامل المستقلة )                       ب - القدرة على التحكم فى بيئة التجربة والعوامل المؤثرة فيها.                              ج - تكرار التجربة بتغيير العوامل للتأكد من النتائج المستخلصة.   * ومن طرق المنهج التجريبى :   أ = طريقة المتغير المستقل : والمتغير المستقل هو العامل المراد استكشاف تأثيره ، أما المتغير        التابع  فهو الاستجابة أو السلوك المطلوب قياسه.    ب = طريقة المجموعة التجريبية : وتعتمد على تكوين مجموعتين متكافئتين فى المتغيرات التى  )Pre T  - Pre T         يمكن قياسها باختبار قبلى / بعدى ( </vt:lpstr>
      <vt:lpstr>الفصل الثالث - تابع تصنيف مناهج البحث التربوى :   (3) المنهج التاريخى :                                =    ويستخدم لدراسة الماضى لمعرفة ماهية الظاهرات والعلاقات المتداخلة بينه                         فى الحقب  التاريخية  المختلفة. فهو يركز على دراسة الماضى لأجل فهم                            الحاضر والتمكن من  استقراء المستقبل ، وذلك من خلال تفسير الأحداث                            ومسبباتها  بالرجوع الى الماضى .                                   =   ويعتمد المنهج التاريخى على جمع بيانات ومعلومات متوفرة فعلا فى المصادر                      وتكون هذه  البيانات أولية أو ثانوية . فالأولية تعنى أنها مأخوذة من مصادر                         مباشرة ، والثانوية تعنى أنها من مصادر غير مباشرة.             * ويقوم المنهج التاريخى على فحص المعلومات والتدقيق فيها باتباع مرحلتين :                - الأولى : الفحص أو النقد الخارجى  ، ومهمته تقييم جدوى المصادر المستخدمة ،                                وقيمة البيانات المستخلصة.                       - والثانية : الفحص أو النقد الداخلى  ، ومهمته التحقق من أصالة مصادر البيانات. </vt:lpstr>
      <vt:lpstr>(4) المنهج المقارن :                ويعتمد على مبدأ المقارنة بين الظواهر واستخلاص أوجه البه والاختلاف ، والتعرف على العوامل المسببة للظاهرة وما يحيط بها من ظروف. * ومن الطرق المتبعة فى هذا المنهج : أ - التلازم وعدمه فى وقوع الحادثة.                            ب - المقارنة بين الشدة والزمن.   ج - العلاقات المتقاطعة بين سببين ونتيجتين ، فاذا ارتبط السببان امكن الربط بين النتيجتين. (5) منهج أسلوب النظم :              ويركز على دراسة العلاقة بين العناصر والمتغيرات فى النظام ككل ، فهو منهج كلى  يدرس الكل ليصل التفاصيل وليس العكس .              ويتبنى هذا المنهج المبدأ الذى يرى أنه ليس هناك ظاهرة منفصلة لحالها ، بل لابد من أن تكون مرتبطة بغيرها ، مؤثرة فيه ومتأثرة به. * ويتكون النظام من عدة مكونات تتمثل فى :         أ - الاطار العام للنظام                       ب - عناصر النظام أو مجموع أجزائه       ج - الدينامية والعلاقات المتداخلة بين العناصر والتى تحدد سلوك النظام والترابط أو التنافر              بين عناصره ومفرداته                        انتهت المحاضرة ، الى القاء مع تكملة الفصل الثالث فى المحااضرة القادمة ان شاء الله                                                 تحياتى د/سيد فهمى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/ مناهج البحث التربوى ومهاراته أولا- المقدمة :            يعد البحث التربوى أحد الوسائل المستخدمة فى تقديم الأساليب العلمية فى معالجة المشكلات التربوية ، كما يقدم المعرفة الجديدة التى يتطلبها الميدان التربوى دائم التغير ، علاوة على مساعدته فى تحديد فاعلية الطرق والأساليب المستخدمة بموضوعية بما يوجه العمل التربوى على أساس التعقل والتبصر .           والبحث عامة هو : عملية منظمة للتوصل الى حلول للمشكلات أو اجابة عن تساؤلات باستخدام أساليب الاستقصاء</dc:title>
  <dc:creator>Dr.Sayed</dc:creator>
  <cp:lastModifiedBy>Dr.Sayed</cp:lastModifiedBy>
  <cp:revision>23</cp:revision>
  <dcterms:created xsi:type="dcterms:W3CDTF">2021-01-07T15:43:52Z</dcterms:created>
  <dcterms:modified xsi:type="dcterms:W3CDTF">2021-04-22T13:43:24Z</dcterms:modified>
</cp:coreProperties>
</file>