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4B5C4-9621-4B15-8E68-0B966DB76D9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471B8-2B3F-4982-B246-E14E3D08F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1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5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41D9-723A-483D-9788-6EEE74C6006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74455"/>
            <a:ext cx="6477000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.</a:t>
            </a:r>
            <a:endParaRPr lang="en-US" sz="12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069636"/>
            <a:ext cx="7086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EG" sz="2000" b="1" dirty="0">
              <a:solidFill>
                <a:srgbClr val="00B050"/>
              </a:solidFill>
            </a:endParaRPr>
          </a:p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تابع الفصل الثالث – مناهج البحث التربوى ومهاراته</a:t>
            </a:r>
          </a:p>
          <a:p>
            <a:pPr algn="r"/>
            <a:endParaRPr lang="ar-EG" sz="2400" b="1" u="sng" dirty="0" smtClean="0">
              <a:solidFill>
                <a:srgbClr val="FF0000"/>
              </a:solidFill>
            </a:endParaRPr>
          </a:p>
          <a:p>
            <a:pPr algn="r"/>
            <a:r>
              <a:rPr lang="ar-EG" sz="2400" b="1" u="sng" dirty="0" smtClean="0">
                <a:solidFill>
                  <a:srgbClr val="FF0000"/>
                </a:solidFill>
              </a:rPr>
              <a:t>ثالثا </a:t>
            </a:r>
            <a:r>
              <a:rPr lang="ar-EG" sz="2400" b="1" u="sng" dirty="0">
                <a:solidFill>
                  <a:srgbClr val="FF0000"/>
                </a:solidFill>
              </a:rPr>
              <a:t>: مهارات البحث العلمى :</a:t>
            </a:r>
            <a:r>
              <a:rPr lang="ar-EG" b="1" dirty="0"/>
              <a:t> </a:t>
            </a:r>
            <a:endParaRPr lang="en-US" dirty="0"/>
          </a:p>
          <a:p>
            <a:pPr algn="r"/>
            <a:endParaRPr lang="ar-EG" b="1" dirty="0" smtClean="0"/>
          </a:p>
          <a:p>
            <a:pPr algn="r"/>
            <a:r>
              <a:rPr lang="ar-EG" sz="2000" b="1" dirty="0" smtClean="0">
                <a:solidFill>
                  <a:srgbClr val="2004EC"/>
                </a:solidFill>
              </a:rPr>
              <a:t>من </a:t>
            </a:r>
            <a:r>
              <a:rPr lang="ar-EG" sz="2000" b="1" dirty="0">
                <a:solidFill>
                  <a:srgbClr val="2004EC"/>
                </a:solidFill>
              </a:rPr>
              <a:t>المهارات اللازم توافرها لدى الباحثين الآتى :</a:t>
            </a:r>
            <a:endParaRPr lang="en-US" sz="2000" dirty="0">
              <a:solidFill>
                <a:srgbClr val="2004EC"/>
              </a:solidFill>
            </a:endParaRPr>
          </a:p>
          <a:p>
            <a:endParaRPr lang="ar-EG" sz="2000" b="1" dirty="0" smtClean="0"/>
          </a:p>
          <a:p>
            <a:pPr algn="r" rtl="1"/>
            <a:r>
              <a:rPr lang="en-US" sz="2000" b="1" dirty="0" smtClean="0"/>
              <a:t> )        </a:t>
            </a:r>
            <a:r>
              <a:rPr lang="ar-EG" sz="2000" b="1" dirty="0" smtClean="0"/>
              <a:t>أ</a:t>
            </a:r>
            <a:r>
              <a:rPr lang="en-US" sz="2000" b="1" dirty="0" smtClean="0"/>
              <a:t> </a:t>
            </a:r>
            <a:r>
              <a:rPr lang="ar-EG" sz="2000" b="1" dirty="0" smtClean="0"/>
              <a:t>) </a:t>
            </a:r>
            <a:r>
              <a:rPr lang="ar-EG" sz="2000" b="1" dirty="0"/>
              <a:t>القدرة على الملاحظة  </a:t>
            </a:r>
            <a:r>
              <a:rPr lang="ar-EG" sz="2000" b="1" dirty="0" smtClean="0"/>
              <a:t> </a:t>
            </a:r>
            <a:r>
              <a:rPr lang="en-US" sz="2000" b="1" dirty="0" smtClean="0"/>
              <a:t>                          </a:t>
            </a:r>
            <a:r>
              <a:rPr lang="ar-EG" sz="2000" b="1" dirty="0" smtClean="0"/>
              <a:t> (</a:t>
            </a:r>
            <a:r>
              <a:rPr lang="ar-EG" sz="2000" b="1" dirty="0"/>
              <a:t>ب) القدرة على المقارنة        </a:t>
            </a:r>
            <a:r>
              <a:rPr lang="en-US" sz="2000" b="1" dirty="0" smtClean="0"/>
              <a:t>         </a:t>
            </a:r>
            <a:r>
              <a:rPr lang="ar-EG" sz="2000" b="1" dirty="0" smtClean="0"/>
              <a:t>(</a:t>
            </a:r>
            <a:r>
              <a:rPr lang="ar-EG" sz="2000" b="1" dirty="0"/>
              <a:t>ج) القدرة على </a:t>
            </a:r>
            <a:r>
              <a:rPr lang="ar-EG" sz="2000" b="1" dirty="0" smtClean="0"/>
              <a:t>التصنيف</a:t>
            </a:r>
            <a:r>
              <a:rPr lang="en-US" sz="2000" b="1" dirty="0" smtClean="0"/>
              <a:t>                                </a:t>
            </a:r>
            <a:r>
              <a:rPr lang="ar-EG" sz="2000" b="1" dirty="0" smtClean="0"/>
              <a:t>(د</a:t>
            </a:r>
            <a:r>
              <a:rPr lang="ar-EG" sz="2000" b="1" dirty="0"/>
              <a:t>) القدرة على القياس    </a:t>
            </a:r>
            <a:r>
              <a:rPr lang="ar-EG" sz="2000" b="1" dirty="0" smtClean="0"/>
              <a:t>  </a:t>
            </a:r>
            <a:r>
              <a:rPr lang="en-US" sz="2000" b="1" dirty="0" smtClean="0"/>
              <a:t>             </a:t>
            </a:r>
            <a:r>
              <a:rPr lang="ar-EG" sz="2000" b="1" dirty="0" smtClean="0"/>
              <a:t>(</a:t>
            </a:r>
            <a:r>
              <a:rPr lang="ar-EG" sz="2000" b="1" dirty="0"/>
              <a:t>هـ) القدرة على الاستنتاج  </a:t>
            </a:r>
            <a:r>
              <a:rPr lang="ar-EG" sz="2000" b="1" dirty="0" smtClean="0"/>
              <a:t>      </a:t>
            </a:r>
            <a:r>
              <a:rPr lang="en-US" sz="2000" b="1" dirty="0" smtClean="0"/>
              <a:t>                   </a:t>
            </a:r>
            <a:r>
              <a:rPr lang="ar-EG" sz="2000" b="1" dirty="0" smtClean="0"/>
              <a:t> </a:t>
            </a:r>
            <a:r>
              <a:rPr lang="ar-EG" sz="2000" b="1" dirty="0"/>
              <a:t>(و) القدرة على </a:t>
            </a:r>
            <a:r>
              <a:rPr lang="ar-EG" sz="2000" b="1" dirty="0" smtClean="0"/>
              <a:t>التنبؤ</a:t>
            </a:r>
            <a:endParaRPr lang="en-US" sz="2000" b="1" dirty="0"/>
          </a:p>
          <a:p>
            <a:pPr algn="r" rtl="1"/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ar-EG" sz="2000" b="1" dirty="0" smtClean="0"/>
              <a:t> (</a:t>
            </a:r>
            <a:r>
              <a:rPr lang="ar-EG" sz="2000" b="1" dirty="0"/>
              <a:t>ز) القدرة على التجريب   </a:t>
            </a:r>
            <a:r>
              <a:rPr lang="ar-EG" sz="2000" b="1" dirty="0" smtClean="0"/>
              <a:t>                     </a:t>
            </a:r>
            <a:r>
              <a:rPr lang="ar-EG" sz="2000" b="1" u="sng" dirty="0"/>
              <a:t>(ح) الصفات الشخصية </a:t>
            </a:r>
            <a:r>
              <a:rPr lang="ar-EG" sz="2000" b="1" u="sng" dirty="0" smtClean="0"/>
              <a:t>:</a:t>
            </a:r>
            <a:endParaRPr lang="en-US" sz="2000" dirty="0"/>
          </a:p>
          <a:p>
            <a:endParaRPr lang="ar-EG" sz="2000" b="1" u="sng" dirty="0" smtClean="0"/>
          </a:p>
          <a:p>
            <a:pPr algn="r"/>
            <a:r>
              <a:rPr lang="ar-EG" sz="2000" b="1" u="sng" dirty="0" smtClean="0">
                <a:solidFill>
                  <a:srgbClr val="00B050"/>
                </a:solidFill>
              </a:rPr>
              <a:t> ومن تلك الصفات </a:t>
            </a:r>
            <a:r>
              <a:rPr lang="ar-EG" sz="2000" b="1" u="sng" dirty="0">
                <a:solidFill>
                  <a:srgbClr val="00B050"/>
                </a:solidFill>
              </a:rPr>
              <a:t>: </a:t>
            </a:r>
            <a:endParaRPr lang="ar-EG" sz="2000" b="1" u="sng" dirty="0" smtClean="0">
              <a:solidFill>
                <a:srgbClr val="00B050"/>
              </a:solidFill>
            </a:endParaRPr>
          </a:p>
          <a:p>
            <a:pPr algn="r"/>
            <a:r>
              <a:rPr lang="ar-EG" sz="2000" b="1" dirty="0" smtClean="0"/>
              <a:t>                </a:t>
            </a:r>
          </a:p>
          <a:p>
            <a:pPr algn="r"/>
            <a:r>
              <a:rPr lang="ar-EG" sz="2000" b="1"/>
              <a:t> </a:t>
            </a:r>
            <a:r>
              <a:rPr lang="ar-EG" sz="2000" b="1" smtClean="0"/>
              <a:t>                </a:t>
            </a:r>
            <a:r>
              <a:rPr lang="ar-EG" sz="2000" b="1" dirty="0" smtClean="0"/>
              <a:t>1 - </a:t>
            </a:r>
            <a:r>
              <a:rPr lang="ar-EG" sz="2000" b="1" dirty="0"/>
              <a:t>أخلاقيات الباحث  </a:t>
            </a:r>
            <a:r>
              <a:rPr lang="ar-EG" sz="2000" b="1" dirty="0" smtClean="0"/>
              <a:t>       2- </a:t>
            </a:r>
            <a:r>
              <a:rPr lang="ar-EG" sz="2000" b="1" dirty="0"/>
              <a:t>وخبرته العالية </a:t>
            </a:r>
            <a:endParaRPr lang="ar-EG" sz="2000" b="1" dirty="0" smtClean="0"/>
          </a:p>
          <a:p>
            <a:pPr algn="r"/>
            <a:r>
              <a:rPr lang="ar-EG" sz="2000" b="1" dirty="0" smtClean="0"/>
              <a:t>                 3  - </a:t>
            </a:r>
            <a:r>
              <a:rPr lang="ar-EG" sz="2000" b="1" dirty="0"/>
              <a:t>وتخليه عن </a:t>
            </a:r>
            <a:r>
              <a:rPr lang="ar-EG" sz="2000" b="1" dirty="0" smtClean="0"/>
              <a:t>الأنانية</a:t>
            </a:r>
            <a:r>
              <a:rPr lang="ar-EG" sz="2000" b="1" dirty="0"/>
              <a:t> </a:t>
            </a:r>
            <a:r>
              <a:rPr lang="ar-EG" sz="2000" b="1" dirty="0" smtClean="0"/>
              <a:t>    </a:t>
            </a:r>
            <a:r>
              <a:rPr lang="ar-EG" sz="2000" b="1" dirty="0"/>
              <a:t>4  - </a:t>
            </a:r>
            <a:r>
              <a:rPr lang="ar-EG" sz="2000" b="1" dirty="0" smtClean="0"/>
              <a:t>وشجاعته </a:t>
            </a:r>
            <a:r>
              <a:rPr lang="ar-EG" sz="2000" b="1" dirty="0"/>
              <a:t>فى الوصول الى هدفه  </a:t>
            </a:r>
            <a:r>
              <a:rPr lang="en-US" b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762000"/>
            <a:ext cx="6096000" cy="29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 smtClean="0">
                <a:ea typeface="Calibri"/>
              </a:rPr>
              <a:t>.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736983"/>
            <a:ext cx="70104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>
                <a:solidFill>
                  <a:srgbClr val="FF0000"/>
                </a:solidFill>
              </a:rPr>
              <a:t>رابعا :مشكلات وصعوبات البحث العلمى </a:t>
            </a:r>
            <a:r>
              <a:rPr lang="ar-EG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algn="r"/>
            <a:r>
              <a:rPr lang="ar-EG" sz="2000" b="1" u="sng" dirty="0" smtClean="0"/>
              <a:t> </a:t>
            </a:r>
            <a:endParaRPr lang="en-US" sz="2000" dirty="0"/>
          </a:p>
          <a:p>
            <a:pPr algn="r"/>
            <a:r>
              <a:rPr lang="ar-EG" sz="2400" b="1" dirty="0">
                <a:solidFill>
                  <a:srgbClr val="00B050"/>
                </a:solidFill>
              </a:rPr>
              <a:t>(أ) مشكلات وصعوبات تتعلق بموضوع البحث </a:t>
            </a:r>
            <a:r>
              <a:rPr lang="ar-EG" sz="2400" b="1" dirty="0" smtClean="0">
                <a:solidFill>
                  <a:srgbClr val="00B050"/>
                </a:solidFill>
              </a:rPr>
              <a:t>: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r"/>
            <a:endParaRPr lang="en-US" sz="2000" dirty="0"/>
          </a:p>
          <a:p>
            <a:pPr algn="l" rtl="1"/>
            <a:r>
              <a:rPr lang="ar-EG" sz="2000" b="1" dirty="0"/>
              <a:t> </a:t>
            </a:r>
            <a:r>
              <a:rPr lang="ar-EG" sz="2000" b="1" dirty="0" smtClean="0"/>
              <a:t>ومنها:</a:t>
            </a:r>
            <a:r>
              <a:rPr lang="en-US" sz="2000" b="1" dirty="0" smtClean="0"/>
              <a:t>    </a:t>
            </a:r>
            <a:r>
              <a:rPr lang="ar-EG" sz="2000" b="1" dirty="0" smtClean="0"/>
              <a:t>"1 </a:t>
            </a:r>
            <a:r>
              <a:rPr lang="ar-EG" sz="2000" b="1" dirty="0"/>
              <a:t>- تعقد المشكلة  </a:t>
            </a:r>
            <a:r>
              <a:rPr lang="en-US" sz="2000" b="1" dirty="0" smtClean="0"/>
              <a:t>     </a:t>
            </a:r>
            <a:r>
              <a:rPr lang="ar-EG" sz="2000" b="1" dirty="0" smtClean="0"/>
              <a:t> </a:t>
            </a:r>
            <a:r>
              <a:rPr lang="ar-EG" sz="2000" b="1" dirty="0"/>
              <a:t>2- وتعدد جوانبها  </a:t>
            </a:r>
            <a:r>
              <a:rPr lang="en-US" sz="2000" b="1" dirty="0" smtClean="0"/>
              <a:t>       </a:t>
            </a:r>
            <a:r>
              <a:rPr lang="ar-EG" sz="2000" b="1" dirty="0" smtClean="0"/>
              <a:t> </a:t>
            </a:r>
            <a:r>
              <a:rPr lang="ar-EG" sz="2000" b="1" dirty="0"/>
              <a:t>3- اتساع دائرتها </a:t>
            </a:r>
            <a:r>
              <a:rPr lang="en-US" sz="2000" b="1" dirty="0" smtClean="0"/>
              <a:t>      </a:t>
            </a:r>
          </a:p>
          <a:p>
            <a:pPr algn="l" rtl="1"/>
            <a:endParaRPr lang="en-US" sz="2000" b="1" dirty="0" smtClean="0"/>
          </a:p>
          <a:p>
            <a:pPr algn="r" rtl="1"/>
            <a:r>
              <a:rPr lang="ar-EG" sz="2000" b="1" dirty="0" smtClean="0"/>
              <a:t> </a:t>
            </a:r>
            <a:r>
              <a:rPr lang="ar-EG" sz="2000" b="1" dirty="0"/>
              <a:t>4- </a:t>
            </a:r>
            <a:r>
              <a:rPr lang="ar-EG" sz="2000" b="1" dirty="0" smtClean="0"/>
              <a:t>اتساع</a:t>
            </a:r>
            <a:r>
              <a:rPr lang="en-US" sz="2000" b="1" dirty="0" smtClean="0"/>
              <a:t> </a:t>
            </a:r>
            <a:r>
              <a:rPr lang="ar-EG" sz="2000" b="1" dirty="0" smtClean="0"/>
              <a:t>الخلاف </a:t>
            </a:r>
            <a:r>
              <a:rPr lang="ar-EG" sz="2000" b="1" dirty="0"/>
              <a:t>حولها </a:t>
            </a:r>
            <a:r>
              <a:rPr lang="en-US" sz="2000" b="1" dirty="0" smtClean="0"/>
              <a:t>            </a:t>
            </a:r>
            <a:r>
              <a:rPr lang="ar-EG" sz="2000" b="1" dirty="0" smtClean="0"/>
              <a:t> </a:t>
            </a:r>
            <a:r>
              <a:rPr lang="ar-EG" sz="2000" b="1" dirty="0"/>
              <a:t>5- ندرة مادتها العلمية ...“</a:t>
            </a:r>
            <a:endParaRPr lang="en-US" sz="2000" b="1" dirty="0" smtClean="0"/>
          </a:p>
          <a:p>
            <a:pPr algn="r"/>
            <a:r>
              <a:rPr lang="ar-EG" sz="2000" b="1" dirty="0" smtClean="0"/>
              <a:t> 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400" b="1" dirty="0" smtClean="0">
                <a:solidFill>
                  <a:srgbClr val="00B050"/>
                </a:solidFill>
              </a:rPr>
              <a:t>(</a:t>
            </a:r>
            <a:r>
              <a:rPr lang="ar-EG" sz="2400" b="1" dirty="0">
                <a:solidFill>
                  <a:srgbClr val="00B050"/>
                </a:solidFill>
              </a:rPr>
              <a:t>ب) مشكلات وصعوبات تتعلق بالباحث :</a:t>
            </a:r>
            <a:endParaRPr lang="en-US" sz="2400" dirty="0">
              <a:solidFill>
                <a:srgbClr val="00B050"/>
              </a:solidFill>
            </a:endParaRPr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ومنها </a:t>
            </a:r>
            <a:r>
              <a:rPr lang="ar-EG" sz="2000" b="1" dirty="0"/>
              <a:t>:" 1- الخلفية العلمية      2- القدرات العلمية المؤهلة      3- الوقت الكافى    </a:t>
            </a:r>
            <a:endParaRPr lang="en-US" sz="2000" b="1" dirty="0" smtClean="0"/>
          </a:p>
          <a:p>
            <a:pPr algn="r"/>
            <a:r>
              <a:rPr lang="ar-EG" sz="2000" b="1" dirty="0" smtClean="0"/>
              <a:t>  </a:t>
            </a:r>
            <a:r>
              <a:rPr lang="ar-EG" sz="2000" b="1" dirty="0"/>
              <a:t>4- الموارد المتاحة ...."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9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85800"/>
            <a:ext cx="72389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u="sng" dirty="0">
                <a:solidFill>
                  <a:srgbClr val="00B050"/>
                </a:solidFill>
              </a:rPr>
              <a:t>(ج) مشكلات وصعوبات تتعلق بمجتمع وعينة البحث </a:t>
            </a:r>
            <a:r>
              <a:rPr lang="ar-EG" sz="2400" b="1" dirty="0" smtClean="0">
                <a:solidFill>
                  <a:srgbClr val="00B050"/>
                </a:solidFill>
              </a:rPr>
              <a:t>:</a:t>
            </a:r>
            <a:endParaRPr lang="en-US" sz="2400" b="1" dirty="0">
              <a:solidFill>
                <a:srgbClr val="00B050"/>
              </a:solidFill>
            </a:endParaRPr>
          </a:p>
          <a:p>
            <a:pPr algn="r" rtl="1"/>
            <a:endParaRPr lang="en-US" sz="2800" b="1" dirty="0" smtClean="0"/>
          </a:p>
          <a:p>
            <a:pPr algn="r"/>
            <a:r>
              <a:rPr lang="ar-EG" sz="2000" b="1" dirty="0" smtClean="0"/>
              <a:t>وتتمثل </a:t>
            </a:r>
            <a:r>
              <a:rPr lang="ar-EG" sz="2000" b="1" dirty="0"/>
              <a:t>فى : " 1- صعوبة تحديد المجتمع الفعلى       2- عدم </a:t>
            </a:r>
            <a:r>
              <a:rPr lang="ar-EG" sz="2000" b="1" dirty="0" smtClean="0"/>
              <a:t>القدرة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على </a:t>
            </a:r>
            <a:r>
              <a:rPr lang="ar-EG" sz="2000" b="1" dirty="0"/>
              <a:t>اختيار عينة عشوائية        3- عدم اهتمام أفراد العينة بالتدقيق </a:t>
            </a:r>
            <a:r>
              <a:rPr lang="ar-EG" sz="2000" b="1" dirty="0" smtClean="0"/>
              <a:t>فى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صحة </a:t>
            </a:r>
            <a:r>
              <a:rPr lang="ar-EG" sz="2000" b="1" dirty="0"/>
              <a:t>الاجابة أو تزييفها </a:t>
            </a:r>
            <a:r>
              <a:rPr lang="ar-EG" sz="2000" b="1" dirty="0" smtClean="0"/>
              <a:t>..."</a:t>
            </a:r>
            <a:endParaRPr lang="en-US" sz="2000" b="1" dirty="0" smtClean="0"/>
          </a:p>
          <a:p>
            <a:pPr algn="r"/>
            <a:r>
              <a:rPr lang="ar-EG" sz="2800" b="1" u="sng" dirty="0" smtClean="0">
                <a:solidFill>
                  <a:srgbClr val="00B050"/>
                </a:solidFill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</a:rPr>
              <a:t>د) مشكلات وصعوبات تتعلق بتصميم البحث وأدواته</a:t>
            </a:r>
            <a:r>
              <a:rPr lang="ar-EG" sz="2400" b="1" dirty="0" smtClean="0">
                <a:solidFill>
                  <a:srgbClr val="00B050"/>
                </a:solidFill>
              </a:rPr>
              <a:t> :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r"/>
            <a:r>
              <a:rPr lang="ar-EG" b="1" dirty="0" smtClean="0"/>
              <a:t> </a:t>
            </a:r>
            <a:endParaRPr lang="en-US" b="1" dirty="0" smtClean="0"/>
          </a:p>
          <a:p>
            <a:pPr algn="r"/>
            <a:r>
              <a:rPr lang="ar-EG" sz="2000" b="1" dirty="0" smtClean="0"/>
              <a:t>ومن </a:t>
            </a:r>
            <a:r>
              <a:rPr lang="ar-EG" sz="2000" b="1" dirty="0"/>
              <a:t>ذلك : " 1- عدم تحديد المشكلة بدقة ، بدخول متغيرات غير مستهدفة    2- عدم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الدقة </a:t>
            </a:r>
            <a:r>
              <a:rPr lang="ar-EG" sz="2000" b="1" dirty="0"/>
              <a:t>فى تحديد المصطلحات واختلاطها  3- عدم القدرة على تحديد المشكلة فى </a:t>
            </a:r>
            <a:r>
              <a:rPr lang="ar-EG" sz="2000" b="1" dirty="0" smtClean="0"/>
              <a:t>سؤال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بحثى   </a:t>
            </a:r>
            <a:r>
              <a:rPr lang="ar-EG" sz="2000" b="1" dirty="0"/>
              <a:t>4- عدم القدرة على وضع الفروض   5- عدم توضيح المنهج البحثى المتبع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..."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47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4791" y="1219200"/>
            <a:ext cx="7239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>
                <a:solidFill>
                  <a:srgbClr val="FF0000"/>
                </a:solidFill>
              </a:rPr>
              <a:t>خامسا : حقوق الملكية الفكرية :</a:t>
            </a:r>
            <a:endParaRPr lang="en-US" sz="2800" dirty="0">
              <a:solidFill>
                <a:srgbClr val="FF0000"/>
              </a:solidFill>
            </a:endParaRPr>
          </a:p>
          <a:p>
            <a:pPr algn="r"/>
            <a:endParaRPr lang="en-US" sz="2000" b="1" dirty="0" smtClean="0"/>
          </a:p>
          <a:p>
            <a:pPr algn="r"/>
            <a:r>
              <a:rPr lang="en-US" sz="2400" b="1" dirty="0" smtClean="0"/>
              <a:t> </a:t>
            </a:r>
            <a:r>
              <a:rPr lang="ar-EG" sz="2400" b="1" dirty="0" smtClean="0"/>
              <a:t>          وتعنى </a:t>
            </a:r>
            <a:r>
              <a:rPr lang="ar-EG" sz="2400" b="1" dirty="0"/>
              <a:t>المحافظة على حقوق المخترعين والمبدعين والفنانين والأدباء والباحثين وحماية انتاجهم ، وكذلك حماية الشعارات ولأسماء والصور والتصاميم المستخدمة فى قطاع الاقتصاد والأعمال ، وذلك بهدف تحفيز هذه الفئات وتشجيع قدراتهم الابداعية ؛ لما يترتب على ذلك من أثار ايجابية فى تطوير المجتمع ودعمه فى اللحاق بركب التكنولوجيا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الحديثة </a:t>
            </a:r>
            <a:r>
              <a:rPr lang="ar-EG" sz="2400" b="1" dirty="0"/>
              <a:t>.</a:t>
            </a:r>
            <a:endParaRPr lang="en-US" sz="2400" dirty="0"/>
          </a:p>
          <a:p>
            <a:pPr algn="r"/>
            <a:endParaRPr lang="ar-EG" sz="2000" b="1" dirty="0" smtClean="0"/>
          </a:p>
          <a:p>
            <a:pPr algn="r"/>
            <a:r>
              <a:rPr lang="ar-EG" sz="2400" b="1" dirty="0" smtClean="0">
                <a:solidFill>
                  <a:srgbClr val="00B050"/>
                </a:solidFill>
              </a:rPr>
              <a:t>ويمكن </a:t>
            </a:r>
            <a:r>
              <a:rPr lang="ar-EG" sz="2400" b="1" dirty="0">
                <a:solidFill>
                  <a:srgbClr val="00B050"/>
                </a:solidFill>
              </a:rPr>
              <a:t>تناول حقوق الملكية الفكرية من خلال المحاور الآتية </a:t>
            </a:r>
            <a:r>
              <a:rPr lang="ar-EG" b="1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52278"/>
            <a:ext cx="6705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 smtClean="0">
                <a:solidFill>
                  <a:srgbClr val="00B050"/>
                </a:solidFill>
              </a:rPr>
              <a:t>(</a:t>
            </a:r>
            <a:r>
              <a:rPr lang="ar-EG" sz="2800" b="1" u="sng" dirty="0">
                <a:solidFill>
                  <a:srgbClr val="00B050"/>
                </a:solidFill>
              </a:rPr>
              <a:t>أ) أنواع الملكية الفكرية : </a:t>
            </a:r>
            <a:endParaRPr lang="en-US" sz="2800" dirty="0">
              <a:solidFill>
                <a:srgbClr val="00B050"/>
              </a:solidFill>
            </a:endParaRPr>
          </a:p>
          <a:p>
            <a:endParaRPr lang="ar-EG" sz="2400" b="1" u="sng" dirty="0" smtClean="0"/>
          </a:p>
          <a:p>
            <a:r>
              <a:rPr lang="ar-EG" sz="2400" b="1" u="sng" dirty="0" smtClean="0">
                <a:solidFill>
                  <a:srgbClr val="0070C0"/>
                </a:solidFill>
              </a:rPr>
              <a:t>يمكن </a:t>
            </a:r>
            <a:r>
              <a:rPr lang="ar-EG" sz="2400" b="1" u="sng" dirty="0">
                <a:solidFill>
                  <a:srgbClr val="0070C0"/>
                </a:solidFill>
              </a:rPr>
              <a:t>تقسيم الملكية الفكرية الى أربعة أقسام رئيسة هى </a:t>
            </a:r>
            <a:r>
              <a:rPr lang="ar-EG" sz="2400" b="1" dirty="0">
                <a:solidFill>
                  <a:srgbClr val="0070C0"/>
                </a:solidFill>
              </a:rPr>
              <a:t>:   </a:t>
            </a:r>
            <a:endParaRPr lang="ar-EG" sz="2400" b="1" dirty="0" smtClean="0">
              <a:solidFill>
                <a:srgbClr val="0070C0"/>
              </a:solidFill>
            </a:endParaRPr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1- براءات الاختراع             </a:t>
            </a:r>
            <a:endParaRPr lang="ar-EG" sz="2400" b="1" dirty="0" smtClean="0"/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2-  العلامات </a:t>
            </a:r>
            <a:r>
              <a:rPr lang="ar-EG" sz="2400" b="1" dirty="0" smtClean="0"/>
              <a:t>التجارية</a:t>
            </a:r>
          </a:p>
          <a:p>
            <a:pPr algn="r"/>
            <a:r>
              <a:rPr lang="ar-EG" sz="2400" b="1" dirty="0" smtClean="0"/>
              <a:t>                                                                            </a:t>
            </a:r>
          </a:p>
          <a:p>
            <a:pPr algn="r"/>
            <a:r>
              <a:rPr lang="ar-EG" sz="2400" b="1" dirty="0" smtClean="0"/>
              <a:t> </a:t>
            </a:r>
            <a:r>
              <a:rPr lang="ar-EG" sz="2400" b="1" dirty="0"/>
              <a:t>3- التصميمات والنماذج      </a:t>
            </a:r>
            <a:endParaRPr lang="ar-EG" sz="2400" b="1" dirty="0" smtClean="0"/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4-  </a:t>
            </a:r>
            <a:r>
              <a:rPr lang="ar-EG" sz="2400" b="1" dirty="0"/>
              <a:t>حقوق الطبع </a:t>
            </a:r>
            <a:endParaRPr lang="ar-EG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74766"/>
            <a:ext cx="6781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u="sng" dirty="0"/>
              <a:t> </a:t>
            </a:r>
            <a:r>
              <a:rPr lang="ar-EG" sz="2400" b="1" u="sng" dirty="0">
                <a:solidFill>
                  <a:srgbClr val="0070C0"/>
                </a:solidFill>
              </a:rPr>
              <a:t>يمكن تقسيمه الى قسمين رئيسين من حيث مجال العمل هما :  </a:t>
            </a:r>
            <a:endParaRPr lang="ar-EG" sz="2400" b="1" u="sng" dirty="0" smtClean="0">
              <a:solidFill>
                <a:srgbClr val="0070C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algn="r"/>
            <a:r>
              <a:rPr lang="ar-EG" sz="2400" b="1" dirty="0">
                <a:solidFill>
                  <a:srgbClr val="00B050"/>
                </a:solidFill>
              </a:rPr>
              <a:t> </a:t>
            </a:r>
            <a:r>
              <a:rPr lang="ar-EG" sz="2400" b="1" u="sng" dirty="0">
                <a:solidFill>
                  <a:srgbClr val="00B050"/>
                </a:solidFill>
              </a:rPr>
              <a:t> </a:t>
            </a:r>
            <a:r>
              <a:rPr lang="ar-EG" sz="2400" b="1" u="sng" dirty="0" smtClean="0">
                <a:solidFill>
                  <a:srgbClr val="00B050"/>
                </a:solidFill>
              </a:rPr>
              <a:t>1- </a:t>
            </a:r>
            <a:r>
              <a:rPr lang="ar-EG" sz="2400" b="1" u="sng" dirty="0">
                <a:solidFill>
                  <a:srgbClr val="00B050"/>
                </a:solidFill>
              </a:rPr>
              <a:t>حقوق الملكية الصناعية </a:t>
            </a:r>
            <a:r>
              <a:rPr lang="ar-EG" sz="2400" b="1" dirty="0">
                <a:solidFill>
                  <a:srgbClr val="00B050"/>
                </a:solidFill>
              </a:rPr>
              <a:t>:</a:t>
            </a:r>
            <a:endParaRPr lang="en-US" sz="2400" dirty="0">
              <a:solidFill>
                <a:srgbClr val="00B050"/>
              </a:solidFill>
            </a:endParaRPr>
          </a:p>
          <a:p>
            <a:pPr algn="r"/>
            <a:r>
              <a:rPr lang="ar-EG" sz="2000" b="1" dirty="0" smtClean="0"/>
              <a:t>       </a:t>
            </a:r>
            <a:r>
              <a:rPr lang="ar-EG" sz="2000" b="1" dirty="0"/>
              <a:t>وهى ما يتعلق بابداعات البشر فى مجال الصناعة من اختراعات وابتكارات تسهم فى حل مشاكل معينة ، وتشمل : براءات الاختراع ، والعلامات التجارية ، والتصميمات الصناعية ، والأسرار التجارية ، ويحكم ذلك قوانين ملكية فكرية </a:t>
            </a:r>
            <a:endParaRPr lang="ar-EG" sz="2000" b="1" dirty="0" smtClean="0"/>
          </a:p>
          <a:p>
            <a:pPr algn="r"/>
            <a:r>
              <a:rPr lang="ar-EG" sz="2000" b="1" dirty="0" smtClean="0"/>
              <a:t>عالمية </a:t>
            </a:r>
            <a:r>
              <a:rPr lang="ar-EG" sz="2000" b="1" dirty="0"/>
              <a:t>متطورة ، لأن هذه القطاعات أساسية فى عملية التبادل الدولى .</a:t>
            </a:r>
            <a:endParaRPr lang="en-US" sz="2000" dirty="0"/>
          </a:p>
          <a:p>
            <a:pPr algn="r"/>
            <a:endParaRPr lang="ar-EG" sz="2000" b="1" u="sng" dirty="0" smtClean="0">
              <a:solidFill>
                <a:srgbClr val="00B050"/>
              </a:solidFill>
            </a:endParaRPr>
          </a:p>
          <a:p>
            <a:pPr algn="r"/>
            <a:r>
              <a:rPr lang="ar-EG" sz="2400" b="1" u="sng" dirty="0" smtClean="0">
                <a:solidFill>
                  <a:srgbClr val="00B050"/>
                </a:solidFill>
              </a:rPr>
              <a:t>2 </a:t>
            </a:r>
            <a:r>
              <a:rPr lang="ar-EG" sz="2400" b="1" u="sng" dirty="0">
                <a:solidFill>
                  <a:srgbClr val="00B050"/>
                </a:solidFill>
              </a:rPr>
              <a:t>- حقوق الملكية الفنية والأدبية</a:t>
            </a:r>
            <a:r>
              <a:rPr lang="ar-EG" sz="2400" b="1" dirty="0">
                <a:solidFill>
                  <a:srgbClr val="00B050"/>
                </a:solidFill>
              </a:rPr>
              <a:t>:</a:t>
            </a:r>
            <a:r>
              <a:rPr lang="ar-EG" sz="2400" b="1" dirty="0"/>
              <a:t> </a:t>
            </a:r>
            <a:endParaRPr lang="en-US" sz="2400" dirty="0"/>
          </a:p>
          <a:p>
            <a:pPr algn="r"/>
            <a:r>
              <a:rPr lang="ar-EG" sz="2000" b="1" dirty="0" smtClean="0"/>
              <a:t>         وهى </a:t>
            </a:r>
            <a:r>
              <a:rPr lang="ar-EG" sz="2000" b="1" dirty="0"/>
              <a:t>ما يتعلق بابداعات البشر فى المجالات الفنية والأدبية والبحثية ، وتشمل حقوق طباعة هذه الأعمال ، وحقوق نشرها ونسخها ، بما فى ذلك الرسومات واللوحات والصور والمنحوتات و التصميمات الهندسية ، وذلك لمنع استخدام أفكار المبدع بغير اذنه</a:t>
            </a:r>
            <a:r>
              <a:rPr lang="ar-EG" sz="1200" b="1" dirty="0"/>
              <a:t>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242" y="1371600"/>
            <a:ext cx="5943600" cy="29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6096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u="sng" dirty="0">
                <a:solidFill>
                  <a:srgbClr val="00B050"/>
                </a:solidFill>
              </a:rPr>
              <a:t>(ب) دواعى وضع سياسات ملكية فكرية للمؤسسات العلمية والبحثية </a:t>
            </a:r>
            <a:r>
              <a:rPr lang="ar-EG" sz="2800" b="1" dirty="0" smtClean="0">
                <a:solidFill>
                  <a:srgbClr val="00B050"/>
                </a:solidFill>
              </a:rPr>
              <a:t>:</a:t>
            </a:r>
          </a:p>
          <a:p>
            <a:pPr algn="r" rtl="1"/>
            <a:endParaRPr lang="en-US" sz="2800" dirty="0"/>
          </a:p>
          <a:p>
            <a:pPr algn="r"/>
            <a:r>
              <a:rPr lang="ar-EG" sz="2400" b="1" dirty="0">
                <a:solidFill>
                  <a:srgbClr val="0070C0"/>
                </a:solidFill>
              </a:rPr>
              <a:t>ومن أهمها :</a:t>
            </a:r>
            <a:r>
              <a:rPr lang="ar-EG" sz="2400" b="1" dirty="0"/>
              <a:t>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  </a:t>
            </a:r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 تطوير </a:t>
            </a:r>
            <a:r>
              <a:rPr lang="ar-EG" sz="2400" b="1" dirty="0"/>
              <a:t>أداء هذه المؤسسات  </a:t>
            </a:r>
            <a:endParaRPr lang="ar-EG" sz="2400" b="1" dirty="0" smtClean="0"/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</a:t>
            </a:r>
            <a:r>
              <a:rPr lang="ar-EG" sz="2400" b="1" dirty="0"/>
              <a:t>نشر وتسويق حقوق الملكية الفكرية   </a:t>
            </a:r>
            <a:endParaRPr lang="ar-EG" sz="2400" b="1" dirty="0" smtClean="0"/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</a:t>
            </a:r>
            <a:r>
              <a:rPr lang="ar-EG" sz="2400" b="1" dirty="0"/>
              <a:t>تسهيل انتقال التكنولوجيا </a:t>
            </a:r>
            <a:endParaRPr lang="en-US" sz="2400" dirty="0"/>
          </a:p>
          <a:p>
            <a:pPr algn="r"/>
            <a:r>
              <a:rPr lang="ar-EG" sz="2400" b="1" dirty="0"/>
              <a:t> </a:t>
            </a:r>
            <a:r>
              <a:rPr lang="ar-EG" sz="2400" b="1" dirty="0" smtClean="0"/>
              <a:t> * </a:t>
            </a:r>
            <a:r>
              <a:rPr lang="ar-EG" sz="2400" b="1" dirty="0"/>
              <a:t>تحفيز الباحثين والعاملين فى هذه المؤسسات على الابداع 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* ترسيخ الاجراءات والأسس المتبعة لحماية الملكية الفكرية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9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166843"/>
            <a:ext cx="6858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u="sng" dirty="0">
                <a:solidFill>
                  <a:srgbClr val="00B050"/>
                </a:solidFill>
              </a:rPr>
              <a:t>(ج) الأهداف المرجوة من وضع سياسات الملكية الفكرية</a:t>
            </a:r>
            <a:r>
              <a:rPr lang="ar-EG" sz="2800" b="1" dirty="0">
                <a:solidFill>
                  <a:srgbClr val="00B050"/>
                </a:solidFill>
              </a:rPr>
              <a:t> :</a:t>
            </a:r>
            <a:endParaRPr lang="en-US" sz="2800" dirty="0">
              <a:solidFill>
                <a:srgbClr val="00B050"/>
              </a:solidFill>
            </a:endParaRPr>
          </a:p>
          <a:p>
            <a:pPr algn="r"/>
            <a:r>
              <a:rPr lang="ar-EG" sz="2000" b="1" dirty="0"/>
              <a:t> </a:t>
            </a:r>
            <a:r>
              <a:rPr lang="ar-EG" sz="2000" b="1" dirty="0">
                <a:solidFill>
                  <a:srgbClr val="002060"/>
                </a:solidFill>
              </a:rPr>
              <a:t>من أهمها : </a:t>
            </a:r>
            <a:endParaRPr lang="en-US" sz="2000" dirty="0">
              <a:solidFill>
                <a:srgbClr val="002060"/>
              </a:solidFill>
            </a:endParaRPr>
          </a:p>
          <a:p>
            <a:pPr algn="r"/>
            <a:r>
              <a:rPr lang="ar-EG" sz="2000" b="1" dirty="0"/>
              <a:t>* خلق بيئة مناسبة لحفز الابداع وتشجيع الاختراع  </a:t>
            </a:r>
            <a:endParaRPr lang="en-US" sz="2000" dirty="0"/>
          </a:p>
          <a:p>
            <a:pPr algn="r"/>
            <a:r>
              <a:rPr lang="ar-EG" sz="2000" b="1" dirty="0"/>
              <a:t> * التأكد من الحماية اللازمة لكافة الاختراعات والابداع</a:t>
            </a:r>
            <a:endParaRPr lang="en-US" sz="2000" dirty="0"/>
          </a:p>
          <a:p>
            <a:pPr algn="r"/>
            <a:r>
              <a:rPr lang="ar-EG" sz="2000" b="1" dirty="0"/>
              <a:t>* توفير اطار مؤسس للاجراءات والتعليمات المتبعة لحماية حقوق الملكية الفكرية </a:t>
            </a:r>
            <a:endParaRPr lang="en-US" sz="2000" dirty="0"/>
          </a:p>
          <a:p>
            <a:pPr algn="r"/>
            <a:r>
              <a:rPr lang="ar-EG" sz="2000" b="1" dirty="0"/>
              <a:t>* تفعيل منظومة الحقوق والواجبات العائدة على المؤسسة وفق حقوق الملكية الفكرية </a:t>
            </a:r>
            <a:endParaRPr lang="en-US" sz="2000" dirty="0"/>
          </a:p>
          <a:p>
            <a:pPr algn="r"/>
            <a:r>
              <a:rPr lang="ar-EG" sz="2000" b="1" dirty="0"/>
              <a:t>* وضع دليل لحماية حقوق الملكية الفكرية وتسويقها</a:t>
            </a:r>
            <a:endParaRPr lang="en-US" sz="2000" dirty="0"/>
          </a:p>
          <a:p>
            <a:pPr algn="r"/>
            <a:r>
              <a:rPr lang="ar-EG" sz="2000" b="1" dirty="0"/>
              <a:t>* زيادة عدد البراءات المسجلة</a:t>
            </a:r>
            <a:endParaRPr lang="en-US" sz="2000" dirty="0"/>
          </a:p>
          <a:p>
            <a:pPr algn="r"/>
            <a:r>
              <a:rPr lang="ar-EG" sz="2000" b="1" dirty="0"/>
              <a:t>* زيادة العائدات المادية وتحسين وضع المؤسسات العلمية والبحثية</a:t>
            </a:r>
            <a:endParaRPr lang="en-US" sz="2000" dirty="0"/>
          </a:p>
          <a:p>
            <a:pPr algn="r"/>
            <a:r>
              <a:rPr lang="ar-EG" sz="2000" b="1" dirty="0"/>
              <a:t>* زيادة اقبال المؤهلين علميا وفنيا </a:t>
            </a:r>
            <a:endParaRPr lang="en-US" sz="2000" dirty="0"/>
          </a:p>
          <a:p>
            <a:pPr algn="r"/>
            <a:r>
              <a:rPr lang="ar-EG" sz="2000" b="1" dirty="0"/>
              <a:t>* تمتين العلاقة بين المؤسسات العلمية والبحثية والقطاع الصناعى  </a:t>
            </a:r>
            <a:endParaRPr lang="en-US" sz="2000" dirty="0"/>
          </a:p>
          <a:p>
            <a:pPr algn="r"/>
            <a:r>
              <a:rPr lang="ar-EG" sz="2000" b="1" dirty="0"/>
              <a:t> * الدخول فى مشاريع بحثية مشتركة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0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695090"/>
            <a:ext cx="6477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b="1" dirty="0"/>
              <a:t> </a:t>
            </a:r>
            <a:endParaRPr lang="en-US" dirty="0"/>
          </a:p>
          <a:p>
            <a:pPr algn="r"/>
            <a:r>
              <a:rPr lang="ar-EG" sz="2800" b="1" u="sng" dirty="0">
                <a:solidFill>
                  <a:srgbClr val="00B050"/>
                </a:solidFill>
              </a:rPr>
              <a:t>(د) العلاقة بين الملكية الفكرية والبحث العلمى :</a:t>
            </a:r>
            <a:r>
              <a:rPr lang="ar-EG" sz="2000" b="1" u="sng" dirty="0"/>
              <a:t> </a:t>
            </a:r>
            <a:endParaRPr lang="en-US" sz="2000" dirty="0"/>
          </a:p>
          <a:p>
            <a:pPr algn="r"/>
            <a:endParaRPr lang="ar-EG" sz="2000" b="1" dirty="0" smtClean="0"/>
          </a:p>
          <a:p>
            <a:pPr algn="r"/>
            <a:r>
              <a:rPr lang="ar-EG" sz="2000" b="1" dirty="0" smtClean="0"/>
              <a:t>* </a:t>
            </a:r>
            <a:r>
              <a:rPr lang="ar-EG" sz="2000" b="1" dirty="0"/>
              <a:t>تعتبر تشريعات الملكية الفكرية داعمة ومحفزة للبحث العلمى .</a:t>
            </a:r>
            <a:endParaRPr lang="en-US" sz="2000" dirty="0"/>
          </a:p>
          <a:p>
            <a:pPr algn="r"/>
            <a:r>
              <a:rPr lang="ar-EG" sz="2000" b="1" dirty="0"/>
              <a:t>* توفر الملكية الفكرية الحماية المطلوبة للباحثين والمؤسسات العلمية والبحثية</a:t>
            </a:r>
            <a:endParaRPr lang="en-US" sz="2000" dirty="0"/>
          </a:p>
          <a:p>
            <a:pPr algn="r"/>
            <a:r>
              <a:rPr lang="ar-EG" sz="2000" b="1" dirty="0"/>
              <a:t>* تمكن الملكية الفكرية المؤسسات العلمية و البحثية من الحصول على دخل محترم باستثمار نتائج أبحاثهم</a:t>
            </a:r>
            <a:endParaRPr lang="en-US" sz="2000" dirty="0"/>
          </a:p>
          <a:p>
            <a:pPr algn="r"/>
            <a:r>
              <a:rPr lang="ar-EG" sz="2000" b="1" dirty="0"/>
              <a:t>* تنظم حقوق الملكية الفكرية انتقال التكنولوجيا وتبادلها بين الدول والمؤسسات البحثية بسهولة .</a:t>
            </a:r>
            <a:endParaRPr lang="en-US" sz="2000" dirty="0"/>
          </a:p>
          <a:p>
            <a:pPr algn="r"/>
            <a:r>
              <a:rPr lang="ar-EG" sz="2000" b="1" dirty="0"/>
              <a:t>* تسهل الروابط  وتقويها بين المؤسسات العلمية والبحثية والقطاع الصناعى</a:t>
            </a:r>
            <a:endParaRPr lang="en-US" sz="2000" dirty="0"/>
          </a:p>
          <a:p>
            <a:pPr algn="r"/>
            <a:r>
              <a:rPr lang="ar-EG" sz="2000" b="1" dirty="0"/>
              <a:t>* توفر حافزا للباحثين والمؤسسات العلمية والبحثية على الاختراع والابداع </a:t>
            </a:r>
            <a:endParaRPr lang="en-US" sz="2000" dirty="0"/>
          </a:p>
          <a:p>
            <a:r>
              <a:rPr lang="ar-EG" b="1" dirty="0" smtClean="0"/>
              <a:t>----------------------------------------------------------------------------------</a:t>
            </a:r>
          </a:p>
          <a:p>
            <a:pPr algn="ctr"/>
            <a:r>
              <a:rPr lang="ar-EG" sz="2000" b="1" dirty="0" smtClean="0">
                <a:solidFill>
                  <a:srgbClr val="FF0000"/>
                </a:solidFill>
              </a:rPr>
              <a:t>انتهت المحاضرة / الى اللقاء فى المحاضرة القادمة</a:t>
            </a:r>
          </a:p>
          <a:p>
            <a:pPr algn="ctr"/>
            <a:r>
              <a:rPr lang="ar-EG" sz="2000" b="1" dirty="0" smtClean="0">
                <a:solidFill>
                  <a:srgbClr val="FF0000"/>
                </a:solidFill>
              </a:rPr>
              <a:t>مع خالص تحياتى / د . سيد فهمى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ar-EG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628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Sayed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Fahmy</dc:creator>
  <cp:lastModifiedBy>Dr.Sayed</cp:lastModifiedBy>
  <cp:revision>24</cp:revision>
  <cp:lastPrinted>2021-01-07T20:39:09Z</cp:lastPrinted>
  <dcterms:created xsi:type="dcterms:W3CDTF">2017-09-25T06:18:53Z</dcterms:created>
  <dcterms:modified xsi:type="dcterms:W3CDTF">2021-04-22T13:43:00Z</dcterms:modified>
</cp:coreProperties>
</file>