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2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2A7FA6-0E2B-4558-9E16-C89A3A5D85D9}" type="datetimeFigureOut">
              <a:rPr lang="en-US" smtClean="0"/>
              <a:t>1/7/2021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849211-BBD3-40F8-91EE-30A87E5043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368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AE49F-70F1-4897-A69B-8DF1D23A0372}" type="datetimeFigureOut">
              <a:rPr lang="en-US" smtClean="0"/>
              <a:t>1/7/2021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63978-0F05-4E5E-B7FF-047F4FF0EC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2932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AE49F-70F1-4897-A69B-8DF1D23A0372}" type="datetimeFigureOut">
              <a:rPr lang="en-US" smtClean="0"/>
              <a:t>1/7/2021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63978-0F05-4E5E-B7FF-047F4FF0EC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9777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AE49F-70F1-4897-A69B-8DF1D23A0372}" type="datetimeFigureOut">
              <a:rPr lang="en-US" smtClean="0"/>
              <a:t>1/7/2021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63978-0F05-4E5E-B7FF-047F4FF0EC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3775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AE49F-70F1-4897-A69B-8DF1D23A0372}" type="datetimeFigureOut">
              <a:rPr lang="en-US" smtClean="0"/>
              <a:t>1/7/2021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63978-0F05-4E5E-B7FF-047F4FF0EC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0732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AE49F-70F1-4897-A69B-8DF1D23A0372}" type="datetimeFigureOut">
              <a:rPr lang="en-US" smtClean="0"/>
              <a:t>1/7/2021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63978-0F05-4E5E-B7FF-047F4FF0EC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7697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AE49F-70F1-4897-A69B-8DF1D23A0372}" type="datetimeFigureOut">
              <a:rPr lang="en-US" smtClean="0"/>
              <a:t>1/7/2021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63978-0F05-4E5E-B7FF-047F4FF0EC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5921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AE49F-70F1-4897-A69B-8DF1D23A0372}" type="datetimeFigureOut">
              <a:rPr lang="en-US" smtClean="0"/>
              <a:t>1/7/2021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63978-0F05-4E5E-B7FF-047F4FF0EC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995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AE49F-70F1-4897-A69B-8DF1D23A0372}" type="datetimeFigureOut">
              <a:rPr lang="en-US" smtClean="0"/>
              <a:t>1/7/2021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63978-0F05-4E5E-B7FF-047F4FF0EC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2012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AE49F-70F1-4897-A69B-8DF1D23A0372}" type="datetimeFigureOut">
              <a:rPr lang="en-US" smtClean="0"/>
              <a:t>1/7/2021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63978-0F05-4E5E-B7FF-047F4FF0EC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2512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AE49F-70F1-4897-A69B-8DF1D23A0372}" type="datetimeFigureOut">
              <a:rPr lang="en-US" smtClean="0"/>
              <a:t>1/7/2021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63978-0F05-4E5E-B7FF-047F4FF0EC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2938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AE49F-70F1-4897-A69B-8DF1D23A0372}" type="datetimeFigureOut">
              <a:rPr lang="en-US" smtClean="0"/>
              <a:t>1/7/2021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63978-0F05-4E5E-B7FF-047F4FF0EC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080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5AE49F-70F1-4897-A69B-8DF1D23A0372}" type="datetimeFigureOut">
              <a:rPr lang="en-US" smtClean="0"/>
              <a:t>1/7/2021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663978-0F05-4E5E-B7FF-047F4FF0EC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4062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m/" TargetMode="External"/><Relationship Id="rId2" Type="http://schemas.openxmlformats.org/officeDocument/2006/relationships/hyperlink" Target="http://www.yahoo.com/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library.ksu.edu.sa/" TargetMode="External"/><Relationship Id="rId2" Type="http://schemas.openxmlformats.org/officeDocument/2006/relationships/hyperlink" Target="http://www.kfupm.edu-sa/Library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cdlib.org/" TargetMode="External"/><Relationship Id="rId5" Type="http://schemas.openxmlformats.org/officeDocument/2006/relationships/hyperlink" Target="http://www.library.cmu/" TargetMode="External"/><Relationship Id="rId4" Type="http://schemas.openxmlformats.org/officeDocument/2006/relationships/hyperlink" Target="http://www.sul.stanford.edu/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84909" y="762000"/>
            <a:ext cx="80772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ar-EG" sz="2400" b="1" dirty="0" smtClean="0">
                <a:latin typeface="Arial Black" pitchFamily="34" charset="0"/>
              </a:rPr>
              <a:t>                  </a:t>
            </a:r>
            <a:r>
              <a:rPr lang="ar-EG" sz="2400" b="1" dirty="0" smtClean="0">
                <a:solidFill>
                  <a:srgbClr val="0000FF"/>
                </a:solidFill>
                <a:latin typeface="Arial Black" pitchFamily="34" charset="0"/>
              </a:rPr>
              <a:t>الفصل الرابع : توظيف الانترنت فى البحث العلمى </a:t>
            </a:r>
            <a:endParaRPr lang="en-US" sz="2400" b="1" dirty="0" smtClean="0">
              <a:solidFill>
                <a:srgbClr val="0000FF"/>
              </a:solidFill>
              <a:latin typeface="Arial Black" pitchFamily="34" charset="0"/>
            </a:endParaRPr>
          </a:p>
          <a:p>
            <a:pPr algn="r">
              <a:defRPr/>
            </a:pPr>
            <a:r>
              <a:rPr lang="ar-EG" sz="2800" b="1" dirty="0" smtClean="0">
                <a:latin typeface="Arial Black" pitchFamily="34" charset="0"/>
              </a:rPr>
              <a:t>أولا </a:t>
            </a:r>
            <a:r>
              <a:rPr lang="ar-EG" sz="2800" b="1" dirty="0" smtClean="0">
                <a:latin typeface="Arial Black" pitchFamily="34" charset="0"/>
              </a:rPr>
              <a:t>: المقدمة :</a:t>
            </a:r>
          </a:p>
          <a:p>
            <a:pPr algn="r">
              <a:defRPr/>
            </a:pPr>
            <a:r>
              <a:rPr lang="ar-EG" sz="2000" b="1" dirty="0" smtClean="0">
                <a:latin typeface="Arial Black" pitchFamily="34" charset="0"/>
              </a:rPr>
              <a:t>       </a:t>
            </a:r>
            <a:r>
              <a:rPr lang="ar-EG" sz="2000" b="1" dirty="0" smtClean="0">
                <a:latin typeface="Arial Black" pitchFamily="34" charset="0"/>
              </a:rPr>
              <a:t>الانترنت </a:t>
            </a:r>
            <a:r>
              <a:rPr lang="ar-EG" sz="2000" b="1" dirty="0">
                <a:latin typeface="Arial Black" pitchFamily="34" charset="0"/>
              </a:rPr>
              <a:t>هو شبكة اتصالات الكترونية فائقة السرعة ، تتعدد فيها أوجه الاتصال فى آن واحد ، ويتم من خلالها تبادل المعلومات بين عدد كبير من المرسلين والمستقبلين فى شتى بقاع </a:t>
            </a:r>
            <a:endParaRPr lang="ar-EG" sz="2000" b="1" dirty="0" smtClean="0">
              <a:latin typeface="Arial Black" pitchFamily="34" charset="0"/>
            </a:endParaRPr>
          </a:p>
          <a:p>
            <a:pPr algn="r">
              <a:defRPr/>
            </a:pPr>
            <a:r>
              <a:rPr lang="ar-EG" sz="2000" b="1" dirty="0" smtClean="0">
                <a:latin typeface="Arial Black" pitchFamily="34" charset="0"/>
              </a:rPr>
              <a:t>المعمورة </a:t>
            </a:r>
            <a:r>
              <a:rPr lang="ar-EG" sz="2000" b="1" dirty="0" smtClean="0">
                <a:latin typeface="Arial Black" pitchFamily="34" charset="0"/>
              </a:rPr>
              <a:t>.</a:t>
            </a:r>
            <a:r>
              <a:rPr lang="ar-EG" sz="2000" b="1" dirty="0" smtClean="0">
                <a:solidFill>
                  <a:srgbClr val="000000"/>
                </a:solidFill>
                <a:latin typeface="Arial Black" pitchFamily="34" charset="0"/>
              </a:rPr>
              <a:t>       </a:t>
            </a:r>
            <a:endParaRPr lang="ar-EG" sz="2000" b="1" dirty="0" smtClean="0">
              <a:solidFill>
                <a:srgbClr val="000000"/>
              </a:solidFill>
              <a:latin typeface="Arial Black" pitchFamily="34" charset="0"/>
            </a:endParaRPr>
          </a:p>
          <a:p>
            <a:pPr lvl="0" algn="r" rtl="1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ar-EG" sz="2000" b="1" dirty="0">
                <a:solidFill>
                  <a:srgbClr val="000000"/>
                </a:solidFill>
                <a:latin typeface="Arial Black" pitchFamily="34" charset="0"/>
              </a:rPr>
              <a:t> </a:t>
            </a:r>
            <a:r>
              <a:rPr lang="ar-EG" sz="2000" b="1" dirty="0" smtClean="0">
                <a:solidFill>
                  <a:srgbClr val="000000"/>
                </a:solidFill>
                <a:latin typeface="Arial Black" pitchFamily="34" charset="0"/>
              </a:rPr>
              <a:t>    </a:t>
            </a:r>
            <a:r>
              <a:rPr lang="ar-EG" sz="2000" b="1" dirty="0" smtClean="0">
                <a:solidFill>
                  <a:srgbClr val="000000"/>
                </a:solidFill>
                <a:latin typeface="Arial Black" pitchFamily="34" charset="0"/>
              </a:rPr>
              <a:t> </a:t>
            </a:r>
            <a:r>
              <a:rPr lang="ar-EG" sz="2000" b="1" dirty="0" smtClean="0">
                <a:solidFill>
                  <a:srgbClr val="000000"/>
                </a:solidFill>
                <a:latin typeface="Arial Black" pitchFamily="34" charset="0"/>
              </a:rPr>
              <a:t>بدأ </a:t>
            </a:r>
            <a:r>
              <a:rPr lang="ar-EG" sz="2000" b="1" dirty="0">
                <a:solidFill>
                  <a:srgbClr val="000000"/>
                </a:solidFill>
                <a:latin typeface="Arial Black" pitchFamily="34" charset="0"/>
              </a:rPr>
              <a:t>الانترنت بمشروع أطلق ( أربانت ) قامت به وكالة مشروعات البحوث المتقدمة فى وزارة الدفاع الأمريكية فى ستينيات القرن الماضى  ، وفى عام 1975 طورت جامعة ستانفورد  بروتوكول التحكم فى النقل (</a:t>
            </a:r>
            <a:r>
              <a:rPr lang="en-US" sz="2000" b="1" dirty="0">
                <a:solidFill>
                  <a:srgbClr val="000000"/>
                </a:solidFill>
                <a:latin typeface="Arial Black" pitchFamily="34" charset="0"/>
                <a:cs typeface="Arial"/>
              </a:rPr>
              <a:t>(TCP</a:t>
            </a:r>
            <a:r>
              <a:rPr lang="ar-EG" sz="2000" b="1" dirty="0">
                <a:solidFill>
                  <a:srgbClr val="000000"/>
                </a:solidFill>
                <a:latin typeface="Arial Black" pitchFamily="34" charset="0"/>
              </a:rPr>
              <a:t> ثم بروتوكول الانترنت</a:t>
            </a:r>
            <a:r>
              <a:rPr lang="en-US" sz="2000" b="1" dirty="0">
                <a:solidFill>
                  <a:srgbClr val="000000"/>
                </a:solidFill>
                <a:latin typeface="Arial Black" pitchFamily="34" charset="0"/>
                <a:cs typeface="Arial"/>
              </a:rPr>
              <a:t> </a:t>
            </a:r>
            <a:r>
              <a:rPr lang="ar-EG" sz="2000" b="1" dirty="0">
                <a:solidFill>
                  <a:srgbClr val="000000"/>
                </a:solidFill>
                <a:latin typeface="Arial Black" pitchFamily="34" charset="0"/>
              </a:rPr>
              <a:t> (</a:t>
            </a:r>
            <a:r>
              <a:rPr lang="en-US" sz="2000" b="1" dirty="0">
                <a:solidFill>
                  <a:srgbClr val="000000"/>
                </a:solidFill>
                <a:latin typeface="Arial Black" pitchFamily="34" charset="0"/>
                <a:cs typeface="Arial"/>
              </a:rPr>
              <a:t> (IP</a:t>
            </a:r>
            <a:r>
              <a:rPr lang="ar-EG" sz="2000" b="1" dirty="0">
                <a:solidFill>
                  <a:srgbClr val="000000"/>
                </a:solidFill>
                <a:latin typeface="Arial Black" pitchFamily="34" charset="0"/>
              </a:rPr>
              <a:t>، فى عام 1983 تأسس بروتوكول (</a:t>
            </a:r>
            <a:r>
              <a:rPr lang="en-US" sz="2000" b="1" dirty="0">
                <a:solidFill>
                  <a:srgbClr val="000000"/>
                </a:solidFill>
                <a:latin typeface="Arial Black" pitchFamily="34" charset="0"/>
                <a:cs typeface="Arial"/>
              </a:rPr>
              <a:t>TCP/ IP</a:t>
            </a:r>
            <a:r>
              <a:rPr lang="ar-EG" sz="2000" b="1" dirty="0">
                <a:solidFill>
                  <a:srgbClr val="000000"/>
                </a:solidFill>
                <a:latin typeface="Arial Black" pitchFamily="34" charset="0"/>
              </a:rPr>
              <a:t> </a:t>
            </a:r>
            <a:r>
              <a:rPr lang="en-US" sz="2000" b="1" dirty="0">
                <a:solidFill>
                  <a:srgbClr val="000000"/>
                </a:solidFill>
                <a:latin typeface="Arial Black" pitchFamily="34" charset="0"/>
                <a:cs typeface="Arial"/>
              </a:rPr>
              <a:t>(</a:t>
            </a:r>
            <a:r>
              <a:rPr lang="ar-EG" sz="2000" b="1" dirty="0">
                <a:solidFill>
                  <a:srgbClr val="000000"/>
                </a:solidFill>
                <a:latin typeface="Arial Black" pitchFamily="34" charset="0"/>
              </a:rPr>
              <a:t> لربط شبكات الحاسب الآلى ، وفى نفس العام تم تقسيم شبكة ( أربانت ) الى شبكتين ، تغير اسم احداهما الى ( ميلينت </a:t>
            </a:r>
            <a:r>
              <a:rPr lang="en-US" sz="2000" b="1" dirty="0">
                <a:solidFill>
                  <a:srgbClr val="000000"/>
                </a:solidFill>
                <a:latin typeface="Arial Black" pitchFamily="34" charset="0"/>
                <a:cs typeface="Arial"/>
              </a:rPr>
              <a:t>MILNET </a:t>
            </a:r>
            <a:r>
              <a:rPr lang="ar-EG" sz="2000" b="1" dirty="0">
                <a:solidFill>
                  <a:srgbClr val="000000"/>
                </a:solidFill>
                <a:latin typeface="Arial Black" pitchFamily="34" charset="0"/>
              </a:rPr>
              <a:t>)</a:t>
            </a:r>
            <a:r>
              <a:rPr lang="en-US" sz="2000" b="1" dirty="0">
                <a:solidFill>
                  <a:srgbClr val="000000"/>
                </a:solidFill>
                <a:latin typeface="Arial Black" pitchFamily="34" charset="0"/>
                <a:cs typeface="Arial"/>
              </a:rPr>
              <a:t> </a:t>
            </a:r>
            <a:r>
              <a:rPr lang="ar-EG" sz="2000" b="1" dirty="0">
                <a:solidFill>
                  <a:srgbClr val="000000"/>
                </a:solidFill>
                <a:latin typeface="Arial Black" pitchFamily="34" charset="0"/>
              </a:rPr>
              <a:t> واستمرت الأخرى بنفس المسمى ( أربانت) واستخدمت لأغراض غير عسكرية ، ثم تم ربط الشبكتين ببروتوكول (</a:t>
            </a:r>
            <a:r>
              <a:rPr lang="en-US" sz="2000" b="1" dirty="0">
                <a:solidFill>
                  <a:srgbClr val="000000"/>
                </a:solidFill>
                <a:latin typeface="Arial Black" pitchFamily="34" charset="0"/>
                <a:cs typeface="Arial"/>
              </a:rPr>
              <a:t>IP</a:t>
            </a:r>
            <a:r>
              <a:rPr lang="ar-EG" sz="2000" b="1" dirty="0">
                <a:solidFill>
                  <a:srgbClr val="000000"/>
                </a:solidFill>
                <a:latin typeface="Arial Black" pitchFamily="34" charset="0"/>
              </a:rPr>
              <a:t>)</a:t>
            </a:r>
            <a:r>
              <a:rPr lang="en-US" sz="2000" b="1" dirty="0">
                <a:solidFill>
                  <a:srgbClr val="000000"/>
                </a:solidFill>
                <a:latin typeface="Arial Black" pitchFamily="34" charset="0"/>
                <a:cs typeface="Arial"/>
              </a:rPr>
              <a:t> </a:t>
            </a:r>
            <a:r>
              <a:rPr lang="ar-EG" sz="2000" b="1" dirty="0">
                <a:solidFill>
                  <a:srgbClr val="000000"/>
                </a:solidFill>
                <a:latin typeface="Arial Black" pitchFamily="34" charset="0"/>
              </a:rPr>
              <a:t> عام 1989 </a:t>
            </a:r>
            <a:endParaRPr lang="ar-EG" sz="2000" b="1" dirty="0" smtClean="0">
              <a:latin typeface="Arial Black" pitchFamily="34" charset="0"/>
            </a:endParaRPr>
          </a:p>
          <a:p>
            <a:pPr algn="r">
              <a:defRPr/>
            </a:pPr>
            <a:r>
              <a:rPr lang="ar-EG" sz="2000" b="1" dirty="0" smtClean="0">
                <a:latin typeface="Arial Black" pitchFamily="34" charset="0"/>
              </a:rPr>
              <a:t>           ومن </a:t>
            </a:r>
            <a:r>
              <a:rPr lang="ar-EG" sz="2000" b="1" dirty="0">
                <a:latin typeface="Arial Black" pitchFamily="34" charset="0"/>
              </a:rPr>
              <a:t>هنا تولدت فكرة شبكة الانترنت ، ساعد فى ذلك التقدم التكنولوجى وظهور أجهزة الكمبيوتر المكتبية وأجهزة المودم  ، وبرامج الاتصالات ، وامكانية تبادل الملفات ، ومن ثم بدأت </a:t>
            </a:r>
            <a:endParaRPr lang="ar-EG" sz="2000" b="1" dirty="0" smtClean="0">
              <a:latin typeface="Arial Black" pitchFamily="34" charset="0"/>
            </a:endParaRPr>
          </a:p>
          <a:p>
            <a:pPr algn="r">
              <a:defRPr/>
            </a:pPr>
            <a:r>
              <a:rPr lang="ar-EG" sz="2000" b="1" dirty="0" smtClean="0">
                <a:latin typeface="Arial Black" pitchFamily="34" charset="0"/>
              </a:rPr>
              <a:t>( </a:t>
            </a:r>
            <a:r>
              <a:rPr lang="ar-EG" sz="2000" b="1" dirty="0">
                <a:latin typeface="Arial Black" pitchFamily="34" charset="0"/>
              </a:rPr>
              <a:t>شبكة الشبكات ) فى الظهور ، والتى عرفت بالانترنت  ، وترتب على ذلك ظهور نوع من </a:t>
            </a:r>
            <a:r>
              <a:rPr lang="ar-EG" sz="2000" b="1" dirty="0" smtClean="0">
                <a:latin typeface="Arial Black" pitchFamily="34" charset="0"/>
              </a:rPr>
              <a:t>التعليم</a:t>
            </a:r>
          </a:p>
          <a:p>
            <a:pPr algn="r">
              <a:defRPr/>
            </a:pPr>
            <a:r>
              <a:rPr lang="ar-EG" sz="2000" b="1" dirty="0" smtClean="0">
                <a:latin typeface="Arial Black" pitchFamily="34" charset="0"/>
              </a:rPr>
              <a:t>      </a:t>
            </a:r>
            <a:endParaRPr lang="ar-EG" sz="2000" b="1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91467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43000" y="2286000"/>
            <a:ext cx="71628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2400" b="1" dirty="0" smtClean="0">
                <a:solidFill>
                  <a:srgbClr val="FF0000"/>
                </a:solidFill>
                <a:latin typeface="Arial Black" pitchFamily="34" charset="0"/>
              </a:rPr>
              <a:t>انتهت المحاضرة ، وانتهى الفصل الرابع  </a:t>
            </a:r>
          </a:p>
          <a:p>
            <a:pPr algn="ctr"/>
            <a:r>
              <a:rPr lang="ar-EG" sz="2400" b="1" dirty="0" smtClean="0">
                <a:solidFill>
                  <a:srgbClr val="FF0000"/>
                </a:solidFill>
                <a:latin typeface="Arial Black" pitchFamily="34" charset="0"/>
              </a:rPr>
              <a:t>الى اللقاء فى المحاضرة القادمة </a:t>
            </a:r>
          </a:p>
          <a:p>
            <a:pPr algn="ctr"/>
            <a:r>
              <a:rPr lang="ar-EG" sz="2400" b="1" dirty="0" smtClean="0">
                <a:solidFill>
                  <a:srgbClr val="FF0000"/>
                </a:solidFill>
                <a:latin typeface="Arial Black" pitchFamily="34" charset="0"/>
              </a:rPr>
              <a:t>  تحياتى</a:t>
            </a:r>
          </a:p>
          <a:p>
            <a:pPr algn="ctr"/>
            <a:r>
              <a:rPr lang="ar-EG" sz="2400" b="1" dirty="0" smtClean="0">
                <a:solidFill>
                  <a:srgbClr val="FF0000"/>
                </a:solidFill>
                <a:latin typeface="Arial Black" pitchFamily="34" charset="0"/>
              </a:rPr>
              <a:t> د/ سيد فهمى </a:t>
            </a:r>
            <a:endParaRPr lang="ar-EG" sz="2400" b="1" dirty="0">
              <a:solidFill>
                <a:srgbClr val="FF00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38614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896938" y="1978224"/>
            <a:ext cx="738808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ar-EG" sz="2000" b="1" u="sng" dirty="0" smtClean="0">
                <a:solidFill>
                  <a:srgbClr val="FF0000"/>
                </a:solidFill>
              </a:rPr>
              <a:t>عرف بأنه </a:t>
            </a:r>
            <a:r>
              <a:rPr lang="ar-EG" sz="2000" b="1" dirty="0" smtClean="0">
                <a:solidFill>
                  <a:srgbClr val="FF0000"/>
                </a:solidFill>
              </a:rPr>
              <a:t>: </a:t>
            </a:r>
            <a:r>
              <a:rPr lang="ar-EG" sz="2000" b="1" dirty="0" smtClean="0"/>
              <a:t>هو( التعلم الذى يصل كله أو جزء من الى الطلاب عن طريق الانترنت ) كما يعرف بأنه : ( خدمة توصيل التعلم عبر الشبكة العالمية ) ، أو هو : ( ذلك النوع من التعلم الذى يتم عبر الانترنت ، ويتميز بالارتباطات المترابطة  ) ، وهو أيضا : (  التعلم المعتمد على الانترنت  )</a:t>
            </a:r>
            <a:endParaRPr lang="ar-EG" sz="2000" b="1" dirty="0"/>
          </a:p>
        </p:txBody>
      </p:sp>
      <p:sp>
        <p:nvSpPr>
          <p:cNvPr id="4" name="Rectangle 3"/>
          <p:cNvSpPr/>
          <p:nvPr/>
        </p:nvSpPr>
        <p:spPr>
          <a:xfrm>
            <a:off x="896938" y="3581400"/>
            <a:ext cx="738808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 rtl="1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ar-EG" sz="2000" b="1" dirty="0">
                <a:solidFill>
                  <a:srgbClr val="000000"/>
                </a:solidFill>
                <a:latin typeface="Arial" charset="0"/>
              </a:rPr>
              <a:t>ويأخذ التعلم القائم على الانترنت مسميات متعددة منها:  </a:t>
            </a:r>
            <a:endParaRPr lang="en-US" sz="2000" b="1" dirty="0">
              <a:solidFill>
                <a:srgbClr val="000000"/>
              </a:solidFill>
              <a:latin typeface="Arial" charset="0"/>
              <a:cs typeface="Arial"/>
            </a:endParaRPr>
          </a:p>
          <a:p>
            <a:pPr lvl="0" rtl="1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b="1" dirty="0">
                <a:solidFill>
                  <a:srgbClr val="000000"/>
                </a:solidFill>
                <a:latin typeface="Arial" charset="0"/>
                <a:cs typeface="Arial"/>
              </a:rPr>
              <a:t> ( online Learning  ,  online Courses  ,  web. based  instruction   ,  web based Learning ).</a:t>
            </a:r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1909324" y="4928898"/>
            <a:ext cx="6267450" cy="708025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>
              <a:defRPr/>
            </a:pPr>
            <a:r>
              <a:rPr lang="ar-EG" sz="2000" b="1" dirty="0">
                <a:cs typeface="+mn-cs"/>
              </a:rPr>
              <a:t>**  وتشير هذه المصطلحات الى التعلم عن بعد ، وذلك بتوظيف امكانات الانترنت بما تشتمل عليه من خدمات فى عمليتى التعليم والتعلم .  </a:t>
            </a:r>
          </a:p>
        </p:txBody>
      </p:sp>
      <p:sp>
        <p:nvSpPr>
          <p:cNvPr id="6" name="Rectangle 5"/>
          <p:cNvSpPr/>
          <p:nvPr/>
        </p:nvSpPr>
        <p:spPr>
          <a:xfrm>
            <a:off x="5334000" y="1295400"/>
            <a:ext cx="277191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ar-EG" sz="2400" b="1" dirty="0"/>
              <a:t>التعلم </a:t>
            </a:r>
            <a:r>
              <a:rPr lang="ar-EG" sz="2400" b="1" dirty="0" smtClean="0"/>
              <a:t>القائم </a:t>
            </a:r>
            <a:r>
              <a:rPr lang="ar-EG" sz="2400" b="1" dirty="0"/>
              <a:t>على الانترنت:</a:t>
            </a:r>
          </a:p>
        </p:txBody>
      </p:sp>
    </p:spTree>
    <p:extLst>
      <p:ext uri="{BB962C8B-B14F-4D97-AF65-F5344CB8AC3E}">
        <p14:creationId xmlns:p14="http://schemas.microsoft.com/office/powerpoint/2010/main" val="3392879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62000" y="2375064"/>
            <a:ext cx="7467600" cy="35086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 rtl="1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ar-EG" sz="2000" b="1" u="sng" dirty="0">
                <a:solidFill>
                  <a:srgbClr val="7030A0"/>
                </a:solidFill>
                <a:latin typeface="Arial" charset="0"/>
              </a:rPr>
              <a:t>1) البحث عن المعلومات ( </a:t>
            </a:r>
            <a:r>
              <a:rPr lang="en-US" sz="2000" b="1" u="sng" dirty="0">
                <a:solidFill>
                  <a:srgbClr val="7030A0"/>
                </a:solidFill>
                <a:latin typeface="Arial" charset="0"/>
                <a:cs typeface="Arial"/>
              </a:rPr>
              <a:t>  :( Searching</a:t>
            </a:r>
            <a:endParaRPr lang="ar-EG" sz="2000" b="1" u="sng" dirty="0">
              <a:solidFill>
                <a:srgbClr val="7030A0"/>
              </a:solidFill>
              <a:latin typeface="Arial" charset="0"/>
            </a:endParaRPr>
          </a:p>
          <a:p>
            <a:pPr lvl="0" algn="r" rtl="1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ar-EG" b="1" dirty="0">
                <a:solidFill>
                  <a:srgbClr val="000000"/>
                </a:solidFill>
                <a:latin typeface="Arial" charset="0"/>
              </a:rPr>
              <a:t>  وتشبه ما يحدث فى المكتبة الورقية من بحث  ، </a:t>
            </a:r>
            <a:r>
              <a:rPr lang="ar-EG" b="1" dirty="0" smtClean="0">
                <a:solidFill>
                  <a:srgbClr val="000000"/>
                </a:solidFill>
                <a:latin typeface="Arial" charset="0"/>
              </a:rPr>
              <a:t>من خلال </a:t>
            </a:r>
            <a:r>
              <a:rPr lang="ar-EG" b="1" dirty="0">
                <a:solidFill>
                  <a:srgbClr val="000000"/>
                </a:solidFill>
                <a:latin typeface="Arial" charset="0"/>
              </a:rPr>
              <a:t>فهارس المراجع باستخدام اسم المرجع أو اسم المؤلف . ونفس الحال فى الانترنت من خلال ( محركات البحث </a:t>
            </a:r>
            <a:r>
              <a:rPr lang="en-US" b="1" dirty="0">
                <a:solidFill>
                  <a:srgbClr val="000000"/>
                </a:solidFill>
                <a:latin typeface="Arial" charset="0"/>
                <a:cs typeface="Arial"/>
              </a:rPr>
              <a:t>Search Engines </a:t>
            </a:r>
            <a:r>
              <a:rPr lang="ar-EG" b="1" dirty="0">
                <a:solidFill>
                  <a:srgbClr val="000000"/>
                </a:solidFill>
                <a:latin typeface="Arial" charset="0"/>
              </a:rPr>
              <a:t>) </a:t>
            </a:r>
            <a:endParaRPr lang="en-US" b="1" dirty="0">
              <a:solidFill>
                <a:srgbClr val="000000"/>
              </a:solidFill>
              <a:latin typeface="Arial" charset="0"/>
              <a:cs typeface="Arial"/>
            </a:endParaRPr>
          </a:p>
          <a:p>
            <a:pPr lvl="0" algn="r" rtl="1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ar-EG" b="1" dirty="0">
                <a:solidFill>
                  <a:srgbClr val="000000"/>
                </a:solidFill>
                <a:latin typeface="Arial" charset="0"/>
              </a:rPr>
              <a:t>والتى عندما تفتح  أحدها تجد مربعا تكتب فيه الكلمات الرئيسة المعبرة عما تريد أن تبحث عنه ، ولكى تتعرف على ذلك نعرض الآتى : </a:t>
            </a:r>
          </a:p>
          <a:p>
            <a:pPr lvl="0" algn="r" rtl="1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ar-EG" b="1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ar-EG" sz="2000" b="1" dirty="0">
                <a:solidFill>
                  <a:srgbClr val="00B050"/>
                </a:solidFill>
                <a:latin typeface="Arial" charset="0"/>
              </a:rPr>
              <a:t>(أ)  بوابات البحث على الانترنت : </a:t>
            </a:r>
            <a:endParaRPr lang="en-US" sz="2000" b="1" dirty="0">
              <a:solidFill>
                <a:srgbClr val="00B050"/>
              </a:solidFill>
              <a:latin typeface="Arial" charset="0"/>
              <a:cs typeface="Arial"/>
            </a:endParaRPr>
          </a:p>
          <a:p>
            <a:pPr lvl="0" algn="r" rtl="1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dirty="0">
                <a:solidFill>
                  <a:srgbClr val="000000"/>
                </a:solidFill>
                <a:latin typeface="Arial" charset="0"/>
                <a:cs typeface="Arial"/>
              </a:rPr>
              <a:t>            </a:t>
            </a:r>
            <a:r>
              <a:rPr lang="ar-EG" b="1" dirty="0">
                <a:solidFill>
                  <a:srgbClr val="000000"/>
                </a:solidFill>
                <a:latin typeface="Arial" charset="0"/>
              </a:rPr>
              <a:t>ومن أشهر تلك المحركات :  </a:t>
            </a:r>
            <a:r>
              <a:rPr lang="en-US" b="1" dirty="0" err="1">
                <a:solidFill>
                  <a:srgbClr val="000000"/>
                </a:solidFill>
                <a:latin typeface="Arial" charset="0"/>
                <a:cs typeface="Arial"/>
              </a:rPr>
              <a:t>altavista</a:t>
            </a:r>
            <a:r>
              <a:rPr lang="en-US" b="1" dirty="0">
                <a:solidFill>
                  <a:srgbClr val="000000"/>
                </a:solidFill>
                <a:latin typeface="Arial" charset="0"/>
                <a:cs typeface="Arial"/>
              </a:rPr>
              <a:t> , Google , Yahoo )</a:t>
            </a:r>
            <a:r>
              <a:rPr lang="ar-EG" b="1" dirty="0">
                <a:solidFill>
                  <a:srgbClr val="000000"/>
                </a:solidFill>
                <a:latin typeface="Arial" charset="0"/>
              </a:rPr>
              <a:t> )</a:t>
            </a:r>
            <a:endParaRPr lang="en-US" b="1" dirty="0">
              <a:solidFill>
                <a:srgbClr val="000000"/>
              </a:solidFill>
              <a:latin typeface="Arial" charset="0"/>
              <a:cs typeface="Arial"/>
            </a:endParaRPr>
          </a:p>
          <a:p>
            <a:pPr lvl="0" algn="r" rtl="1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dirty="0">
                <a:solidFill>
                  <a:srgbClr val="000000"/>
                </a:solidFill>
                <a:latin typeface="Arial" charset="0"/>
                <a:cs typeface="Arial"/>
              </a:rPr>
              <a:t> </a:t>
            </a:r>
            <a:r>
              <a:rPr lang="ar-EG" sz="2000" b="1" dirty="0">
                <a:solidFill>
                  <a:srgbClr val="000000"/>
                </a:solidFill>
                <a:latin typeface="Arial" charset="0"/>
              </a:rPr>
              <a:t>(</a:t>
            </a:r>
            <a:r>
              <a:rPr lang="ar-EG" sz="2000" b="1" dirty="0">
                <a:solidFill>
                  <a:srgbClr val="00B050"/>
                </a:solidFill>
                <a:latin typeface="Arial" charset="0"/>
              </a:rPr>
              <a:t>ب) خطوات البحث فى بوابات الانترنت </a:t>
            </a:r>
            <a:r>
              <a:rPr lang="ar-EG" b="1" dirty="0">
                <a:solidFill>
                  <a:srgbClr val="00B050"/>
                </a:solidFill>
                <a:latin typeface="Arial" charset="0"/>
              </a:rPr>
              <a:t>: </a:t>
            </a:r>
          </a:p>
          <a:p>
            <a:pPr lvl="0" algn="r" rtl="1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ar-EG" b="1" dirty="0">
                <a:solidFill>
                  <a:srgbClr val="000000"/>
                </a:solidFill>
                <a:latin typeface="Arial" charset="0"/>
              </a:rPr>
              <a:t> * اختر الكلمات المراد البحث عنها           * اكتب تلك الكلمات فى مربع البحث </a:t>
            </a:r>
          </a:p>
          <a:p>
            <a:pPr lvl="0" algn="r" rtl="1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ar-EG" b="1" dirty="0">
                <a:solidFill>
                  <a:srgbClr val="000000"/>
                </a:solidFill>
                <a:latin typeface="Arial" charset="0"/>
              </a:rPr>
              <a:t> * انقر على ايقونة  ( ابحث )                 * تظهر شاشة النتائج المرتبطة .</a:t>
            </a:r>
          </a:p>
          <a:p>
            <a:pPr lvl="0" algn="r" rtl="1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ar-EG" b="1" dirty="0">
                <a:solidFill>
                  <a:srgbClr val="000000"/>
                </a:solidFill>
                <a:latin typeface="Arial" charset="0"/>
              </a:rPr>
              <a:t> * تظهر الكلمات المرادة بخط سميك          * اختر من العناوين ما يناسب هدفك</a:t>
            </a:r>
          </a:p>
          <a:p>
            <a:pPr lvl="0" algn="r" rtl="1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ar-EG" b="1" dirty="0">
                <a:solidFill>
                  <a:srgbClr val="000000"/>
                </a:solidFill>
                <a:latin typeface="Arial" charset="0"/>
              </a:rPr>
              <a:t> * وللبحث عن الصور عليك تحديد </a:t>
            </a:r>
            <a:r>
              <a:rPr lang="en-US" b="1" dirty="0">
                <a:solidFill>
                  <a:srgbClr val="000000"/>
                </a:solidFill>
                <a:latin typeface="Arial" charset="0"/>
                <a:cs typeface="Arial"/>
              </a:rPr>
              <a:t>IMAGES </a:t>
            </a:r>
            <a:r>
              <a:rPr lang="ar-EG" b="1" dirty="0">
                <a:solidFill>
                  <a:srgbClr val="000000"/>
                </a:solidFill>
                <a:latin typeface="Arial" charset="0"/>
              </a:rPr>
              <a:t> وتكتب الصورة التى تريد البحث عنها</a:t>
            </a:r>
          </a:p>
        </p:txBody>
      </p:sp>
      <p:sp>
        <p:nvSpPr>
          <p:cNvPr id="5" name="Rectangle 4"/>
          <p:cNvSpPr/>
          <p:nvPr/>
        </p:nvSpPr>
        <p:spPr>
          <a:xfrm>
            <a:off x="762000" y="1127900"/>
            <a:ext cx="7620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ar-EG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cs typeface="PT Bold Heading" pitchFamily="2" charset="-78"/>
              </a:rPr>
              <a:t> </a:t>
            </a:r>
            <a:r>
              <a:rPr kumimoji="0" lang="ar-EG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* من اهم استخدامات الانترنت  هو استخدام تلك الشبكة كأداة بحث عن المعلومات بمختلف أنواعها وأشكالها  .</a:t>
            </a:r>
          </a:p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ar-EG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*  ويوجد طريقتان لتوظيف الانترنت فى التعليم هما : عملية البحث ( 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cs typeface="Arial"/>
              </a:rPr>
              <a:t>( Searching </a:t>
            </a:r>
            <a:r>
              <a:rPr kumimoji="0" lang="ar-EG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، عملية الاستعراض  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cs typeface="Arial"/>
              </a:rPr>
              <a:t>( Browsing ) </a:t>
            </a:r>
            <a:r>
              <a:rPr kumimoji="0" lang="ar-EG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. وفيما يلى توضيح ذلك 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733800" y="666235"/>
            <a:ext cx="434766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ar-EG" sz="2400" b="1" u="sng" dirty="0">
                <a:solidFill>
                  <a:srgbClr val="FF0000"/>
                </a:solidFill>
              </a:rPr>
              <a:t>ثانيا: استخدام الانترنت فى البحث العلمى :</a:t>
            </a:r>
          </a:p>
        </p:txBody>
      </p:sp>
    </p:spTree>
    <p:extLst>
      <p:ext uri="{BB962C8B-B14F-4D97-AF65-F5344CB8AC3E}">
        <p14:creationId xmlns:p14="http://schemas.microsoft.com/office/powerpoint/2010/main" val="5908915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57200" y="762000"/>
            <a:ext cx="8077200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 rtl="1" fontAlgn="base">
              <a:spcBef>
                <a:spcPct val="0"/>
              </a:spcBef>
              <a:spcAft>
                <a:spcPct val="0"/>
              </a:spcAft>
            </a:pPr>
            <a:r>
              <a:rPr lang="ar-EG" sz="2400" b="1" dirty="0" smtClean="0"/>
              <a:t>(</a:t>
            </a:r>
            <a:r>
              <a:rPr lang="ar-EG" sz="2400" b="1" dirty="0" smtClean="0">
                <a:solidFill>
                  <a:srgbClr val="7030A0"/>
                </a:solidFill>
              </a:rPr>
              <a:t>2) الاستعراض  </a:t>
            </a:r>
            <a:r>
              <a:rPr lang="en-US" sz="2400" b="1" dirty="0" smtClean="0">
                <a:solidFill>
                  <a:srgbClr val="7030A0"/>
                </a:solidFill>
              </a:rPr>
              <a:t>Browsing</a:t>
            </a:r>
            <a:r>
              <a:rPr lang="ar-EG" b="1" dirty="0" smtClean="0">
                <a:solidFill>
                  <a:srgbClr val="FFFFFF"/>
                </a:solidFill>
                <a:latin typeface="Arial Black" pitchFamily="34" charset="0"/>
              </a:rPr>
              <a:t> </a:t>
            </a:r>
          </a:p>
          <a:p>
            <a:pPr lvl="0" algn="r" rtl="1" fontAlgn="base">
              <a:spcBef>
                <a:spcPct val="0"/>
              </a:spcBef>
              <a:spcAft>
                <a:spcPct val="0"/>
              </a:spcAft>
            </a:pPr>
            <a:r>
              <a:rPr lang="ar-EG" b="1" dirty="0" smtClean="0">
                <a:solidFill>
                  <a:srgbClr val="FFFFFF"/>
                </a:solidFill>
                <a:latin typeface="Arial Black" pitchFamily="34" charset="0"/>
              </a:rPr>
              <a:t>وتبحث </a:t>
            </a:r>
            <a:r>
              <a:rPr lang="ar-EG" b="1" dirty="0">
                <a:solidFill>
                  <a:srgbClr val="FFFFFF"/>
                </a:solidFill>
                <a:latin typeface="Arial Black" pitchFamily="34" charset="0"/>
              </a:rPr>
              <a:t>عن المرجع بنفسك ، </a:t>
            </a:r>
            <a:endParaRPr lang="ar-EG" b="1" dirty="0" smtClean="0">
              <a:solidFill>
                <a:srgbClr val="FFFFFF"/>
              </a:solidFill>
              <a:latin typeface="Arial Black" pitchFamily="34" charset="0"/>
            </a:endParaRPr>
          </a:p>
          <a:p>
            <a:pPr lvl="0" algn="r" rtl="1" fontAlgn="base">
              <a:spcBef>
                <a:spcPct val="0"/>
              </a:spcBef>
              <a:spcAft>
                <a:spcPct val="0"/>
              </a:spcAft>
            </a:pPr>
            <a:r>
              <a:rPr lang="ar-EG" b="1" u="sng" dirty="0" smtClean="0">
                <a:solidFill>
                  <a:srgbClr val="00B0F0"/>
                </a:solidFill>
                <a:latin typeface="Arial Black" pitchFamily="34" charset="0"/>
                <a:cs typeface="Arial" charset="0"/>
              </a:rPr>
              <a:t>(</a:t>
            </a:r>
            <a:r>
              <a:rPr lang="ar-EG" b="1" u="sng" dirty="0">
                <a:solidFill>
                  <a:srgbClr val="00B0F0"/>
                </a:solidFill>
                <a:latin typeface="Arial Black" pitchFamily="34" charset="0"/>
                <a:cs typeface="Arial" charset="0"/>
              </a:rPr>
              <a:t>أ) خطوات عملية الاستعراض :</a:t>
            </a:r>
          </a:p>
          <a:p>
            <a:pPr lvl="0" algn="r" rtl="1" fontAlgn="base">
              <a:spcBef>
                <a:spcPct val="0"/>
              </a:spcBef>
              <a:spcAft>
                <a:spcPct val="0"/>
              </a:spcAft>
            </a:pPr>
            <a:r>
              <a:rPr lang="ar-EG" b="1" dirty="0">
                <a:latin typeface="Arial Black" pitchFamily="34" charset="0"/>
                <a:cs typeface="Arial" charset="0"/>
              </a:rPr>
              <a:t>* اختر بوابة البحث ولتكن مثلا : </a:t>
            </a:r>
            <a:r>
              <a:rPr lang="en-US" b="1" dirty="0">
                <a:latin typeface="Arial Black" pitchFamily="34" charset="0"/>
                <a:cs typeface="Arial" charset="0"/>
              </a:rPr>
              <a:t>Yahoo</a:t>
            </a:r>
            <a:endParaRPr lang="ar-EG" b="1" dirty="0">
              <a:latin typeface="Arial Black" pitchFamily="34" charset="0"/>
              <a:cs typeface="Arial" charset="0"/>
            </a:endParaRPr>
          </a:p>
          <a:p>
            <a:pPr lvl="0" algn="r" rtl="1" fontAlgn="base">
              <a:spcBef>
                <a:spcPct val="0"/>
              </a:spcBef>
              <a:spcAft>
                <a:spcPct val="0"/>
              </a:spcAft>
            </a:pPr>
            <a:r>
              <a:rPr lang="ar-EG" b="1" dirty="0">
                <a:latin typeface="Arial Black" pitchFamily="34" charset="0"/>
                <a:cs typeface="Arial" charset="0"/>
              </a:rPr>
              <a:t>* اختر وصلة ترابط التعليم أو التربية ولتكن مثلا : </a:t>
            </a:r>
            <a:r>
              <a:rPr lang="en-US" b="1" dirty="0">
                <a:latin typeface="Arial Black" pitchFamily="34" charset="0"/>
                <a:cs typeface="Arial" charset="0"/>
              </a:rPr>
              <a:t>Education</a:t>
            </a:r>
            <a:r>
              <a:rPr lang="ar-EG" b="1" dirty="0">
                <a:latin typeface="Arial Black" pitchFamily="34" charset="0"/>
                <a:cs typeface="Arial" charset="0"/>
              </a:rPr>
              <a:t> .</a:t>
            </a:r>
            <a:r>
              <a:rPr lang="en-US" b="1" dirty="0">
                <a:latin typeface="Arial Black" pitchFamily="34" charset="0"/>
                <a:cs typeface="Arial" charset="0"/>
              </a:rPr>
              <a:t> </a:t>
            </a:r>
            <a:endParaRPr lang="ar-EG" b="1" dirty="0">
              <a:latin typeface="Arial Black" pitchFamily="34" charset="0"/>
              <a:cs typeface="Arial" charset="0"/>
            </a:endParaRPr>
          </a:p>
          <a:p>
            <a:pPr lvl="0" algn="r" rtl="1" fontAlgn="base">
              <a:spcBef>
                <a:spcPct val="0"/>
              </a:spcBef>
              <a:spcAft>
                <a:spcPct val="0"/>
              </a:spcAft>
            </a:pPr>
            <a:r>
              <a:rPr lang="ar-EG" b="1" dirty="0">
                <a:latin typeface="Arial Black" pitchFamily="34" charset="0"/>
                <a:cs typeface="Arial" charset="0"/>
              </a:rPr>
              <a:t>* اختر منها مجلات  </a:t>
            </a:r>
            <a:r>
              <a:rPr lang="en-US" b="1" dirty="0">
                <a:latin typeface="Arial Black" pitchFamily="34" charset="0"/>
                <a:cs typeface="Arial" charset="0"/>
              </a:rPr>
              <a:t>Magazine</a:t>
            </a:r>
            <a:r>
              <a:rPr lang="ar-EG" b="1" dirty="0">
                <a:latin typeface="Arial Black" pitchFamily="34" charset="0"/>
                <a:cs typeface="Arial" charset="0"/>
              </a:rPr>
              <a:t>.</a:t>
            </a:r>
          </a:p>
          <a:p>
            <a:pPr lvl="0" algn="r" rtl="1" fontAlgn="base">
              <a:spcBef>
                <a:spcPct val="0"/>
              </a:spcBef>
              <a:spcAft>
                <a:spcPct val="0"/>
              </a:spcAft>
            </a:pPr>
            <a:r>
              <a:rPr lang="ar-EG" b="1" dirty="0">
                <a:latin typeface="Arial Black" pitchFamily="34" charset="0"/>
                <a:cs typeface="Arial" charset="0"/>
              </a:rPr>
              <a:t>* اختر منها التربية  </a:t>
            </a:r>
            <a:r>
              <a:rPr lang="en-US" b="1" dirty="0">
                <a:latin typeface="Arial Black" pitchFamily="34" charset="0"/>
                <a:cs typeface="Arial" charset="0"/>
              </a:rPr>
              <a:t>The Education</a:t>
            </a:r>
            <a:endParaRPr lang="ar-EG" b="1" dirty="0">
              <a:latin typeface="Arial Black" pitchFamily="34" charset="0"/>
              <a:cs typeface="Arial" charset="0"/>
            </a:endParaRPr>
          </a:p>
          <a:p>
            <a:pPr lvl="0" algn="r" rtl="1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latin typeface="Arial Black" pitchFamily="34" charset="0"/>
                <a:cs typeface="Arial" charset="0"/>
              </a:rPr>
              <a:t>*</a:t>
            </a:r>
            <a:r>
              <a:rPr lang="ar-EG" b="1" dirty="0">
                <a:latin typeface="Arial Black" pitchFamily="34" charset="0"/>
                <a:cs typeface="Arial" charset="0"/>
              </a:rPr>
              <a:t>اختر منها مجلة التربية  </a:t>
            </a:r>
            <a:r>
              <a:rPr lang="en-US" b="1" dirty="0">
                <a:latin typeface="Arial Black" pitchFamily="34" charset="0"/>
                <a:cs typeface="Arial" charset="0"/>
              </a:rPr>
              <a:t>The Education Journal </a:t>
            </a:r>
            <a:endParaRPr lang="ar-EG" b="1" dirty="0">
              <a:latin typeface="Arial Black" pitchFamily="34" charset="0"/>
              <a:cs typeface="Arial" charset="0"/>
            </a:endParaRPr>
          </a:p>
          <a:p>
            <a:pPr lvl="0" algn="r" rtl="1" fontAlgn="base">
              <a:spcBef>
                <a:spcPct val="0"/>
              </a:spcBef>
              <a:spcAft>
                <a:spcPct val="0"/>
              </a:spcAft>
            </a:pPr>
            <a:r>
              <a:rPr lang="ar-EG" b="1" dirty="0">
                <a:latin typeface="Arial Black" pitchFamily="34" charset="0"/>
                <a:cs typeface="Arial" charset="0"/>
              </a:rPr>
              <a:t>* اختر منها السنة ولتكن مثل 2020</a:t>
            </a:r>
          </a:p>
          <a:p>
            <a:pPr lvl="0" algn="r" rtl="1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latin typeface="Arial Black" pitchFamily="34" charset="0"/>
                <a:cs typeface="Arial" charset="0"/>
              </a:rPr>
              <a:t>*</a:t>
            </a:r>
            <a:r>
              <a:rPr lang="ar-EG" b="1" dirty="0">
                <a:latin typeface="Arial Black" pitchFamily="34" charset="0"/>
                <a:cs typeface="Arial" charset="0"/>
              </a:rPr>
              <a:t>اختر منها العدد </a:t>
            </a:r>
            <a:r>
              <a:rPr lang="en-US" b="1" dirty="0">
                <a:latin typeface="Arial Black" pitchFamily="34" charset="0"/>
                <a:cs typeface="Arial" charset="0"/>
              </a:rPr>
              <a:t>Vol.7,No.7,Apr </a:t>
            </a:r>
            <a:endParaRPr lang="ar-EG" b="1" dirty="0">
              <a:latin typeface="Arial Black" pitchFamily="34" charset="0"/>
              <a:cs typeface="Arial" charset="0"/>
            </a:endParaRPr>
          </a:p>
          <a:p>
            <a:pPr lvl="0" algn="r" rtl="1" fontAlgn="base">
              <a:spcBef>
                <a:spcPct val="0"/>
              </a:spcBef>
              <a:spcAft>
                <a:spcPct val="0"/>
              </a:spcAft>
            </a:pPr>
            <a:r>
              <a:rPr lang="ar-EG" b="1" dirty="0">
                <a:latin typeface="Arial Black" pitchFamily="34" charset="0"/>
                <a:cs typeface="Arial" charset="0"/>
              </a:rPr>
              <a:t>* ابحث فى محتوى المجلة  </a:t>
            </a:r>
            <a:r>
              <a:rPr lang="en-US" b="1" dirty="0">
                <a:latin typeface="Arial Black" pitchFamily="34" charset="0"/>
                <a:cs typeface="Arial" charset="0"/>
              </a:rPr>
              <a:t>Content</a:t>
            </a:r>
            <a:r>
              <a:rPr lang="ar-EG" b="1" dirty="0">
                <a:latin typeface="Arial Black" pitchFamily="34" charset="0"/>
                <a:cs typeface="Arial" charset="0"/>
              </a:rPr>
              <a:t> وحدد الموضوع المراد .</a:t>
            </a:r>
          </a:p>
          <a:p>
            <a:pPr lvl="0" algn="r" rtl="1" fontAlgn="base">
              <a:spcBef>
                <a:spcPct val="0"/>
              </a:spcBef>
              <a:spcAft>
                <a:spcPct val="0"/>
              </a:spcAft>
            </a:pPr>
            <a:r>
              <a:rPr lang="ar-EG" b="1" u="sng" dirty="0">
                <a:solidFill>
                  <a:srgbClr val="00B0F0"/>
                </a:solidFill>
                <a:latin typeface="Arial Black" pitchFamily="34" charset="0"/>
                <a:cs typeface="Arial" charset="0"/>
              </a:rPr>
              <a:t>(ب) التعليمات الميسرة لعملية الاستعراض :</a:t>
            </a:r>
          </a:p>
          <a:p>
            <a:pPr lvl="0" algn="r" rtl="1" fontAlgn="base">
              <a:spcBef>
                <a:spcPct val="0"/>
              </a:spcBef>
              <a:spcAft>
                <a:spcPct val="0"/>
              </a:spcAft>
            </a:pPr>
            <a:r>
              <a:rPr lang="ar-EG" b="1" dirty="0">
                <a:latin typeface="Arial Black" pitchFamily="34" charset="0"/>
                <a:cs typeface="Arial" charset="0"/>
              </a:rPr>
              <a:t>1- العلامة (+) : تعنى البحث عن جميع المواقع التى بها الكلمتان معا </a:t>
            </a:r>
            <a:r>
              <a:rPr lang="en-US" b="1" dirty="0">
                <a:latin typeface="Arial Black" pitchFamily="34" charset="0"/>
                <a:cs typeface="Arial" charset="0"/>
              </a:rPr>
              <a:t>school +teacher</a:t>
            </a:r>
            <a:endParaRPr lang="ar-EG" b="1" dirty="0">
              <a:latin typeface="Arial Black" pitchFamily="34" charset="0"/>
              <a:cs typeface="Arial" charset="0"/>
            </a:endParaRPr>
          </a:p>
          <a:p>
            <a:pPr lvl="0" algn="r" rtl="1" fontAlgn="base">
              <a:spcBef>
                <a:spcPct val="0"/>
              </a:spcBef>
              <a:spcAft>
                <a:spcPct val="0"/>
              </a:spcAft>
            </a:pPr>
            <a:r>
              <a:rPr lang="ar-EG" b="1" dirty="0">
                <a:latin typeface="Arial Black" pitchFamily="34" charset="0"/>
                <a:cs typeface="Arial" charset="0"/>
              </a:rPr>
              <a:t>2- العلامة (ــ) : تعنى البحث عن حميع المواقع التى بها كلمة دون أخرى</a:t>
            </a:r>
            <a:r>
              <a:rPr lang="en-US" b="1" dirty="0">
                <a:latin typeface="Arial Black" pitchFamily="34" charset="0"/>
                <a:cs typeface="Arial" charset="0"/>
              </a:rPr>
              <a:t>school--teacher</a:t>
            </a:r>
            <a:endParaRPr lang="ar-EG" b="1" dirty="0">
              <a:latin typeface="Arial Black" pitchFamily="34" charset="0"/>
              <a:cs typeface="Arial" charset="0"/>
            </a:endParaRPr>
          </a:p>
          <a:p>
            <a:pPr lvl="0" algn="r" rtl="1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latin typeface="Arial Black" pitchFamily="34" charset="0"/>
                <a:cs typeface="Arial" charset="0"/>
              </a:rPr>
              <a:t>3</a:t>
            </a:r>
            <a:r>
              <a:rPr lang="ar-EG" b="1" dirty="0">
                <a:latin typeface="Arial Black" pitchFamily="34" charset="0"/>
                <a:cs typeface="Arial" charset="0"/>
              </a:rPr>
              <a:t>-علامات التنصيص (« « ) : وتعنى البحث عما بداخلها وبنفس الترتيب</a:t>
            </a:r>
          </a:p>
          <a:p>
            <a:pPr lvl="0" algn="r" rtl="1" fontAlgn="base">
              <a:spcBef>
                <a:spcPct val="0"/>
              </a:spcBef>
              <a:spcAft>
                <a:spcPct val="0"/>
              </a:spcAft>
            </a:pPr>
            <a:r>
              <a:rPr lang="ar-EG" b="1" dirty="0">
                <a:latin typeface="Arial Black" pitchFamily="34" charset="0"/>
                <a:cs typeface="Arial" charset="0"/>
              </a:rPr>
              <a:t>(4) الرابط </a:t>
            </a:r>
            <a:r>
              <a:rPr lang="en-US" b="1" dirty="0">
                <a:latin typeface="Arial Black" pitchFamily="34" charset="0"/>
                <a:cs typeface="Arial" charset="0"/>
              </a:rPr>
              <a:t>OR  </a:t>
            </a:r>
            <a:r>
              <a:rPr lang="ar-EG" b="1" dirty="0">
                <a:latin typeface="Arial Black" pitchFamily="34" charset="0"/>
                <a:cs typeface="Arial" charset="0"/>
              </a:rPr>
              <a:t> : ويعنى البحث عن جميع المواقع التى كلمة واحدة أوالاثنين  معا </a:t>
            </a:r>
          </a:p>
          <a:p>
            <a:pPr lvl="0" algn="r" rtl="1" fontAlgn="base">
              <a:spcBef>
                <a:spcPct val="0"/>
              </a:spcBef>
              <a:spcAft>
                <a:spcPct val="0"/>
              </a:spcAft>
            </a:pPr>
            <a:r>
              <a:rPr lang="ar-EG" b="1" dirty="0">
                <a:latin typeface="Arial Black" pitchFamily="34" charset="0"/>
                <a:cs typeface="Arial" charset="0"/>
              </a:rPr>
              <a:t>(5) </a:t>
            </a:r>
            <a:r>
              <a:rPr lang="en-US" b="1" dirty="0">
                <a:latin typeface="Arial Black" pitchFamily="34" charset="0"/>
                <a:cs typeface="Arial" charset="0"/>
              </a:rPr>
              <a:t>Link</a:t>
            </a:r>
            <a:r>
              <a:rPr lang="ar-EG" b="1" dirty="0">
                <a:latin typeface="Arial Black" pitchFamily="34" charset="0"/>
                <a:cs typeface="Arial" charset="0"/>
              </a:rPr>
              <a:t> : ويعنى البحث عن المواقع التى تحوى رابطا للموقع المراد </a:t>
            </a:r>
            <a:r>
              <a:rPr lang="en-US" b="1" dirty="0">
                <a:latin typeface="Arial Black" pitchFamily="34" charset="0"/>
                <a:cs typeface="Arial" charset="0"/>
                <a:hlinkClick r:id="rId2"/>
              </a:rPr>
              <a:t>http://www.yahoo.com/</a:t>
            </a:r>
            <a:endParaRPr lang="en-US" b="1" dirty="0">
              <a:latin typeface="Arial Black" pitchFamily="34" charset="0"/>
              <a:cs typeface="Arial" charset="0"/>
            </a:endParaRPr>
          </a:p>
          <a:p>
            <a:pPr lvl="0" algn="r" rtl="1" fontAlgn="base">
              <a:spcBef>
                <a:spcPct val="0"/>
              </a:spcBef>
              <a:spcAft>
                <a:spcPct val="0"/>
              </a:spcAft>
            </a:pPr>
            <a:r>
              <a:rPr lang="ar-EG" b="1" dirty="0">
                <a:latin typeface="Arial Black" pitchFamily="34" charset="0"/>
                <a:cs typeface="Arial" charset="0"/>
              </a:rPr>
              <a:t>(6) </a:t>
            </a:r>
            <a:r>
              <a:rPr lang="en-US" b="1" dirty="0">
                <a:latin typeface="Arial Black" pitchFamily="34" charset="0"/>
                <a:cs typeface="Arial" charset="0"/>
              </a:rPr>
              <a:t>Info </a:t>
            </a:r>
            <a:r>
              <a:rPr lang="ar-EG" b="1" dirty="0">
                <a:latin typeface="Arial Black" pitchFamily="34" charset="0"/>
                <a:cs typeface="Arial" charset="0"/>
              </a:rPr>
              <a:t> : يعطيك معلومات عن الموقع المراد ، </a:t>
            </a:r>
            <a:r>
              <a:rPr lang="en-US" b="1" dirty="0">
                <a:latin typeface="Arial Black" pitchFamily="34" charset="0"/>
                <a:cs typeface="Arial" charset="0"/>
                <a:hlinkClick r:id="rId3"/>
              </a:rPr>
              <a:t>http://www.com/</a:t>
            </a:r>
            <a:r>
              <a:rPr lang="en-US" b="1" dirty="0">
                <a:latin typeface="Arial Black" pitchFamily="34" charset="0"/>
                <a:cs typeface="Arial" charset="0"/>
              </a:rPr>
              <a:t> info:</a:t>
            </a:r>
            <a:endParaRPr lang="ar-EG" b="1" dirty="0">
              <a:latin typeface="Arial Black" pitchFamily="34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27510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27633" y="3581400"/>
            <a:ext cx="79248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 rtl="1" fontAlgn="base">
              <a:spcBef>
                <a:spcPct val="0"/>
              </a:spcBef>
              <a:spcAft>
                <a:spcPct val="0"/>
              </a:spcAft>
            </a:pPr>
            <a:r>
              <a:rPr lang="ar-EG" sz="2400" b="1" dirty="0">
                <a:solidFill>
                  <a:srgbClr val="000000"/>
                </a:solidFill>
                <a:latin typeface="Arial" charset="0"/>
                <a:cs typeface="Arial" charset="0"/>
              </a:rPr>
              <a:t>( ب ) مكتبات الواقع الافتراضى  </a:t>
            </a:r>
            <a:r>
              <a:rPr lang="en-US" sz="2000" b="1" dirty="0">
                <a:solidFill>
                  <a:srgbClr val="000000"/>
                </a:solidFill>
                <a:latin typeface="Arial" charset="0"/>
                <a:cs typeface="Arial" charset="0"/>
              </a:rPr>
              <a:t>Virtual Reality Libraries</a:t>
            </a:r>
            <a:r>
              <a:rPr lang="ar-EG" b="1" dirty="0">
                <a:solidFill>
                  <a:srgbClr val="000000"/>
                </a:solidFill>
                <a:latin typeface="Arial" charset="0"/>
                <a:cs typeface="Arial" charset="0"/>
              </a:rPr>
              <a:t>: </a:t>
            </a:r>
          </a:p>
          <a:p>
            <a:pPr lvl="0" algn="r" rtl="1" fontAlgn="base">
              <a:spcBef>
                <a:spcPct val="0"/>
              </a:spcBef>
              <a:spcAft>
                <a:spcPct val="0"/>
              </a:spcAft>
            </a:pPr>
            <a:r>
              <a:rPr lang="ar-EG" sz="2000" b="1" dirty="0">
                <a:solidFill>
                  <a:srgbClr val="3333CC"/>
                </a:solidFill>
                <a:latin typeface="Arial Black" pitchFamily="34" charset="0"/>
                <a:cs typeface="Arial" charset="0"/>
              </a:rPr>
              <a:t>وظهر هذا النوع آخر القرن العشرين دليلا على التطور التقنى للمكتبات .</a:t>
            </a:r>
          </a:p>
          <a:p>
            <a:pPr lvl="0" algn="r" rtl="1" fontAlgn="base">
              <a:spcBef>
                <a:spcPct val="0"/>
              </a:spcBef>
              <a:spcAft>
                <a:spcPct val="0"/>
              </a:spcAft>
            </a:pPr>
            <a:r>
              <a:rPr lang="ar-EG" sz="2000" b="1" dirty="0">
                <a:solidFill>
                  <a:srgbClr val="3333CC"/>
                </a:solidFill>
                <a:latin typeface="Arial Black" pitchFamily="34" charset="0"/>
                <a:cs typeface="Arial" charset="0"/>
              </a:rPr>
              <a:t>وتعرف المكتبة الافتراضية بأنها : ( بيئة مرئية ثلاثية الأبعاد تحاكى الواقع بالصوت والصورة واللمس ، وتعتد بشكل كامل على البيئة الرقمية للمعلومات ، ويمكن التجول فيها باستخدام معدات خاصة تتمثل فى جهاز عرض مثبتعلى الرأس ، وقفاز بيانات مرتبط بالحاسوب )</a:t>
            </a:r>
          </a:p>
          <a:p>
            <a:pPr lvl="0" algn="r" rtl="1" fontAlgn="base">
              <a:spcBef>
                <a:spcPct val="0"/>
              </a:spcBef>
              <a:spcAft>
                <a:spcPct val="0"/>
              </a:spcAft>
            </a:pPr>
            <a:r>
              <a:rPr lang="ar-EG" sz="2000" b="1" dirty="0">
                <a:solidFill>
                  <a:srgbClr val="3333CC"/>
                </a:solidFill>
                <a:latin typeface="Arial Black" pitchFamily="34" charset="0"/>
                <a:cs typeface="Arial" charset="0"/>
              </a:rPr>
              <a:t>وهذه المكتبات الافتراضية ليست نوعا جديدا ، وانما هى مكتبات مفترضة تحاكى مكتبات عالمية موجودة فعل مثل مكتبة الاعارة البريطانية .</a:t>
            </a:r>
          </a:p>
        </p:txBody>
      </p:sp>
      <p:sp>
        <p:nvSpPr>
          <p:cNvPr id="4" name="Rectangle 3"/>
          <p:cNvSpPr/>
          <p:nvPr/>
        </p:nvSpPr>
        <p:spPr>
          <a:xfrm>
            <a:off x="939361" y="1371600"/>
            <a:ext cx="7467600" cy="2000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 rtl="1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ar-EG" dirty="0">
                <a:solidFill>
                  <a:srgbClr val="000000"/>
                </a:solidFill>
                <a:latin typeface="Arial" charset="0"/>
                <a:cs typeface="PT Bold Heading" pitchFamily="2" charset="-78"/>
              </a:rPr>
              <a:t> </a:t>
            </a:r>
            <a:r>
              <a:rPr lang="ar-EG" sz="2000" b="1" dirty="0">
                <a:solidFill>
                  <a:srgbClr val="000000"/>
                </a:solidFill>
                <a:latin typeface="Arial" charset="0"/>
              </a:rPr>
              <a:t>( أ ) </a:t>
            </a:r>
            <a:r>
              <a:rPr lang="ar-EG" sz="2400" b="1" dirty="0">
                <a:solidFill>
                  <a:srgbClr val="000000"/>
                </a:solidFill>
                <a:latin typeface="Arial" charset="0"/>
              </a:rPr>
              <a:t>المكتبات الرقمية  </a:t>
            </a:r>
            <a:r>
              <a:rPr lang="en-US" sz="2000" b="1" dirty="0">
                <a:solidFill>
                  <a:srgbClr val="000000"/>
                </a:solidFill>
                <a:latin typeface="Arial" charset="0"/>
                <a:cs typeface="Arial"/>
              </a:rPr>
              <a:t>Digital Libraries</a:t>
            </a:r>
            <a:r>
              <a:rPr lang="ar-EG" sz="2000" b="1" dirty="0">
                <a:solidFill>
                  <a:srgbClr val="000000"/>
                </a:solidFill>
                <a:latin typeface="Arial" charset="0"/>
              </a:rPr>
              <a:t>: </a:t>
            </a:r>
          </a:p>
          <a:p>
            <a:pPr lvl="0" algn="r" rtl="1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ar-EG" sz="2000" b="1" dirty="0">
                <a:solidFill>
                  <a:srgbClr val="3333CC"/>
                </a:solidFill>
                <a:latin typeface="Arial Black" pitchFamily="34" charset="0"/>
              </a:rPr>
              <a:t>هى توظيف برامج الكمبيوتر وكل ما يتصل به من معدات ووسائط تخزين رقمية لتنفيذ الوظائف والأعمال وتقديم الخدمات المكتبية من خلال الفهارس الآلية لمصادرالمعلومات المنشورة الكترونيا .</a:t>
            </a:r>
          </a:p>
          <a:p>
            <a:pPr lvl="0" algn="r" rtl="1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ar-EG" sz="2000" b="1" dirty="0">
                <a:solidFill>
                  <a:srgbClr val="3333CC"/>
                </a:solidFill>
                <a:latin typeface="Arial Black" pitchFamily="34" charset="0"/>
              </a:rPr>
              <a:t>وهى بذلك توفر المعلومات بشكل أوسع وأشمل لاتصالها بمصادر معلومات عدد كبير من المكتبات والمؤسسات المعلوماتية من خلال شبكة المعلومات العالمية (النت)</a:t>
            </a:r>
          </a:p>
        </p:txBody>
      </p:sp>
      <p:sp>
        <p:nvSpPr>
          <p:cNvPr id="5" name="Rectangle 4"/>
          <p:cNvSpPr/>
          <p:nvPr/>
        </p:nvSpPr>
        <p:spPr>
          <a:xfrm>
            <a:off x="4389143" y="757535"/>
            <a:ext cx="383791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 rtl="1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ar-EG" sz="2400" b="1" u="sng" dirty="0">
                <a:solidFill>
                  <a:srgbClr val="7030A0"/>
                </a:solidFill>
                <a:latin typeface="Arial" charset="0"/>
              </a:rPr>
              <a:t>ثالثا</a:t>
            </a:r>
            <a:r>
              <a:rPr lang="ar-EG" sz="2400" b="1" dirty="0">
                <a:solidFill>
                  <a:srgbClr val="7030A0"/>
                </a:solidFill>
                <a:latin typeface="Arial" charset="0"/>
              </a:rPr>
              <a:t>: المكتبة الرقمية والبحث العلمى:</a:t>
            </a:r>
          </a:p>
        </p:txBody>
      </p:sp>
    </p:spTree>
    <p:extLst>
      <p:ext uri="{BB962C8B-B14F-4D97-AF65-F5344CB8AC3E}">
        <p14:creationId xmlns:p14="http://schemas.microsoft.com/office/powerpoint/2010/main" val="16158871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92994" y="762000"/>
            <a:ext cx="354135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ar-EG" b="1" u="sng" dirty="0">
                <a:solidFill>
                  <a:srgbClr val="7030A0"/>
                </a:solidFill>
              </a:rPr>
              <a:t>(</a:t>
            </a:r>
            <a:r>
              <a:rPr lang="ar-EG" sz="2000" b="1" u="sng" dirty="0">
                <a:solidFill>
                  <a:srgbClr val="7030A0"/>
                </a:solidFill>
              </a:rPr>
              <a:t>ج) عناوين مواقع المكتبات الافتراضية </a:t>
            </a:r>
            <a:r>
              <a:rPr lang="ar-EG" b="1" u="sng" dirty="0">
                <a:solidFill>
                  <a:srgbClr val="7030A0"/>
                </a:solidFill>
              </a:rPr>
              <a:t>:</a:t>
            </a:r>
            <a:endParaRPr lang="ar-EG" b="1" dirty="0">
              <a:solidFill>
                <a:srgbClr val="7030A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009649" y="1385455"/>
            <a:ext cx="7124699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rtl="1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ar-EG" b="1" dirty="0" smtClean="0">
                <a:solidFill>
                  <a:srgbClr val="7030A0"/>
                </a:solidFill>
                <a:latin typeface="Arial Black" pitchFamily="34" charset="0"/>
                <a:cs typeface="Arial"/>
              </a:rPr>
              <a:t>  </a:t>
            </a:r>
            <a:r>
              <a:rPr lang="en-US" b="1" dirty="0" smtClean="0">
                <a:solidFill>
                  <a:srgbClr val="7030A0"/>
                </a:solidFill>
                <a:latin typeface="Arial Black" pitchFamily="34" charset="0"/>
                <a:cs typeface="Arial"/>
              </a:rPr>
              <a:t>(</a:t>
            </a:r>
            <a:r>
              <a:rPr lang="en-US" b="1" dirty="0">
                <a:solidFill>
                  <a:srgbClr val="7030A0"/>
                </a:solidFill>
                <a:latin typeface="Arial Black" pitchFamily="34" charset="0"/>
                <a:cs typeface="Arial"/>
              </a:rPr>
              <a:t>1) </a:t>
            </a:r>
            <a:r>
              <a:rPr lang="en-US" b="1" dirty="0">
                <a:solidFill>
                  <a:srgbClr val="7030A0"/>
                </a:solidFill>
                <a:latin typeface="Arial Black" pitchFamily="34" charset="0"/>
                <a:cs typeface="Arial"/>
                <a:hlinkClick r:id="rId2"/>
              </a:rPr>
              <a:t>http://www.kfupm.edu-sa/Library</a:t>
            </a:r>
            <a:endParaRPr lang="en-US" b="1" dirty="0">
              <a:solidFill>
                <a:srgbClr val="7030A0"/>
              </a:solidFill>
              <a:latin typeface="Arial Black" pitchFamily="34" charset="0"/>
              <a:cs typeface="Arial"/>
            </a:endParaRPr>
          </a:p>
          <a:p>
            <a:pPr lvl="0" rtl="1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dirty="0">
                <a:solidFill>
                  <a:srgbClr val="000000"/>
                </a:solidFill>
                <a:latin typeface="Arial Black" pitchFamily="34" charset="0"/>
                <a:cs typeface="Arial"/>
              </a:rPr>
              <a:t>(2) </a:t>
            </a:r>
            <a:r>
              <a:rPr lang="en-US" b="1" dirty="0">
                <a:solidFill>
                  <a:srgbClr val="000000"/>
                </a:solidFill>
                <a:latin typeface="Arial Black" pitchFamily="34" charset="0"/>
                <a:cs typeface="Arial"/>
                <a:hlinkClick r:id="rId3"/>
              </a:rPr>
              <a:t>http://</a:t>
            </a:r>
            <a:r>
              <a:rPr lang="en-US" b="1" dirty="0" smtClean="0">
                <a:solidFill>
                  <a:srgbClr val="000000"/>
                </a:solidFill>
                <a:latin typeface="Arial Black" pitchFamily="34" charset="0"/>
                <a:cs typeface="Arial"/>
                <a:hlinkClick r:id="rId3"/>
              </a:rPr>
              <a:t>Library.ksu.edu.sa</a:t>
            </a:r>
            <a:r>
              <a:rPr lang="en-US" b="1" dirty="0" smtClean="0">
                <a:solidFill>
                  <a:srgbClr val="000000"/>
                </a:solidFill>
                <a:latin typeface="Arial Black" pitchFamily="34" charset="0"/>
                <a:cs typeface="Arial"/>
              </a:rPr>
              <a:t>                                          </a:t>
            </a:r>
          </a:p>
          <a:p>
            <a:pPr lvl="0" rtl="1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dirty="0" smtClean="0">
                <a:solidFill>
                  <a:srgbClr val="000000"/>
                </a:solidFill>
                <a:latin typeface="Arial Black" pitchFamily="34" charset="0"/>
                <a:cs typeface="Arial"/>
              </a:rPr>
              <a:t>(3) </a:t>
            </a:r>
            <a:r>
              <a:rPr lang="en-US" b="1" dirty="0" smtClean="0">
                <a:solidFill>
                  <a:srgbClr val="000000"/>
                </a:solidFill>
                <a:latin typeface="Arial Black" pitchFamily="34" charset="0"/>
                <a:cs typeface="Arial"/>
                <a:hlinkClick r:id="rId4"/>
              </a:rPr>
              <a:t>http://www.sul.stanford.edu/</a:t>
            </a:r>
            <a:r>
              <a:rPr lang="en-US" b="1" dirty="0" smtClean="0">
                <a:solidFill>
                  <a:srgbClr val="000000"/>
                </a:solidFill>
                <a:latin typeface="Arial Black" pitchFamily="34" charset="0"/>
                <a:cs typeface="Arial"/>
              </a:rPr>
              <a:t>                                    </a:t>
            </a:r>
          </a:p>
          <a:p>
            <a:pPr lvl="0" rtl="1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dirty="0" smtClean="0">
                <a:solidFill>
                  <a:srgbClr val="000000"/>
                </a:solidFill>
                <a:latin typeface="Arial Black" pitchFamily="34" charset="0"/>
                <a:cs typeface="Arial"/>
              </a:rPr>
              <a:t>(</a:t>
            </a:r>
            <a:r>
              <a:rPr lang="en-US" b="1" dirty="0">
                <a:solidFill>
                  <a:srgbClr val="000000"/>
                </a:solidFill>
                <a:latin typeface="Arial Black" pitchFamily="34" charset="0"/>
                <a:cs typeface="Arial"/>
              </a:rPr>
              <a:t>4) </a:t>
            </a:r>
            <a:r>
              <a:rPr lang="en-US" b="1" dirty="0">
                <a:solidFill>
                  <a:srgbClr val="000000"/>
                </a:solidFill>
                <a:latin typeface="Arial Black" pitchFamily="34" charset="0"/>
                <a:cs typeface="Arial"/>
                <a:hlinkClick r:id="rId5"/>
              </a:rPr>
              <a:t>http://www.Library.cmu</a:t>
            </a:r>
            <a:r>
              <a:rPr lang="en-US" b="1" dirty="0">
                <a:solidFill>
                  <a:srgbClr val="000000"/>
                </a:solidFill>
                <a:latin typeface="Arial Black" pitchFamily="34" charset="0"/>
                <a:cs typeface="Arial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Arial Black" pitchFamily="34" charset="0"/>
                <a:cs typeface="Arial"/>
              </a:rPr>
              <a:t>edu</a:t>
            </a:r>
            <a:r>
              <a:rPr lang="en-US" b="1" dirty="0">
                <a:solidFill>
                  <a:srgbClr val="000000"/>
                </a:solidFill>
                <a:latin typeface="Arial Black" pitchFamily="34" charset="0"/>
                <a:cs typeface="Arial"/>
              </a:rPr>
              <a:t>/                                    </a:t>
            </a:r>
            <a:endParaRPr lang="en-US" b="1" u="sng" dirty="0">
              <a:solidFill>
                <a:srgbClr val="3333CC"/>
              </a:solidFill>
              <a:latin typeface="Arial Black" pitchFamily="34" charset="0"/>
              <a:cs typeface="Arial"/>
            </a:endParaRPr>
          </a:p>
          <a:p>
            <a:pPr lvl="0" rtl="1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dirty="0">
                <a:solidFill>
                  <a:srgbClr val="000000"/>
                </a:solidFill>
                <a:latin typeface="Arial Black" pitchFamily="34" charset="0"/>
                <a:cs typeface="Arial"/>
              </a:rPr>
              <a:t>(5) </a:t>
            </a:r>
            <a:r>
              <a:rPr lang="en-US" b="1" dirty="0">
                <a:solidFill>
                  <a:srgbClr val="000000"/>
                </a:solidFill>
                <a:latin typeface="Arial Black" pitchFamily="34" charset="0"/>
                <a:cs typeface="Arial"/>
                <a:hlinkClick r:id="rId6"/>
              </a:rPr>
              <a:t>http://www.cdlib.org</a:t>
            </a:r>
            <a:r>
              <a:rPr lang="en-US" b="1" dirty="0" smtClean="0">
                <a:solidFill>
                  <a:srgbClr val="000000"/>
                </a:solidFill>
                <a:latin typeface="Arial Black" pitchFamily="34" charset="0"/>
                <a:cs typeface="Arial"/>
                <a:hlinkClick r:id="rId6"/>
              </a:rPr>
              <a:t>/</a:t>
            </a:r>
            <a:endParaRPr lang="en-US" b="1" u="sng" dirty="0">
              <a:solidFill>
                <a:srgbClr val="3333CC"/>
              </a:solidFill>
              <a:latin typeface="Arial Black" pitchFamily="34" charset="0"/>
              <a:cs typeface="Arial"/>
            </a:endParaRPr>
          </a:p>
          <a:p>
            <a:pPr lvl="0" algn="r" rtl="1" fontAlgn="base">
              <a:spcBef>
                <a:spcPct val="0"/>
              </a:spcBef>
              <a:spcAft>
                <a:spcPct val="0"/>
              </a:spcAft>
              <a:defRPr/>
            </a:pPr>
            <a:endParaRPr lang="ar-EG" b="1" dirty="0">
              <a:solidFill>
                <a:srgbClr val="000000"/>
              </a:solidFill>
              <a:latin typeface="Arial Black" pitchFamily="34" charset="0"/>
            </a:endParaRPr>
          </a:p>
          <a:p>
            <a:pPr lvl="0" algn="r" rtl="1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ar-EG" sz="2000" b="1" u="sng" dirty="0">
                <a:solidFill>
                  <a:srgbClr val="7030A0"/>
                </a:solidFill>
                <a:latin typeface="Arial" charset="0"/>
              </a:rPr>
              <a:t>( د) عقبات استخدام الانترنت فى البحث العلمى :</a:t>
            </a:r>
            <a:endParaRPr lang="ar-EG" sz="2000" b="1" dirty="0">
              <a:solidFill>
                <a:srgbClr val="7030A0"/>
              </a:solidFill>
              <a:latin typeface="Arial" charset="0"/>
            </a:endParaRPr>
          </a:p>
          <a:p>
            <a:pPr lvl="0" algn="r" rtl="1" fontAlgn="base">
              <a:spcBef>
                <a:spcPct val="0"/>
              </a:spcBef>
              <a:spcAft>
                <a:spcPct val="0"/>
              </a:spcAft>
              <a:defRPr/>
            </a:pPr>
            <a:endParaRPr lang="ar-EG" b="1" dirty="0">
              <a:solidFill>
                <a:srgbClr val="000000"/>
              </a:solidFill>
              <a:latin typeface="Arial Black" pitchFamily="34" charset="0"/>
            </a:endParaRPr>
          </a:p>
          <a:p>
            <a:pPr lvl="0" algn="r" rtl="1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ar-EG" sz="2000" b="1" dirty="0">
                <a:solidFill>
                  <a:srgbClr val="000000"/>
                </a:solidFill>
                <a:latin typeface="Arial Black" pitchFamily="34" charset="0"/>
              </a:rPr>
              <a:t>1- عدم المعرفة بالحاسب الآلى والانترنت .</a:t>
            </a:r>
          </a:p>
          <a:p>
            <a:pPr lvl="0" algn="r" rtl="1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ar-EG" sz="2000" b="1" dirty="0">
                <a:solidFill>
                  <a:srgbClr val="000000"/>
                </a:solidFill>
                <a:latin typeface="Arial Black" pitchFamily="34" charset="0"/>
              </a:rPr>
              <a:t>2- عدم دقة المعلومات المنشورة على الانترنت .</a:t>
            </a:r>
          </a:p>
          <a:p>
            <a:pPr lvl="0" algn="r" rtl="1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ar-EG" sz="2000" b="1" dirty="0">
                <a:solidFill>
                  <a:srgbClr val="000000"/>
                </a:solidFill>
                <a:latin typeface="Arial Black" pitchFamily="34" charset="0"/>
              </a:rPr>
              <a:t>3- عدم اعتماد الانترنت كمصدر علمى موثوق به.       </a:t>
            </a:r>
          </a:p>
          <a:p>
            <a:pPr lvl="0" algn="r" rtl="1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ar-EG" sz="2000" b="1" dirty="0">
                <a:solidFill>
                  <a:srgbClr val="000000"/>
                </a:solidFill>
                <a:latin typeface="Arial Black" pitchFamily="34" charset="0"/>
              </a:rPr>
              <a:t>4- التكلفة المادية. </a:t>
            </a:r>
          </a:p>
          <a:p>
            <a:pPr lvl="0" algn="r" rtl="1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ar-EG" sz="2000" b="1" dirty="0">
                <a:solidFill>
                  <a:srgbClr val="000000"/>
                </a:solidFill>
                <a:latin typeface="Arial Black" pitchFamily="34" charset="0"/>
              </a:rPr>
              <a:t>5- اللغة فالمنشور بالعربية ضئيل جدا ، فحظ الانجليزية 47% مقابل 0.6%6 للعربية </a:t>
            </a:r>
            <a:r>
              <a:rPr lang="ar-EG" sz="2000" b="1" i="1" dirty="0" smtClean="0">
                <a:solidFill>
                  <a:srgbClr val="000000"/>
                </a:solidFill>
                <a:latin typeface="Arial Black" pitchFamily="34" charset="0"/>
              </a:rPr>
              <a:t>.</a:t>
            </a:r>
            <a:endParaRPr lang="ar-EG" sz="2000" b="1" i="1" dirty="0">
              <a:solidFill>
                <a:srgbClr val="000000"/>
              </a:solidFill>
              <a:latin typeface="Arial Black" pitchFamily="34" charset="0"/>
            </a:endParaRPr>
          </a:p>
          <a:p>
            <a:pPr lvl="0" algn="r" rtl="1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ar-EG" sz="2000" b="1" i="1" dirty="0">
                <a:solidFill>
                  <a:srgbClr val="000000"/>
                </a:solidFill>
                <a:latin typeface="Arial Black" pitchFamily="34" charset="0"/>
              </a:rPr>
              <a:t>6- المشاكل الفنية التقنية كانقطاع الانترنتأو انقطاع الكهرباء</a:t>
            </a:r>
          </a:p>
        </p:txBody>
      </p:sp>
    </p:spTree>
    <p:extLst>
      <p:ext uri="{BB962C8B-B14F-4D97-AF65-F5344CB8AC3E}">
        <p14:creationId xmlns:p14="http://schemas.microsoft.com/office/powerpoint/2010/main" val="40738858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600200"/>
            <a:ext cx="6553200" cy="1470025"/>
          </a:xfrm>
        </p:spPr>
        <p:txBody>
          <a:bodyPr>
            <a:normAutofit fontScale="90000"/>
          </a:bodyPr>
          <a:lstStyle/>
          <a:p>
            <a:pPr lvl="0" algn="r" rtl="1" fontAlgn="base">
              <a:spcAft>
                <a:spcPct val="0"/>
              </a:spcAft>
              <a:defRPr/>
            </a:pPr>
            <a:r>
              <a:rPr lang="ar-EG" sz="2400" b="1" u="sng" dirty="0">
                <a:solidFill>
                  <a:srgbClr val="FF0000"/>
                </a:solidFill>
                <a:latin typeface="Arial" charset="0"/>
                <a:ea typeface="+mn-ea"/>
                <a:cs typeface="Arial"/>
              </a:rPr>
              <a:t>رابعا : استخدام الانترنت فى التعليم : </a:t>
            </a:r>
            <a:br>
              <a:rPr lang="ar-EG" sz="2400" b="1" u="sng" dirty="0">
                <a:solidFill>
                  <a:srgbClr val="FF0000"/>
                </a:solidFill>
                <a:latin typeface="Arial" charset="0"/>
                <a:ea typeface="+mn-ea"/>
                <a:cs typeface="Arial"/>
              </a:rPr>
            </a:br>
            <a:r>
              <a:rPr lang="ar-EG" sz="2000" b="1" dirty="0">
                <a:solidFill>
                  <a:srgbClr val="FF0000"/>
                </a:solidFill>
                <a:latin typeface="Arial" charset="0"/>
                <a:ea typeface="+mn-ea"/>
                <a:cs typeface="Arial"/>
              </a:rPr>
              <a:t/>
            </a:r>
            <a:br>
              <a:rPr lang="ar-EG" sz="2000" b="1" dirty="0">
                <a:solidFill>
                  <a:srgbClr val="FF0000"/>
                </a:solidFill>
                <a:latin typeface="Arial" charset="0"/>
                <a:ea typeface="+mn-ea"/>
                <a:cs typeface="Arial"/>
              </a:rPr>
            </a:br>
            <a:r>
              <a:rPr lang="ar-EG" sz="1800" b="1" dirty="0">
                <a:solidFill>
                  <a:srgbClr val="000000"/>
                </a:solidFill>
                <a:latin typeface="Arial" charset="0"/>
                <a:ea typeface="+mn-ea"/>
                <a:cs typeface="Arial"/>
              </a:rPr>
              <a:t>     </a:t>
            </a:r>
            <a:r>
              <a:rPr lang="ar-EG" sz="1800" b="1" dirty="0" smtClean="0">
                <a:solidFill>
                  <a:srgbClr val="000000"/>
                </a:solidFill>
                <a:latin typeface="Arial" charset="0"/>
                <a:ea typeface="+mn-ea"/>
                <a:cs typeface="Arial"/>
              </a:rPr>
              <a:t>     </a:t>
            </a:r>
            <a:r>
              <a:rPr lang="ar-EG" sz="2000" b="1" dirty="0" smtClean="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  <a:t>ويعد </a:t>
            </a:r>
            <a:r>
              <a:rPr lang="ar-EG" sz="2000" b="1" dirty="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  <a:t>ذلك طفرة فى مجال التعليم، وخاصة فى التعليم الجامعى ، فلن يحتاج المعلم الى الوقوف أمام الطلاب لالقاء محاضرة؛ بل ما عليه الا استخدام الفيديو التفاعلى </a:t>
            </a:r>
            <a:r>
              <a:rPr lang="ar-EG" sz="2000" b="1" dirty="0" smtClean="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  <a:t/>
            </a:r>
            <a:br>
              <a:rPr lang="ar-EG" sz="2000" b="1" dirty="0" smtClean="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</a:br>
            <a:r>
              <a:rPr lang="ar-EG" sz="2000" b="1" dirty="0" smtClean="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  <a:t>( </a:t>
            </a:r>
            <a:r>
              <a:rPr lang="en-US" sz="2000" b="1" dirty="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  <a:t>Interactive Multimedia</a:t>
            </a:r>
            <a:r>
              <a:rPr lang="ar-EG" sz="2000" b="1" dirty="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  <a:t>)  أوعن طريق التعليم عن بعد </a:t>
            </a:r>
            <a:r>
              <a:rPr lang="en-US" sz="2000" b="1" dirty="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  <a:t>( Distance Learning )</a:t>
            </a:r>
            <a:r>
              <a:rPr lang="ar-EG" sz="2000" b="1" dirty="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  <a:t> ومن أمثلة ذلك ما حدث فى معهد ماساتشوستس  </a:t>
            </a:r>
            <a:r>
              <a:rPr lang="en-US" sz="2000" b="1" dirty="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  <a:t>MIT )</a:t>
            </a:r>
            <a:r>
              <a:rPr lang="ar-EG" sz="2000" b="1" dirty="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  <a:t> ) حيث استطاع تقديم برنامج لأول مرة لنيل درجة الماجستير فى ( ادارة وتصميم الأنظمة ) دون الحاجة لحضور الطلاب</a:t>
            </a:r>
            <a:r>
              <a:rPr lang="ar-EG" sz="1800" b="1" dirty="0">
                <a:solidFill>
                  <a:srgbClr val="000000"/>
                </a:solidFill>
                <a:latin typeface="Arial" charset="0"/>
                <a:ea typeface="+mn-ea"/>
                <a:cs typeface="Arial"/>
              </a:rPr>
              <a:t/>
            </a:r>
            <a:br>
              <a:rPr lang="ar-EG" sz="1800" b="1" dirty="0">
                <a:solidFill>
                  <a:srgbClr val="000000"/>
                </a:solidFill>
                <a:latin typeface="Arial" charset="0"/>
                <a:ea typeface="+mn-ea"/>
                <a:cs typeface="Arial"/>
              </a:rPr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352800"/>
            <a:ext cx="7010400" cy="1752600"/>
          </a:xfrm>
        </p:spPr>
        <p:txBody>
          <a:bodyPr>
            <a:noAutofit/>
          </a:bodyPr>
          <a:lstStyle/>
          <a:p>
            <a:pPr lvl="0" algn="r" rtl="1" fontAlgn="base">
              <a:spcBef>
                <a:spcPct val="0"/>
              </a:spcBef>
              <a:spcAft>
                <a:spcPct val="0"/>
              </a:spcAft>
            </a:pPr>
            <a:r>
              <a:rPr lang="ar-EG" sz="2400" b="1" u="sng" dirty="0">
                <a:solidFill>
                  <a:srgbClr val="7030A0"/>
                </a:solidFill>
                <a:latin typeface="Arial Black" pitchFamily="34" charset="0"/>
                <a:cs typeface="Arial" charset="0"/>
              </a:rPr>
              <a:t># وهناك أسباب رئيسة تجعلنا نستخدم الانترنت فى التعليم  : </a:t>
            </a:r>
          </a:p>
          <a:p>
            <a:pPr lvl="0" algn="r" rtl="1" fontAlgn="base">
              <a:spcBef>
                <a:spcPct val="0"/>
              </a:spcBef>
              <a:spcAft>
                <a:spcPct val="0"/>
              </a:spcAft>
            </a:pPr>
            <a:endParaRPr lang="ar-EG" sz="1800" b="1" u="sng" dirty="0">
              <a:solidFill>
                <a:srgbClr val="7030A0"/>
              </a:solidFill>
              <a:latin typeface="Arial Black" pitchFamily="34" charset="0"/>
              <a:cs typeface="Arial" charset="0"/>
            </a:endParaRPr>
          </a:p>
          <a:p>
            <a:pPr lvl="0" algn="r" rtl="1" fontAlgn="base">
              <a:spcBef>
                <a:spcPct val="0"/>
              </a:spcBef>
              <a:spcAft>
                <a:spcPct val="0"/>
              </a:spcAft>
            </a:pPr>
            <a:r>
              <a:rPr lang="ar-EG" sz="1800" b="1" dirty="0">
                <a:solidFill>
                  <a:srgbClr val="000000"/>
                </a:solidFill>
                <a:latin typeface="Arial Black" pitchFamily="34" charset="0"/>
                <a:cs typeface="Arial" charset="0"/>
              </a:rPr>
              <a:t>1- الانترنت مثل واقعى للقدرة على الحصول على المعلومات من مختلف انحاء العالم .</a:t>
            </a:r>
          </a:p>
          <a:p>
            <a:pPr lvl="0" algn="r" rtl="1" fontAlgn="base">
              <a:spcBef>
                <a:spcPct val="0"/>
              </a:spcBef>
              <a:spcAft>
                <a:spcPct val="0"/>
              </a:spcAft>
            </a:pPr>
            <a:r>
              <a:rPr lang="ar-EG" sz="1800" b="1" dirty="0">
                <a:solidFill>
                  <a:srgbClr val="000000"/>
                </a:solidFill>
                <a:latin typeface="Arial Black" pitchFamily="34" charset="0"/>
                <a:cs typeface="Arial" charset="0"/>
              </a:rPr>
              <a:t>2- الانترنت  يساعد على التعلم التعاونى الجماعى لكثرة ما به من معلومات يصعب على فرد واحد الالمام بها .</a:t>
            </a:r>
          </a:p>
          <a:p>
            <a:pPr lvl="0" algn="r" rtl="1" fontAlgn="base">
              <a:spcBef>
                <a:spcPct val="0"/>
              </a:spcBef>
              <a:spcAft>
                <a:spcPct val="0"/>
              </a:spcAft>
            </a:pPr>
            <a:r>
              <a:rPr lang="ar-EG" sz="1800" b="1" dirty="0">
                <a:solidFill>
                  <a:srgbClr val="000000"/>
                </a:solidFill>
                <a:latin typeface="Arial Black" pitchFamily="34" charset="0"/>
                <a:cs typeface="Arial" charset="0"/>
              </a:rPr>
              <a:t>3- الانترنت يساعد على الاتصال بأسرع وقت وأقل تكلفة .</a:t>
            </a:r>
          </a:p>
          <a:p>
            <a:pPr lvl="0" algn="r" rtl="1" fontAlgn="base">
              <a:spcBef>
                <a:spcPct val="0"/>
              </a:spcBef>
              <a:spcAft>
                <a:spcPct val="0"/>
              </a:spcAft>
            </a:pPr>
            <a:r>
              <a:rPr lang="ar-EG" sz="1800" b="1" dirty="0">
                <a:solidFill>
                  <a:srgbClr val="000000"/>
                </a:solidFill>
                <a:latin typeface="Arial Black" pitchFamily="34" charset="0"/>
                <a:cs typeface="Arial" charset="0"/>
              </a:rPr>
              <a:t>4- الانترنت يساعد على توفير أكثر من طريقة للتدريس  لتوافر البرامج التعليمية باختلاف مستوياتها 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09079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81400" y="838200"/>
            <a:ext cx="4897582" cy="533400"/>
          </a:xfrm>
        </p:spPr>
        <p:txBody>
          <a:bodyPr>
            <a:normAutofit/>
          </a:bodyPr>
          <a:lstStyle/>
          <a:p>
            <a:pPr lvl="0" algn="r" rtl="1" fontAlgn="base">
              <a:spcAft>
                <a:spcPct val="0"/>
              </a:spcAft>
              <a:defRPr/>
            </a:pPr>
            <a:r>
              <a:rPr lang="ar-EG" sz="2400" b="1" u="sng" dirty="0">
                <a:solidFill>
                  <a:srgbClr val="7030A0"/>
                </a:solidFill>
                <a:latin typeface="Arial" charset="0"/>
                <a:ea typeface="+mn-ea"/>
                <a:cs typeface="Arial"/>
              </a:rPr>
              <a:t># الايجابيات التى يحققها </a:t>
            </a:r>
            <a:r>
              <a:rPr lang="ar-EG" sz="2400" b="1" u="sng" dirty="0">
                <a:solidFill>
                  <a:srgbClr val="7030A0"/>
                </a:solidFill>
                <a:latin typeface="Arial" charset="0"/>
                <a:ea typeface="+mn-ea"/>
                <a:cs typeface="+mn-cs"/>
              </a:rPr>
              <a:t>الانترنت</a:t>
            </a:r>
            <a:r>
              <a:rPr lang="ar-EG" sz="2400" b="1" u="sng" dirty="0">
                <a:solidFill>
                  <a:srgbClr val="7030A0"/>
                </a:solidFill>
                <a:latin typeface="Arial" charset="0"/>
                <a:ea typeface="+mn-ea"/>
                <a:cs typeface="Arial"/>
              </a:rPr>
              <a:t> فى التعليم </a:t>
            </a:r>
            <a:r>
              <a:rPr lang="ar-EG" sz="2400" b="1" u="sng" dirty="0" smtClean="0">
                <a:solidFill>
                  <a:srgbClr val="7030A0"/>
                </a:solidFill>
                <a:latin typeface="Arial" charset="0"/>
                <a:ea typeface="+mn-ea"/>
                <a:cs typeface="Arial"/>
              </a:rPr>
              <a:t>:</a:t>
            </a:r>
            <a:endParaRPr lang="en-US" sz="2400" dirty="0"/>
          </a:p>
        </p:txBody>
      </p:sp>
      <p:sp>
        <p:nvSpPr>
          <p:cNvPr id="5" name="Rectangle 4"/>
          <p:cNvSpPr/>
          <p:nvPr/>
        </p:nvSpPr>
        <p:spPr>
          <a:xfrm>
            <a:off x="897082" y="1447800"/>
            <a:ext cx="73914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EG" b="1" dirty="0" smtClean="0">
                <a:solidFill>
                  <a:srgbClr val="002060"/>
                </a:solidFill>
                <a:latin typeface="Arial Black" pitchFamily="34" charset="0"/>
                <a:cs typeface="+mn-cs"/>
              </a:rPr>
              <a:t>1- المرونة فى الوقت والمكان  .</a:t>
            </a:r>
          </a:p>
          <a:p>
            <a:pPr algn="r"/>
            <a:r>
              <a:rPr lang="ar-EG" b="1" dirty="0" smtClean="0">
                <a:solidFill>
                  <a:srgbClr val="002060"/>
                </a:solidFill>
                <a:latin typeface="Arial Black" pitchFamily="34" charset="0"/>
                <a:cs typeface="+mn-cs"/>
              </a:rPr>
              <a:t>2- الوصول الى عدد أكبر من المتابعين من مختلف انحاء العالم .</a:t>
            </a:r>
          </a:p>
          <a:p>
            <a:pPr algn="r"/>
            <a:r>
              <a:rPr lang="ar-EG" b="1" dirty="0" smtClean="0">
                <a:solidFill>
                  <a:srgbClr val="002060"/>
                </a:solidFill>
                <a:latin typeface="Arial Black" pitchFamily="34" charset="0"/>
                <a:cs typeface="+mn-cs"/>
              </a:rPr>
              <a:t>3- سهولة التواصل فلا حاجة لتطابق أجهزة الارسال والاستقبال .</a:t>
            </a:r>
          </a:p>
          <a:p>
            <a:pPr algn="r"/>
            <a:r>
              <a:rPr lang="ar-EG" b="1" dirty="0" smtClean="0">
                <a:solidFill>
                  <a:srgbClr val="002060"/>
                </a:solidFill>
                <a:latin typeface="Arial Black" pitchFamily="34" charset="0"/>
                <a:cs typeface="+mn-cs"/>
              </a:rPr>
              <a:t>4- سرعة تطوير البرامج مقارنة بأنظمة الفيديو والأقراص المدمجة .</a:t>
            </a:r>
          </a:p>
          <a:p>
            <a:pPr algn="r"/>
            <a:r>
              <a:rPr lang="ar-EG" b="1" dirty="0" smtClean="0">
                <a:solidFill>
                  <a:srgbClr val="002060"/>
                </a:solidFill>
                <a:latin typeface="Arial Black" pitchFamily="34" charset="0"/>
                <a:cs typeface="+mn-cs"/>
              </a:rPr>
              <a:t>5- سهولة تطوير محتوى المناهج الموجودة عبر الانترنت .</a:t>
            </a:r>
          </a:p>
          <a:p>
            <a:pPr algn="r"/>
            <a:r>
              <a:rPr lang="ar-EG" b="1" dirty="0" smtClean="0">
                <a:solidFill>
                  <a:srgbClr val="002060"/>
                </a:solidFill>
                <a:latin typeface="Arial Black" pitchFamily="34" charset="0"/>
                <a:cs typeface="+mn-cs"/>
              </a:rPr>
              <a:t>6- قلة التكلفة المادية .</a:t>
            </a:r>
          </a:p>
          <a:p>
            <a:pPr algn="r"/>
            <a:r>
              <a:rPr lang="ar-EG" b="1" dirty="0" smtClean="0">
                <a:solidFill>
                  <a:srgbClr val="002060"/>
                </a:solidFill>
                <a:latin typeface="Arial Black" pitchFamily="34" charset="0"/>
                <a:cs typeface="+mn-cs"/>
              </a:rPr>
              <a:t>7- تغيير نظم  وطرق التدريس  التقليدية .</a:t>
            </a:r>
          </a:p>
          <a:p>
            <a:pPr algn="r"/>
            <a:r>
              <a:rPr lang="ar-EG" b="1" dirty="0" smtClean="0">
                <a:solidFill>
                  <a:srgbClr val="002060"/>
                </a:solidFill>
                <a:latin typeface="Arial Black" pitchFamily="34" charset="0"/>
                <a:cs typeface="+mn-cs"/>
              </a:rPr>
              <a:t>8- تغيير دور المعلم ليكون موجها ومرشدا .</a:t>
            </a:r>
          </a:p>
          <a:p>
            <a:pPr algn="r"/>
            <a:r>
              <a:rPr lang="ar-EG" b="1" dirty="0" smtClean="0">
                <a:solidFill>
                  <a:srgbClr val="002060"/>
                </a:solidFill>
                <a:latin typeface="Arial Black" pitchFamily="34" charset="0"/>
                <a:cs typeface="+mn-cs"/>
              </a:rPr>
              <a:t>9- مساعدة الطلاب على تكوين علاقات عالمية .</a:t>
            </a:r>
          </a:p>
          <a:p>
            <a:pPr algn="r"/>
            <a:r>
              <a:rPr lang="ar-EG" b="1" dirty="0" smtClean="0">
                <a:solidFill>
                  <a:srgbClr val="002060"/>
                </a:solidFill>
                <a:latin typeface="Arial Black" pitchFamily="34" charset="0"/>
                <a:cs typeface="+mn-cs"/>
              </a:rPr>
              <a:t>10- تطوير مهارات الطلاب فى استخدام الحاسوب .</a:t>
            </a:r>
          </a:p>
          <a:p>
            <a:pPr algn="r"/>
            <a:r>
              <a:rPr lang="ar-EG" b="1" dirty="0" smtClean="0">
                <a:solidFill>
                  <a:srgbClr val="002060"/>
                </a:solidFill>
                <a:latin typeface="Arial Black" pitchFamily="34" charset="0"/>
                <a:cs typeface="+mn-cs"/>
              </a:rPr>
              <a:t>11- عدم التقيد بالساعات التدريسية  ، لامكانية وضع المادة العلمية عبر الانترنتلاستخدامها فى أى وقت وفى اى مكان .</a:t>
            </a:r>
          </a:p>
          <a:p>
            <a:pPr algn="r"/>
            <a:r>
              <a:rPr lang="ar-EG" b="1" dirty="0" smtClean="0">
                <a:solidFill>
                  <a:srgbClr val="002060"/>
                </a:solidFill>
                <a:latin typeface="Arial Black" pitchFamily="34" charset="0"/>
                <a:cs typeface="+mn-cs"/>
              </a:rPr>
              <a:t>12- اعطاء التعليم صبغة العالمية والخروج من الاطار المحلى .</a:t>
            </a:r>
          </a:p>
          <a:p>
            <a:pPr algn="r"/>
            <a:r>
              <a:rPr lang="ar-EG" b="1" dirty="0" smtClean="0">
                <a:solidFill>
                  <a:srgbClr val="002060"/>
                </a:solidFill>
                <a:latin typeface="Arial Black" pitchFamily="34" charset="0"/>
                <a:cs typeface="+mn-cs"/>
              </a:rPr>
              <a:t>13- سرعة الحصول على المعلومات .</a:t>
            </a:r>
          </a:p>
          <a:p>
            <a:pPr algn="r"/>
            <a:r>
              <a:rPr lang="ar-EG" b="1" dirty="0" smtClean="0">
                <a:solidFill>
                  <a:srgbClr val="002060"/>
                </a:solidFill>
                <a:latin typeface="Arial Black" pitchFamily="34" charset="0"/>
                <a:cs typeface="+mn-cs"/>
              </a:rPr>
              <a:t>14- الحصول على مختلف  آراء علماء ومفكرين وباحثين فى القضايا العلمية والبحثية .</a:t>
            </a:r>
            <a:endParaRPr lang="ar-EG" b="1" dirty="0">
              <a:solidFill>
                <a:srgbClr val="002060"/>
              </a:solidFill>
              <a:latin typeface="Arial Black" pitchFamily="34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506524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57200" y="990600"/>
            <a:ext cx="76962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 rtl="1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ar-EG" sz="2000" b="1" u="sng" dirty="0">
                <a:latin typeface="Arial Black" pitchFamily="34" charset="0"/>
                <a:cs typeface="Arial" charset="0"/>
              </a:rPr>
              <a:t>( أ ) المقررات الدراسية على الانترنت :</a:t>
            </a:r>
            <a:endParaRPr lang="en-US" sz="2000" b="1" u="sng" dirty="0">
              <a:latin typeface="Arial Black" pitchFamily="34" charset="0"/>
              <a:cs typeface="Arial" charset="0"/>
            </a:endParaRPr>
          </a:p>
          <a:p>
            <a:pPr marL="342900" lvl="0" indent="-342900" algn="r" rtl="1" fontAlgn="base">
              <a:spcBef>
                <a:spcPct val="0"/>
              </a:spcBef>
              <a:spcAft>
                <a:spcPct val="0"/>
              </a:spcAft>
              <a:buFontTx/>
              <a:buAutoNum type="arabicParenBoth"/>
              <a:defRPr/>
            </a:pPr>
            <a:r>
              <a:rPr lang="ar-EG" b="1" dirty="0">
                <a:latin typeface="Arial Black" pitchFamily="34" charset="0"/>
                <a:cs typeface="Arial" charset="0"/>
              </a:rPr>
              <a:t>اداء الواجبات المنزلية عبر الانترنت .</a:t>
            </a:r>
          </a:p>
          <a:p>
            <a:pPr marL="342900" lvl="0" indent="-342900" algn="r" rtl="1" fontAlgn="base">
              <a:spcBef>
                <a:spcPct val="0"/>
              </a:spcBef>
              <a:spcAft>
                <a:spcPct val="0"/>
              </a:spcAft>
              <a:buFontTx/>
              <a:buAutoNum type="arabicParenBoth"/>
              <a:defRPr/>
            </a:pPr>
            <a:r>
              <a:rPr lang="ar-EG" b="1" dirty="0">
                <a:latin typeface="Arial Black" pitchFamily="34" charset="0"/>
                <a:cs typeface="Arial" charset="0"/>
              </a:rPr>
              <a:t>انشاء موقع الواجبات المدرسية المنزلية عبر الانترنت .</a:t>
            </a:r>
          </a:p>
          <a:p>
            <a:pPr lvl="0" algn="r" rtl="1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ar-EG" b="1" dirty="0">
                <a:latin typeface="Arial Black" pitchFamily="34" charset="0"/>
                <a:cs typeface="Arial" charset="0"/>
              </a:rPr>
              <a:t>(3) الاتصال بين الطلاب ومعلميهم باستخدام الانترنت ..</a:t>
            </a:r>
          </a:p>
          <a:p>
            <a:pPr lvl="0" algn="r" rtl="1" fontAlgn="base">
              <a:spcBef>
                <a:spcPct val="0"/>
              </a:spcBef>
              <a:spcAft>
                <a:spcPct val="0"/>
              </a:spcAft>
              <a:defRPr/>
            </a:pPr>
            <a:endParaRPr lang="ar-EG" b="1" dirty="0">
              <a:latin typeface="Arial Black" pitchFamily="34" charset="0"/>
              <a:cs typeface="Arial" charset="0"/>
            </a:endParaRPr>
          </a:p>
          <a:p>
            <a:pPr lvl="0" algn="r" rtl="1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ar-EG" b="1" u="sng" dirty="0">
                <a:latin typeface="Arial Black" pitchFamily="34" charset="0"/>
                <a:cs typeface="Arial" charset="0"/>
              </a:rPr>
              <a:t>(ب) طرق الاتصال بين طلاب المدارس عبر الانترنت ، وذلك من خلال :</a:t>
            </a:r>
          </a:p>
          <a:p>
            <a:pPr marL="342900" lvl="0" indent="-342900" algn="r" rtl="1" fontAlgn="base">
              <a:spcBef>
                <a:spcPct val="0"/>
              </a:spcBef>
              <a:spcAft>
                <a:spcPct val="0"/>
              </a:spcAft>
              <a:buFontTx/>
              <a:buAutoNum type="arabicParenBoth"/>
              <a:defRPr/>
            </a:pPr>
            <a:r>
              <a:rPr lang="ar-EG" b="1" dirty="0">
                <a:latin typeface="Arial Black" pitchFamily="34" charset="0"/>
                <a:cs typeface="Arial" charset="0"/>
              </a:rPr>
              <a:t>استخدام مواقع شبكة الانترنت المخصصة لذلك .</a:t>
            </a:r>
          </a:p>
          <a:p>
            <a:pPr marL="342900" lvl="0" indent="-342900" algn="r" rtl="1" fontAlgn="base">
              <a:spcBef>
                <a:spcPct val="0"/>
              </a:spcBef>
              <a:spcAft>
                <a:spcPct val="0"/>
              </a:spcAft>
              <a:buFontTx/>
              <a:buAutoNum type="arabicParenBoth"/>
              <a:defRPr/>
            </a:pPr>
            <a:r>
              <a:rPr lang="ar-EG" b="1" dirty="0">
                <a:latin typeface="Arial Black" pitchFamily="34" charset="0"/>
                <a:cs typeface="Arial" charset="0"/>
              </a:rPr>
              <a:t> استخدام البريد الالكترونى الخاص بكل منهم .</a:t>
            </a:r>
          </a:p>
          <a:p>
            <a:pPr marL="342900" lvl="0" indent="-342900" algn="r" rtl="1" fontAlgn="base">
              <a:spcBef>
                <a:spcPct val="0"/>
              </a:spcBef>
              <a:spcAft>
                <a:spcPct val="0"/>
              </a:spcAft>
              <a:buFontTx/>
              <a:buAutoNum type="arabicParenBoth"/>
              <a:defRPr/>
            </a:pPr>
            <a:r>
              <a:rPr lang="ar-EG" b="1" dirty="0">
                <a:latin typeface="Arial Black" pitchFamily="34" charset="0"/>
                <a:cs typeface="Arial" charset="0"/>
              </a:rPr>
              <a:t>استخدام مواقع التواصل الاجتماعى  .  </a:t>
            </a:r>
          </a:p>
          <a:p>
            <a:pPr lvl="0" algn="r" rtl="1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ar-EG" b="1" dirty="0">
                <a:latin typeface="Arial Black" pitchFamily="34" charset="0"/>
                <a:cs typeface="Arial" charset="0"/>
              </a:rPr>
              <a:t>(4) مشروع الشبكة المدرسية الدولية المعد خصيصا لتشجيع التواصل بين الطلاب ، وكذلك لعرض مشاريعهم .</a:t>
            </a:r>
          </a:p>
          <a:p>
            <a:pPr lvl="0" algn="r" rtl="1" fontAlgn="base">
              <a:spcBef>
                <a:spcPct val="0"/>
              </a:spcBef>
              <a:spcAft>
                <a:spcPct val="0"/>
              </a:spcAft>
              <a:defRPr/>
            </a:pPr>
            <a:endParaRPr lang="ar-EG" b="1" dirty="0">
              <a:latin typeface="Arial Black" pitchFamily="34" charset="0"/>
              <a:cs typeface="Arial" charset="0"/>
            </a:endParaRPr>
          </a:p>
          <a:p>
            <a:pPr lvl="0" algn="r" rtl="1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ar-EG" b="1" u="sng" dirty="0">
                <a:latin typeface="Arial Black" pitchFamily="34" charset="0"/>
                <a:cs typeface="Arial" charset="0"/>
              </a:rPr>
              <a:t># ومن المشروعات والمؤسسات العالمية المتوفرة عبر الشبكة المدرسية الدولية :</a:t>
            </a:r>
          </a:p>
          <a:p>
            <a:pPr marL="342900" lvl="0" indent="-342900" algn="r" rtl="1" fontAlgn="base">
              <a:spcBef>
                <a:spcPct val="0"/>
              </a:spcBef>
              <a:spcAft>
                <a:spcPct val="0"/>
              </a:spcAft>
              <a:buFontTx/>
              <a:buAutoNum type="arabicParenBoth"/>
              <a:defRPr/>
            </a:pPr>
            <a:r>
              <a:rPr lang="ar-EG" b="1" dirty="0">
                <a:latin typeface="Arial Black" pitchFamily="34" charset="0"/>
                <a:cs typeface="Arial" charset="0"/>
              </a:rPr>
              <a:t> مشروع كيد  </a:t>
            </a:r>
            <a:r>
              <a:rPr lang="en-US" sz="1600" b="1" dirty="0">
                <a:latin typeface="Arial Black" pitchFamily="34" charset="0"/>
                <a:cs typeface="Arial" charset="0"/>
              </a:rPr>
              <a:t>kid project</a:t>
            </a:r>
            <a:r>
              <a:rPr lang="ar-EG" sz="1600" b="1" dirty="0">
                <a:latin typeface="Arial Black" pitchFamily="34" charset="0"/>
                <a:cs typeface="Arial" charset="0"/>
              </a:rPr>
              <a:t>   </a:t>
            </a:r>
            <a:r>
              <a:rPr lang="en-US" sz="1600" b="1" dirty="0">
                <a:latin typeface="Arial Black" pitchFamily="34" charset="0"/>
                <a:cs typeface="Arial" charset="0"/>
              </a:rPr>
              <a:t>    </a:t>
            </a:r>
            <a:r>
              <a:rPr lang="ar-EG" sz="1600" b="1" dirty="0">
                <a:latin typeface="Arial Black" pitchFamily="34" charset="0"/>
                <a:cs typeface="Arial" charset="0"/>
              </a:rPr>
              <a:t> </a:t>
            </a:r>
            <a:r>
              <a:rPr lang="ar-EG" b="1" dirty="0">
                <a:latin typeface="Arial Black" pitchFamily="34" charset="0"/>
                <a:cs typeface="Arial" charset="0"/>
              </a:rPr>
              <a:t>(2) مشروعات</a:t>
            </a:r>
            <a:r>
              <a:rPr lang="en-US" b="1" dirty="0">
                <a:latin typeface="Arial Black" pitchFamily="34" charset="0"/>
                <a:cs typeface="Arial" charset="0"/>
              </a:rPr>
              <a:t> </a:t>
            </a:r>
            <a:r>
              <a:rPr lang="en-US" sz="1600" b="1" dirty="0">
                <a:latin typeface="Arial Black" pitchFamily="34" charset="0"/>
                <a:cs typeface="Arial" charset="0"/>
              </a:rPr>
              <a:t>I*EARN</a:t>
            </a:r>
            <a:r>
              <a:rPr lang="en-US" b="1" dirty="0">
                <a:latin typeface="Arial Black" pitchFamily="34" charset="0"/>
                <a:cs typeface="Arial" charset="0"/>
              </a:rPr>
              <a:t>  </a:t>
            </a:r>
            <a:r>
              <a:rPr lang="ar-EG" b="1" dirty="0">
                <a:latin typeface="Arial Black" pitchFamily="34" charset="0"/>
                <a:cs typeface="Arial" charset="0"/>
              </a:rPr>
              <a:t>  </a:t>
            </a:r>
            <a:r>
              <a:rPr lang="en-US" b="1" dirty="0">
                <a:latin typeface="Arial Black" pitchFamily="34" charset="0"/>
                <a:cs typeface="Arial" charset="0"/>
              </a:rPr>
              <a:t>  </a:t>
            </a:r>
            <a:r>
              <a:rPr lang="ar-EG" b="1" dirty="0">
                <a:latin typeface="Arial Black" pitchFamily="34" charset="0"/>
                <a:cs typeface="Arial" charset="0"/>
              </a:rPr>
              <a:t>  (3) مشروع  </a:t>
            </a:r>
            <a:r>
              <a:rPr lang="en-US" sz="1600" b="1" dirty="0">
                <a:latin typeface="Arial Black" pitchFamily="34" charset="0"/>
                <a:cs typeface="Arial" charset="0"/>
              </a:rPr>
              <a:t>IECC</a:t>
            </a:r>
          </a:p>
          <a:p>
            <a:pPr marL="342900" lvl="0" indent="-342900" algn="r" rtl="1" fontAlgn="base">
              <a:spcBef>
                <a:spcPct val="0"/>
              </a:spcBef>
              <a:spcAft>
                <a:spcPct val="0"/>
              </a:spcAft>
              <a:buFontTx/>
              <a:buAutoNum type="arabicParenBoth" startAt="4"/>
              <a:defRPr/>
            </a:pPr>
            <a:r>
              <a:rPr lang="ar-EG" b="1" dirty="0">
                <a:latin typeface="Arial Black" pitchFamily="34" charset="0"/>
                <a:cs typeface="Arial" charset="0"/>
              </a:rPr>
              <a:t>مشروع التراسل الالكترونى  </a:t>
            </a:r>
            <a:r>
              <a:rPr lang="en-US" sz="1600" b="1" dirty="0">
                <a:latin typeface="Arial Black" pitchFamily="34" charset="0"/>
                <a:cs typeface="Arial" charset="0"/>
              </a:rPr>
              <a:t>Electronic Emissary project </a:t>
            </a:r>
          </a:p>
          <a:p>
            <a:pPr marL="342900" lvl="0" indent="-342900" algn="r" rtl="1" fontAlgn="base">
              <a:spcBef>
                <a:spcPct val="0"/>
              </a:spcBef>
              <a:spcAft>
                <a:spcPct val="0"/>
              </a:spcAft>
              <a:buFontTx/>
              <a:buAutoNum type="arabicParenBoth" startAt="4"/>
              <a:defRPr/>
            </a:pPr>
            <a:r>
              <a:rPr lang="en-US" b="1" dirty="0">
                <a:latin typeface="Arial Black" pitchFamily="34" charset="0"/>
                <a:cs typeface="Arial" charset="0"/>
              </a:rPr>
              <a:t> </a:t>
            </a:r>
            <a:r>
              <a:rPr lang="ar-EG" b="1" dirty="0">
                <a:latin typeface="Arial Black" pitchFamily="34" charset="0"/>
                <a:cs typeface="Arial" charset="0"/>
              </a:rPr>
              <a:t>مشروع الأخوة المدرسية الالكترونية </a:t>
            </a:r>
            <a:r>
              <a:rPr lang="en-US" sz="1600" b="1" dirty="0">
                <a:latin typeface="Arial Black" pitchFamily="34" charset="0"/>
                <a:cs typeface="Arial" charset="0"/>
              </a:rPr>
              <a:t>Electronic Sister School program</a:t>
            </a:r>
            <a:r>
              <a:rPr lang="ar-EG" b="1" dirty="0">
                <a:latin typeface="Arial Black" pitchFamily="34" charset="0"/>
                <a:cs typeface="Arial" charset="0"/>
              </a:rPr>
              <a:t> </a:t>
            </a:r>
            <a:endParaRPr lang="en-US" b="1" dirty="0">
              <a:latin typeface="Arial Black" pitchFamily="34" charset="0"/>
              <a:cs typeface="Arial" charset="0"/>
            </a:endParaRPr>
          </a:p>
          <a:p>
            <a:pPr marL="342900" lvl="0" indent="-342900" algn="r" rtl="1" fontAlgn="base">
              <a:spcBef>
                <a:spcPct val="0"/>
              </a:spcBef>
              <a:spcAft>
                <a:spcPct val="0"/>
              </a:spcAft>
              <a:buFontTx/>
              <a:buAutoNum type="arabicParenBoth" startAt="4"/>
              <a:defRPr/>
            </a:pPr>
            <a:r>
              <a:rPr lang="ar-EG" b="1" dirty="0">
                <a:latin typeface="Arial Black" pitchFamily="34" charset="0"/>
                <a:cs typeface="Arial" charset="0"/>
              </a:rPr>
              <a:t> قاعدة بياناتالاتصال بمعلمى الفصول الدراسية  </a:t>
            </a:r>
            <a:r>
              <a:rPr lang="en-US" sz="1600" b="1" dirty="0">
                <a:latin typeface="Arial Black" pitchFamily="34" charset="0"/>
                <a:cs typeface="Arial" charset="0"/>
              </a:rPr>
              <a:t>Teacher Class Connects Contact Database </a:t>
            </a:r>
            <a:r>
              <a:rPr lang="ar-EG" sz="1600" b="1" dirty="0">
                <a:latin typeface="Arial Black" pitchFamily="34" charset="0"/>
                <a:cs typeface="Arial" charset="0"/>
              </a:rPr>
              <a:t> </a:t>
            </a:r>
          </a:p>
        </p:txBody>
      </p:sp>
      <p:sp>
        <p:nvSpPr>
          <p:cNvPr id="4" name="Rectangle 3"/>
          <p:cNvSpPr/>
          <p:nvPr/>
        </p:nvSpPr>
        <p:spPr>
          <a:xfrm>
            <a:off x="4171277" y="528934"/>
            <a:ext cx="396134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 rtl="1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ar-EG" sz="2400" b="1" u="sng" dirty="0">
                <a:solidFill>
                  <a:srgbClr val="FF0000"/>
                </a:solidFill>
                <a:latin typeface="Arial" charset="0"/>
              </a:rPr>
              <a:t>خامسا مجالات الانترنت فى المدارس :</a:t>
            </a:r>
            <a:endParaRPr lang="ar-EG" sz="2400" b="1" dirty="0">
              <a:solidFill>
                <a:srgbClr val="FF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86698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</TotalTime>
  <Words>1329</Words>
  <Application>Microsoft Office PowerPoint</Application>
  <PresentationFormat>On-screen Show (4:3)</PresentationFormat>
  <Paragraphs>110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رابعا : استخدام الانترنت فى التعليم :             ويعد ذلك طفرة فى مجال التعليم، وخاصة فى التعليم الجامعى ، فلن يحتاج المعلم الى الوقوف أمام الطلاب لالقاء محاضرة؛ بل ما عليه الا استخدام الفيديو التفاعلى  ( Interactive Multimedia)  أوعن طريق التعليم عن بعد ( Distance Learning ) ومن أمثلة ذلك ما حدث فى معهد ماساتشوستس  MIT ) ) حيث استطاع تقديم برنامج لأول مرة لنيل درجة الماجستير فى ( ادارة وتصميم الأنظمة ) دون الحاجة لحضور الطلاب </vt:lpstr>
      <vt:lpstr># الايجابيات التى يحققها الانترنت فى التعليم :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Dr.Sayed</dc:creator>
  <cp:lastModifiedBy>Dr.Sayed</cp:lastModifiedBy>
  <cp:revision>11</cp:revision>
  <cp:lastPrinted>2021-01-07T20:49:22Z</cp:lastPrinted>
  <dcterms:created xsi:type="dcterms:W3CDTF">2020-04-11T09:43:03Z</dcterms:created>
  <dcterms:modified xsi:type="dcterms:W3CDTF">2021-01-07T20:50:05Z</dcterms:modified>
</cp:coreProperties>
</file>