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62E07-A991-46EB-9748-170F376A5335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8B2E8-6F1F-4F32-BBA4-163E04A95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981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62E07-A991-46EB-9748-170F376A5335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8B2E8-6F1F-4F32-BBA4-163E04A95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33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62E07-A991-46EB-9748-170F376A5335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8B2E8-6F1F-4F32-BBA4-163E04A95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690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62E07-A991-46EB-9748-170F376A5335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8B2E8-6F1F-4F32-BBA4-163E04A95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71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62E07-A991-46EB-9748-170F376A5335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8B2E8-6F1F-4F32-BBA4-163E04A95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02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62E07-A991-46EB-9748-170F376A5335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8B2E8-6F1F-4F32-BBA4-163E04A95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694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62E07-A991-46EB-9748-170F376A5335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8B2E8-6F1F-4F32-BBA4-163E04A95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899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62E07-A991-46EB-9748-170F376A5335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8B2E8-6F1F-4F32-BBA4-163E04A95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998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62E07-A991-46EB-9748-170F376A5335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8B2E8-6F1F-4F32-BBA4-163E04A95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923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62E07-A991-46EB-9748-170F376A5335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8B2E8-6F1F-4F32-BBA4-163E04A95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072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62E07-A991-46EB-9748-170F376A5335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8B2E8-6F1F-4F32-BBA4-163E04A95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189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62E07-A991-46EB-9748-170F376A5335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8B2E8-6F1F-4F32-BBA4-163E04A95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698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8600"/>
            <a:ext cx="7772400" cy="5791200"/>
          </a:xfrm>
        </p:spPr>
        <p:txBody>
          <a:bodyPr>
            <a:normAutofit fontScale="90000"/>
          </a:bodyPr>
          <a:lstStyle/>
          <a:p>
            <a:r>
              <a:rPr lang="ar-EG" sz="2700" b="1" dirty="0" smtClean="0">
                <a:solidFill>
                  <a:srgbClr val="FF0000"/>
                </a:solidFill>
              </a:rPr>
              <a:t>المحاضرة الأولى عن بعد بعنوان </a:t>
            </a:r>
            <a:r>
              <a:rPr lang="ar-EG" sz="2700" dirty="0" smtClean="0"/>
              <a:t/>
            </a:r>
            <a:br>
              <a:rPr lang="ar-EG" sz="2700" dirty="0" smtClean="0"/>
            </a:br>
            <a:r>
              <a:rPr lang="en-US" sz="2700" b="1" dirty="0" smtClean="0">
                <a:solidFill>
                  <a:srgbClr val="00B050"/>
                </a:solidFill>
              </a:rPr>
              <a:t> </a:t>
            </a:r>
            <a:r>
              <a:rPr lang="ar-EG" sz="2700" b="1" dirty="0" smtClean="0">
                <a:solidFill>
                  <a:srgbClr val="00B050"/>
                </a:solidFill>
              </a:rPr>
              <a:t>تابع منظومة المنهج</a:t>
            </a:r>
            <a:r>
              <a:rPr lang="en-US" sz="2700" dirty="0"/>
              <a:t/>
            </a:r>
            <a:br>
              <a:rPr lang="en-US" sz="2700" dirty="0"/>
            </a:br>
            <a:r>
              <a:rPr lang="ar-EG" sz="2700" dirty="0" smtClean="0">
                <a:solidFill>
                  <a:srgbClr val="0070C0"/>
                </a:solidFill>
              </a:rPr>
              <a:t>اعداد د/ سيد فهمى / قسم المناهج وطرق التدريس وتكنولوجيا التعليم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ar-EG" sz="2800" dirty="0" smtClean="0"/>
              <a:t>        </a:t>
            </a:r>
            <a:r>
              <a:rPr lang="ar-EG" sz="2200" b="1" dirty="0" smtClean="0"/>
              <a:t>سبق </a:t>
            </a:r>
            <a:r>
              <a:rPr lang="ar-EG" sz="2200" b="1" dirty="0"/>
              <a:t>أن تعرفنا فى المحاضرة الأولى على تعريف منظومة المنهج والعناصر المكونة لها ثم تعرضنا للعنصر الأول  وهو الأهداف وبينا أنواعه ومستوياته ، واليوم بمشئة الله تعالى نستكمل حوارنا ، ونبدأ بالعنصر الثانى </a:t>
            </a:r>
            <a:r>
              <a:rPr lang="ar-EG" sz="2200" b="1" dirty="0" smtClean="0"/>
              <a:t>فى منظومة </a:t>
            </a:r>
            <a:r>
              <a:rPr lang="ar-EG" sz="2200" b="1" dirty="0"/>
              <a:t>المنهج وهو المحتوى . </a:t>
            </a:r>
            <a:br>
              <a:rPr lang="ar-EG" sz="2200" b="1" dirty="0"/>
            </a:br>
            <a:r>
              <a:rPr lang="ar-EG" sz="2200" b="1" dirty="0" smtClean="0"/>
              <a:t>   </a:t>
            </a:r>
            <a:r>
              <a:rPr lang="ar-EG" sz="2200" b="1" u="sng" dirty="0" smtClean="0">
                <a:solidFill>
                  <a:srgbClr val="FF0000"/>
                </a:solidFill>
              </a:rPr>
              <a:t>(</a:t>
            </a:r>
            <a:r>
              <a:rPr lang="ar-EG" sz="2200" b="1" u="sng" dirty="0">
                <a:solidFill>
                  <a:srgbClr val="FF0000"/>
                </a:solidFill>
              </a:rPr>
              <a:t>2) المحتوى :  </a:t>
            </a:r>
            <a:r>
              <a:rPr lang="ar-EG" sz="2200" b="1" dirty="0"/>
              <a:t>عامة هو مايشتمل عليه الشيئ أو يتضمنه ، وعلية فالمحتوى التعليمى هو ما يحتويه الكتاب أو المؤلف من معلومات ومفاهيم ومصطلحات وبيانات واحصاءات وجداول ورسوم بيانية وتخطيطية ، وما يتضمنه من خبرات وأنشطة وتدريبات ، وذلك فى ضوء ما حدد له من أهداف تعليمية وتربوية . ويمكن تعريفه – فى أبسط صوره – بأنه (ما بين دفتى كتاب ) أى كل ما يشتمل عليه الكتاب من الجلدة الى الجلدة .</a:t>
            </a:r>
            <a:br>
              <a:rPr lang="ar-EG" sz="2200" b="1" dirty="0"/>
            </a:br>
            <a:r>
              <a:rPr lang="ar-EG" sz="2200" b="1" dirty="0">
                <a:solidFill>
                  <a:srgbClr val="FF0000"/>
                </a:solidFill>
              </a:rPr>
              <a:t>(</a:t>
            </a:r>
            <a:r>
              <a:rPr lang="ar-EG" sz="2200" b="1" u="sng" dirty="0">
                <a:solidFill>
                  <a:srgbClr val="FF0000"/>
                </a:solidFill>
              </a:rPr>
              <a:t>3) الطرائق والاستراتيجيات والأساليب والنماذج التدريسية </a:t>
            </a:r>
            <a:r>
              <a:rPr lang="ar-EG" sz="2200" b="1" dirty="0">
                <a:solidFill>
                  <a:srgbClr val="FF0000"/>
                </a:solidFill>
              </a:rPr>
              <a:t>: </a:t>
            </a:r>
            <a:r>
              <a:rPr lang="ar-EG" sz="2200" b="1" dirty="0"/>
              <a:t>وتمثل العنصر الثالث فى منظومة المنهج ومفهومها كالآتى :</a:t>
            </a:r>
            <a:br>
              <a:rPr lang="ar-EG" sz="2200" b="1" dirty="0"/>
            </a:br>
            <a:r>
              <a:rPr lang="ar-EG" sz="2200" b="1" dirty="0">
                <a:solidFill>
                  <a:srgbClr val="0070C0"/>
                </a:solidFill>
              </a:rPr>
              <a:t>(أ) طرائق التدريس : </a:t>
            </a:r>
            <a:r>
              <a:rPr lang="ar-EG" sz="2200" b="1" dirty="0"/>
              <a:t>الطرائق عامة جمع طريقة ، وتعرف طريقة التدريس بأنها : </a:t>
            </a:r>
            <a:br>
              <a:rPr lang="ar-EG" sz="2200" b="1" dirty="0"/>
            </a:br>
            <a:r>
              <a:rPr lang="ar-EG" sz="2200" b="1" dirty="0"/>
              <a:t>( مجموعة الخطوات والاجراءات التدريسية المنظمة المتسلسلة التى يقوم بها المعلم لتوصيل ما لديه من خبرات الى المتعلم فى موقف تدريسى معين لتحقيق أهداف تعليمية وتربوية محددة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465824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772400" cy="5181600"/>
          </a:xfrm>
        </p:spPr>
        <p:txBody>
          <a:bodyPr>
            <a:noAutofit/>
          </a:bodyPr>
          <a:lstStyle/>
          <a:p>
            <a:r>
              <a:rPr lang="ar-EG" sz="2400" dirty="0" smtClean="0"/>
              <a:t>         </a:t>
            </a:r>
            <a:r>
              <a:rPr lang="ar-EG" sz="2400" b="1" dirty="0" smtClean="0"/>
              <a:t>ومن </a:t>
            </a:r>
            <a:r>
              <a:rPr lang="ar-EG" sz="2400" b="1" dirty="0"/>
              <a:t>أمثلتها : * الطريقة القياسية وخطواتها ثلاث : (عرض القاعدة أو المبدأ العام ، عرض الأمثلة التطبيقية ، عرض التدريبات والأسئلة) ، ومنها الطريقة الاستقرائية أو الاستنباطية وخطواتها أربع : ( عرض الأمثلة ، مناقشة الأمثلة ، استنتاج القاعدة أو المبدا العام ، الأسئلة والتقويم ) ، ومنها أيضا الطريقة المعدلة أو طريقة النص وخطواتها حمس : ( عرض النص ، عرض الأمثلة ، </a:t>
            </a:r>
            <a:r>
              <a:rPr lang="ar-EG" sz="2400" b="1" dirty="0" smtClean="0"/>
              <a:t>مناقشة </a:t>
            </a:r>
            <a:r>
              <a:rPr lang="ar-EG" sz="2400" b="1" dirty="0"/>
              <a:t>الأمثلة ، استنتاج القاعدة ، اسئلة التقويم )</a:t>
            </a:r>
            <a:br>
              <a:rPr lang="ar-EG" sz="2400" b="1" dirty="0"/>
            </a:br>
            <a:r>
              <a:rPr lang="ar-EG" sz="2400" b="1" dirty="0" smtClean="0"/>
              <a:t/>
            </a:r>
            <a:br>
              <a:rPr lang="ar-EG" sz="2400" b="1" dirty="0" smtClean="0"/>
            </a:br>
            <a:r>
              <a:rPr lang="ar-EG" sz="2400" b="1" dirty="0"/>
              <a:t> </a:t>
            </a:r>
            <a:r>
              <a:rPr lang="ar-EG" sz="2400" b="1" dirty="0" smtClean="0"/>
              <a:t>      وبنظرة </a:t>
            </a:r>
            <a:r>
              <a:rPr lang="ar-EG" sz="2400" b="1" dirty="0"/>
              <a:t>سريعة تجد أن الطريقة الأولى حدث بها تغيير بسيط فتحولت الى الثانية ، وباضافة بسيطة الى الثانية تحولت الى الثالثة ، وعليه فالطريقة جامدة اذا  طرا عليها تغيير ولو كان بسيطا انكسرت وتحولت الى غيرها .  </a:t>
            </a:r>
            <a:r>
              <a:rPr lang="en-US" sz="2400" b="1" dirty="0"/>
              <a:t/>
            </a:r>
            <a:br>
              <a:rPr lang="en-US" sz="2400" b="1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37532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5562600"/>
          </a:xfrm>
        </p:spPr>
        <p:txBody>
          <a:bodyPr>
            <a:normAutofit fontScale="90000"/>
          </a:bodyPr>
          <a:lstStyle/>
          <a:p>
            <a:pPr algn="r"/>
            <a:r>
              <a:rPr lang="ar-EG" sz="2200" b="1" dirty="0">
                <a:solidFill>
                  <a:srgbClr val="0070C0"/>
                </a:solidFill>
              </a:rPr>
              <a:t>(ب) استراتيجيات التدريس :</a:t>
            </a:r>
            <a:br>
              <a:rPr lang="ar-EG" sz="2200" b="1" dirty="0">
                <a:solidFill>
                  <a:srgbClr val="0070C0"/>
                </a:solidFill>
              </a:rPr>
            </a:br>
            <a:r>
              <a:rPr lang="ar-EG" sz="2200" b="1" dirty="0"/>
              <a:t>          وكلمة استراتيجية مصطلح عسكرى يعنى تآلف وتناسق استخدام عدة أسلحة ومعدات عسكرية معا وبنظام محدد بدقة لتكبيد العدو أكبر قدر من الخسارة بأقل خسارة ممكنة فى الأفراد والمعدات . </a:t>
            </a:r>
            <a:br>
              <a:rPr lang="ar-EG" sz="2200" b="1" dirty="0"/>
            </a:br>
            <a:r>
              <a:rPr lang="ar-EG" sz="2200" b="1" dirty="0"/>
              <a:t>        </a:t>
            </a:r>
            <a:r>
              <a:rPr lang="ar-EG" sz="2200" b="1" dirty="0" smtClean="0"/>
              <a:t/>
            </a:r>
            <a:br>
              <a:rPr lang="ar-EG" sz="2200" b="1" dirty="0" smtClean="0"/>
            </a:br>
            <a:r>
              <a:rPr lang="ar-EG" sz="2200" b="1" dirty="0" smtClean="0"/>
              <a:t>          وتعرف </a:t>
            </a:r>
            <a:r>
              <a:rPr lang="ar-EG" sz="2200" b="1" dirty="0"/>
              <a:t>استراتيجية التدريس بأنها : مجموعة الخطوات والاجراءات التدريسية المنظمة المرنة التى يقوم بها المعلم لتوصيل ما لديه من خبرات الى المتعلم فى موقف </a:t>
            </a:r>
            <a:r>
              <a:rPr lang="ar-EG" sz="2200" b="1" dirty="0" smtClean="0"/>
              <a:t/>
            </a:r>
            <a:br>
              <a:rPr lang="ar-EG" sz="2200" b="1" dirty="0" smtClean="0"/>
            </a:br>
            <a:r>
              <a:rPr lang="ar-EG" sz="2200" b="1" dirty="0" smtClean="0"/>
              <a:t>تدريسى </a:t>
            </a:r>
            <a:r>
              <a:rPr lang="ar-EG" sz="2200" b="1" dirty="0"/>
              <a:t>معين لتحقيق أهداف تعليمية وتربوية محددة . </a:t>
            </a:r>
            <a:br>
              <a:rPr lang="ar-EG" sz="2200" b="1" dirty="0"/>
            </a:br>
            <a:r>
              <a:rPr lang="ar-EG" sz="2200" b="1" dirty="0" smtClean="0"/>
              <a:t/>
            </a:r>
            <a:br>
              <a:rPr lang="ar-EG" sz="2200" b="1" dirty="0" smtClean="0"/>
            </a:br>
            <a:r>
              <a:rPr lang="ar-EG" sz="2200" b="1" dirty="0"/>
              <a:t> </a:t>
            </a:r>
            <a:r>
              <a:rPr lang="ar-EG" sz="2200" b="1" dirty="0" smtClean="0"/>
              <a:t>        ومن </a:t>
            </a:r>
            <a:r>
              <a:rPr lang="ar-EG" sz="2200" b="1" dirty="0"/>
              <a:t>أمثلها استراتيجيات : التعلم التعاونى ، التعلم النشط ، التعلم حتى التمكن ، العصف الذهنى ، التغيير المفاهيمى ، التدريس المباشر ، اقرأ / زاوج / شارك ، .... ، </a:t>
            </a:r>
            <a:r>
              <a:rPr lang="ar-EG" sz="2200" b="1" dirty="0" smtClean="0"/>
              <a:t>وغيرها </a:t>
            </a:r>
            <a:r>
              <a:rPr lang="ar-EG" sz="2200" b="1" dirty="0"/>
              <a:t>من الاستراتيجيات .</a:t>
            </a:r>
            <a:br>
              <a:rPr lang="ar-EG" sz="2200" b="1" dirty="0"/>
            </a:br>
            <a:r>
              <a:rPr lang="ar-EG" sz="2200" b="1" dirty="0" smtClean="0"/>
              <a:t/>
            </a:r>
            <a:br>
              <a:rPr lang="ar-EG" sz="2200" b="1" dirty="0" smtClean="0"/>
            </a:br>
            <a:r>
              <a:rPr lang="ar-EG" sz="2200" b="1" dirty="0" smtClean="0"/>
              <a:t>         وبنظرة </a:t>
            </a:r>
            <a:r>
              <a:rPr lang="ar-EG" sz="2200" b="1" dirty="0"/>
              <a:t>سريعة تجد أنها تتفق مع الطريقة فى الخطوات والاجراءات وتختلف عنها فى </a:t>
            </a:r>
            <a:r>
              <a:rPr lang="en-US" sz="2200" b="1" dirty="0" smtClean="0"/>
              <a:t/>
            </a:r>
            <a:br>
              <a:rPr lang="en-US" sz="2200" b="1" dirty="0" smtClean="0"/>
            </a:br>
            <a:r>
              <a:rPr lang="ar-EG" sz="2200" b="1" dirty="0" smtClean="0"/>
              <a:t>مرونة </a:t>
            </a:r>
            <a:r>
              <a:rPr lang="ar-EG" sz="2200" b="1" dirty="0"/>
              <a:t>الاستخدام . </a:t>
            </a:r>
            <a:r>
              <a:rPr lang="ar-EG" sz="2200" b="1" dirty="0" smtClean="0"/>
              <a:t/>
            </a:r>
            <a:br>
              <a:rPr lang="ar-EG" sz="2200" b="1" dirty="0" smtClean="0"/>
            </a:br>
            <a:r>
              <a:rPr lang="ar-EG" b="1" dirty="0" smtClean="0"/>
              <a:t/>
            </a:r>
            <a:br>
              <a:rPr lang="ar-EG" b="1" dirty="0" smtClean="0"/>
            </a:b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197678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772400" cy="5486400"/>
          </a:xfrm>
        </p:spPr>
        <p:txBody>
          <a:bodyPr>
            <a:normAutofit/>
          </a:bodyPr>
          <a:lstStyle/>
          <a:p>
            <a:pPr algn="r"/>
            <a:r>
              <a:rPr lang="ar-EG" sz="2400" b="1" dirty="0" smtClean="0">
                <a:solidFill>
                  <a:srgbClr val="0070C0"/>
                </a:solidFill>
              </a:rPr>
              <a:t>(ج) أساليب التدريس </a:t>
            </a:r>
            <a:r>
              <a:rPr lang="ar-EG" sz="2000" dirty="0" smtClean="0">
                <a:solidFill>
                  <a:srgbClr val="0070C0"/>
                </a:solidFill>
              </a:rPr>
              <a:t>:</a:t>
            </a:r>
            <a:br>
              <a:rPr lang="ar-EG" sz="2000" dirty="0" smtClean="0">
                <a:solidFill>
                  <a:srgbClr val="0070C0"/>
                </a:solidFill>
              </a:rPr>
            </a:br>
            <a:r>
              <a:rPr lang="ar-EG" sz="2000" dirty="0"/>
              <a:t> </a:t>
            </a:r>
            <a:r>
              <a:rPr lang="ar-EG" sz="2000" dirty="0" smtClean="0"/>
              <a:t>            </a:t>
            </a:r>
            <a:r>
              <a:rPr lang="ar-EG" sz="2000" b="1" dirty="0" smtClean="0"/>
              <a:t>وتعرف بأنها : مجموعة الخطوات والاجراءات التدريسية الخاصة التى يضيفها المعلم عند استخدامة للطريقة أو الاستراتيجية ، وتميزه عن غيره من المعلمين . </a:t>
            </a:r>
            <a:br>
              <a:rPr lang="ar-EG" sz="2000" b="1" dirty="0" smtClean="0"/>
            </a:br>
            <a:r>
              <a:rPr lang="ar-EG" sz="2000" b="1" dirty="0"/>
              <a:t> </a:t>
            </a:r>
            <a:r>
              <a:rPr lang="ar-EG" sz="2000" b="1" dirty="0" smtClean="0"/>
              <a:t>            ويمكن تعريفها أيضا بأنها : البصمة التى يتركها المعلم على الطرقة أو الاستراتيجية </a:t>
            </a:r>
            <a:br>
              <a:rPr lang="ar-EG" sz="2000" b="1" dirty="0" smtClean="0"/>
            </a:br>
            <a:r>
              <a:rPr lang="ar-EG" sz="2000" b="1" dirty="0" smtClean="0"/>
              <a:t>وتميزه عن غيره من المعلمين . </a:t>
            </a:r>
            <a:br>
              <a:rPr lang="ar-EG" sz="2000" b="1" dirty="0" smtClean="0"/>
            </a:br>
            <a:r>
              <a:rPr lang="ar-EG" sz="2000" b="1" dirty="0"/>
              <a:t/>
            </a:r>
            <a:br>
              <a:rPr lang="ar-EG" sz="2000" b="1" dirty="0"/>
            </a:br>
            <a:r>
              <a:rPr lang="ar-EG" sz="2000" b="1" dirty="0" smtClean="0"/>
              <a:t>             ولأساليب التدريس أنواع متعددة ، منها ما يخص مهنة التدريس كأسلوب الروتين الادارى ، والأسلوب الاحترافى ، واللأسلوب الابتكارى ، .... ومنها ما يخص التعامل مع اللمتعلمين أوادارة الفصل والموقف التعليمى ، كالأسلوب التسلطى ، الأسلوب الفوضوى ، الأسلوب الديمقراطى ، ... ومنها ما يخص التدريس ومعالجة المادة الدراسية وتقديمها ، كأسلوب الالقاء ، والمحاضرة ، والحوار والمناقشة ، والأسلوب التحليلى التشخيصى ، .... ومنها ما يتعلق بتنظيم البيئة الدراسية ، كالأسلوب الجماعى التقليدى ، والمجموعات الصغيرة ، والأسلوب التفريدى ، ...</a:t>
            </a:r>
            <a:br>
              <a:rPr lang="ar-EG" sz="2000" b="1" dirty="0" smtClean="0"/>
            </a:br>
            <a:r>
              <a:rPr lang="ar-EG" sz="2000" b="1" dirty="0"/>
              <a:t> </a:t>
            </a:r>
            <a:r>
              <a:rPr lang="ar-EG" sz="2000" b="1" dirty="0" smtClean="0"/>
              <a:t/>
            </a:r>
            <a:br>
              <a:rPr lang="ar-EG" sz="2000" b="1" dirty="0" smtClean="0"/>
            </a:br>
            <a:r>
              <a:rPr lang="ar-EG" sz="2000" b="1" dirty="0"/>
              <a:t> </a:t>
            </a:r>
            <a:r>
              <a:rPr lang="ar-EG" sz="2000" b="1" dirty="0" smtClean="0"/>
              <a:t>         وتختلف أساليب التدريس عن الطرائق والاستراتيجيات في كيفية استخدام المعلم لها بما يضيفه اليها من سماته الشخصية وخبراته المهنية .</a:t>
            </a:r>
            <a:br>
              <a:rPr lang="ar-EG" sz="2000" b="1" dirty="0" smtClean="0"/>
            </a:b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823182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5334000"/>
          </a:xfrm>
        </p:spPr>
        <p:txBody>
          <a:bodyPr>
            <a:normAutofit/>
          </a:bodyPr>
          <a:lstStyle/>
          <a:p>
            <a:pPr algn="r"/>
            <a:r>
              <a:rPr lang="ar-EG" sz="2000" dirty="0" smtClean="0">
                <a:solidFill>
                  <a:srgbClr val="0070C0"/>
                </a:solidFill>
              </a:rPr>
              <a:t> </a:t>
            </a:r>
            <a:r>
              <a:rPr lang="ar-EG" sz="2000" b="1" dirty="0" smtClean="0">
                <a:solidFill>
                  <a:srgbClr val="0070C0"/>
                </a:solidFill>
              </a:rPr>
              <a:t>( د ) نماذج التدريس :</a:t>
            </a:r>
            <a:r>
              <a:rPr lang="ar-EG" sz="2000" b="1" dirty="0" smtClean="0"/>
              <a:t> </a:t>
            </a:r>
            <a:br>
              <a:rPr lang="ar-EG" sz="2000" b="1" dirty="0" smtClean="0"/>
            </a:br>
            <a:r>
              <a:rPr lang="ar-EG" sz="2000" b="1" dirty="0"/>
              <a:t> </a:t>
            </a:r>
            <a:r>
              <a:rPr lang="ar-EG" sz="2000" b="1" dirty="0" smtClean="0"/>
              <a:t>      </a:t>
            </a:r>
            <a:br>
              <a:rPr lang="ar-EG" sz="2000" b="1" dirty="0" smtClean="0"/>
            </a:br>
            <a:r>
              <a:rPr lang="ar-EG" sz="2000" b="1" dirty="0"/>
              <a:t> </a:t>
            </a:r>
            <a:r>
              <a:rPr lang="ar-EG" sz="2000" b="1" dirty="0" smtClean="0"/>
              <a:t>        وهى عبارة عن مخططات توضح العلاقة بين عمليتى التعليم والتعلم ، وترسم خطوات السر فى الدرس لكل من المعلم والمتعلم وفق طريقة أو استراتيجية أو أسلوب ما .</a:t>
            </a:r>
            <a:br>
              <a:rPr lang="ar-EG" sz="2000" b="1" dirty="0" smtClean="0"/>
            </a:br>
            <a:r>
              <a:rPr lang="ar-EG" sz="2000" b="1" dirty="0" smtClean="0"/>
              <a:t>        </a:t>
            </a:r>
            <a:br>
              <a:rPr lang="ar-EG" sz="2000" b="1" dirty="0" smtClean="0"/>
            </a:br>
            <a:r>
              <a:rPr lang="ar-EG" sz="2000" b="1" dirty="0"/>
              <a:t> </a:t>
            </a:r>
            <a:r>
              <a:rPr lang="ar-EG" sz="2000" b="1" dirty="0" smtClean="0"/>
              <a:t>        ويمكن تعريفها بأنها : نسق تطبيقى لنظريات التعليم والتعلم داخل غرفة الصف ، فهى مخطط ارشادى ، يعتمد على نظرية تعلم محددة ، ويقترح مجموعة من الاجراءات المحددة  والمنظمة التى توجه عملية تنفيذ نشاطات </a:t>
            </a:r>
            <a:r>
              <a:rPr lang="ar-EG" sz="2000" b="1" dirty="0"/>
              <a:t>التعليم </a:t>
            </a:r>
            <a:r>
              <a:rPr lang="ar-EG" sz="2000" b="1" dirty="0" smtClean="0"/>
              <a:t>والتعلم بما يحقق أهداف العملية التعليمية .</a:t>
            </a:r>
            <a:br>
              <a:rPr lang="ar-EG" sz="2000" b="1" dirty="0" smtClean="0"/>
            </a:br>
            <a:r>
              <a:rPr lang="ar-EG" sz="2000" b="1" dirty="0"/>
              <a:t> </a:t>
            </a:r>
            <a:r>
              <a:rPr lang="ar-EG" sz="2000" b="1" dirty="0" smtClean="0"/>
              <a:t>  </a:t>
            </a:r>
            <a:br>
              <a:rPr lang="ar-EG" sz="2000" b="1" dirty="0" smtClean="0"/>
            </a:br>
            <a:r>
              <a:rPr lang="ar-EG" sz="2000" b="1" dirty="0"/>
              <a:t> </a:t>
            </a:r>
            <a:r>
              <a:rPr lang="ar-EG" sz="2000" b="1" dirty="0" smtClean="0"/>
              <a:t>       ويمكن تعريفها فى أبسط صورها بأنها : النسق التطبيقى للطريق أو الاستراتيجية .</a:t>
            </a:r>
            <a:br>
              <a:rPr lang="ar-EG" sz="2000" b="1" dirty="0" smtClean="0"/>
            </a:br>
            <a:r>
              <a:rPr lang="ar-EG" sz="2000" b="1" dirty="0" smtClean="0"/>
              <a:t>       </a:t>
            </a:r>
            <a:br>
              <a:rPr lang="ar-EG" sz="2000" b="1" dirty="0" smtClean="0"/>
            </a:br>
            <a:r>
              <a:rPr lang="ar-EG" sz="2000" b="1" dirty="0"/>
              <a:t> </a:t>
            </a:r>
            <a:r>
              <a:rPr lang="ar-EG" sz="2000" b="1" dirty="0" smtClean="0"/>
              <a:t>    وهناك العديد من نماذج التدريس ، ومن أشهرها :</a:t>
            </a:r>
            <a:r>
              <a:rPr lang="ar-EG" sz="2000" b="1" dirty="0"/>
              <a:t> </a:t>
            </a:r>
            <a:r>
              <a:rPr lang="ar-EG" sz="2000" b="1" dirty="0" smtClean="0"/>
              <a:t>نموذج اتخاذ او صنع القرار ، نموذج التحليل الأخلاقى ، نموذج التدريس المفصل ، نموذج التدريس الواقعى ، نموذج التغيير المفهومى ، نموذج التدريس التوليدى .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391433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5410200"/>
          </a:xfrm>
        </p:spPr>
        <p:txBody>
          <a:bodyPr>
            <a:normAutofit/>
          </a:bodyPr>
          <a:lstStyle/>
          <a:p>
            <a:pPr algn="r"/>
            <a:r>
              <a:rPr lang="ar-EG" sz="2400" b="1" dirty="0" smtClean="0">
                <a:solidFill>
                  <a:srgbClr val="FF0000"/>
                </a:solidFill>
              </a:rPr>
              <a:t>4- تكنولوجيا التعليم والوسائل التعليمية : </a:t>
            </a:r>
            <a:r>
              <a:rPr lang="ar-EG" sz="2000" dirty="0" smtClean="0"/>
              <a:t/>
            </a:r>
            <a:br>
              <a:rPr lang="ar-EG" sz="2000" dirty="0" smtClean="0"/>
            </a:br>
            <a:r>
              <a:rPr lang="ar-EG" sz="2000" dirty="0" smtClean="0">
                <a:solidFill>
                  <a:srgbClr val="00B0F0"/>
                </a:solidFill>
              </a:rPr>
              <a:t>(أ</a:t>
            </a:r>
            <a:r>
              <a:rPr lang="ar-EG" sz="2000" b="1" dirty="0" smtClean="0">
                <a:solidFill>
                  <a:srgbClr val="00B0F0"/>
                </a:solidFill>
              </a:rPr>
              <a:t>) الوسائل التعليمية : </a:t>
            </a:r>
            <a:r>
              <a:rPr lang="ar-EG" sz="2000" b="1" dirty="0" smtClean="0"/>
              <a:t>  </a:t>
            </a:r>
            <a:br>
              <a:rPr lang="ar-EG" sz="2000" b="1" dirty="0" smtClean="0"/>
            </a:br>
            <a:r>
              <a:rPr lang="ar-EG" sz="2000" b="1" dirty="0"/>
              <a:t> </a:t>
            </a:r>
            <a:r>
              <a:rPr lang="ar-EG" sz="2000" b="1" dirty="0" smtClean="0"/>
              <a:t>  وهى الأجهزة والأدوات والمواد التعليمية التى يستخدمه المعلم داخل الفصل لتيسر له نقل   الخبرات التعليمية الى المتعلم بسهولة ووضوح . وهى تختلف عن الوسائل التعليمية التعلمية التى تعرف بأنها : مجموعة متكاملة من المواد والأدوات والأجهزة التعليمية التى يستخدمها المعلم والمتعلم للتعامل مع المحتوى المعرفى بهدف تحسين عمليتى التعليم والتعلم . </a:t>
            </a:r>
            <a:br>
              <a:rPr lang="ar-EG" sz="2000" b="1" dirty="0" smtClean="0"/>
            </a:br>
            <a:r>
              <a:rPr lang="ar-EG" sz="2000" b="1" dirty="0" smtClean="0"/>
              <a:t>    ومن هذه الوسائل : السبورات العادية والوبرية ، اللوحات ، العرض الرأسى ، عرض الصور الشفافة ، عرض الصور المعتمة ، المجسمات ، النماذج ......</a:t>
            </a:r>
            <a:br>
              <a:rPr lang="ar-EG" sz="2000" b="1" dirty="0" smtClean="0"/>
            </a:br>
            <a:r>
              <a:rPr lang="ar-EG" sz="2000" b="1" dirty="0" smtClean="0"/>
              <a:t/>
            </a:r>
            <a:br>
              <a:rPr lang="ar-EG" sz="2000" b="1" dirty="0" smtClean="0"/>
            </a:br>
            <a:r>
              <a:rPr lang="ar-EG" sz="2000" b="1" dirty="0" smtClean="0">
                <a:solidFill>
                  <a:srgbClr val="00B0F0"/>
                </a:solidFill>
              </a:rPr>
              <a:t>(ب) تكنولوجيا التعليم :</a:t>
            </a:r>
            <a:r>
              <a:rPr lang="ar-EG" sz="2000" b="1" dirty="0" smtClean="0"/>
              <a:t>     </a:t>
            </a:r>
            <a:br>
              <a:rPr lang="ar-EG" sz="2000" b="1" dirty="0" smtClean="0"/>
            </a:br>
            <a:r>
              <a:rPr lang="ar-EG" sz="2000" b="1" dirty="0" smtClean="0"/>
              <a:t>      * وتعنى تطبيق مبادئ التعلم ونظرياته عمليا فى الواقع الفعلى لميدان التعليم . </a:t>
            </a:r>
            <a:br>
              <a:rPr lang="ar-EG" sz="2000" b="1" dirty="0" smtClean="0"/>
            </a:br>
            <a:r>
              <a:rPr lang="ar-EG" sz="2000" b="1" dirty="0"/>
              <a:t> </a:t>
            </a:r>
            <a:r>
              <a:rPr lang="ar-EG" sz="2000" b="1" dirty="0" smtClean="0"/>
              <a:t>     * وهى ايضا : استخدام مستحدثات التكنولوجيا وتطبيقاتها فى التدريس تعليما وتعلما . </a:t>
            </a:r>
            <a:br>
              <a:rPr lang="ar-EG" sz="2000" b="1" dirty="0" smtClean="0"/>
            </a:br>
            <a:r>
              <a:rPr lang="ar-EG" sz="2000" b="1" dirty="0" smtClean="0"/>
              <a:t> ومن الوسائل التكنولوجية : الكمبيوتر ، أجهزة العرض ، السبورة الذكية ، الموبايل التعليمى النصات التعليمية ، الانترنت ، ومواقع التواصل الاجتماعى ........</a:t>
            </a:r>
            <a:r>
              <a:rPr lang="ar-EG" sz="2000" b="1" dirty="0"/>
              <a:t/>
            </a:r>
            <a:br>
              <a:rPr lang="ar-EG" sz="2000" b="1" dirty="0"/>
            </a:br>
            <a:r>
              <a:rPr lang="ar-EG" sz="2000" b="1" dirty="0" smtClean="0"/>
              <a:t>        وتختلف الوسائل التعليمية عن تكنولوجيا التعليم فى أن الأولى وسائل تقليدية قديمة والثانية وسائل الكترونية مستحدثة </a:t>
            </a:r>
            <a:r>
              <a:rPr lang="ar-EG" sz="2000" dirty="0" smtClean="0"/>
              <a:t>.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94070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5334000"/>
          </a:xfrm>
        </p:spPr>
        <p:txBody>
          <a:bodyPr>
            <a:normAutofit/>
          </a:bodyPr>
          <a:lstStyle/>
          <a:p>
            <a:pPr algn="r"/>
            <a:r>
              <a:rPr lang="ar-EG" sz="2000" dirty="0" smtClean="0">
                <a:solidFill>
                  <a:srgbClr val="FF0000"/>
                </a:solidFill>
              </a:rPr>
              <a:t>5</a:t>
            </a:r>
            <a:r>
              <a:rPr lang="ar-EG" sz="2000" b="1" dirty="0" smtClean="0">
                <a:solidFill>
                  <a:srgbClr val="FF0000"/>
                </a:solidFill>
              </a:rPr>
              <a:t>- الأنشطة التعليمية المصاحبة : </a:t>
            </a:r>
            <a:r>
              <a:rPr lang="ar-EG" sz="2000" b="1" dirty="0" smtClean="0"/>
              <a:t/>
            </a:r>
            <a:br>
              <a:rPr lang="ar-EG" sz="2000" b="1" dirty="0" smtClean="0"/>
            </a:br>
            <a:r>
              <a:rPr lang="ar-EG" sz="2000" b="1" dirty="0"/>
              <a:t> </a:t>
            </a:r>
            <a:r>
              <a:rPr lang="ar-EG" sz="2000" b="1" dirty="0" smtClean="0"/>
              <a:t>          الأنشطة جمع نشاط ، والنشاط بصفة عامة : هو عمل هادف يقوم به الفرد . </a:t>
            </a:r>
            <a:br>
              <a:rPr lang="ar-EG" sz="2000" b="1" dirty="0" smtClean="0"/>
            </a:br>
            <a:r>
              <a:rPr lang="ar-EG" sz="2000" b="1" dirty="0"/>
              <a:t> </a:t>
            </a:r>
            <a:r>
              <a:rPr lang="ar-EG" sz="2000" b="1" dirty="0" smtClean="0"/>
              <a:t>* وتعرف الأنشطة التعليمية بأنها : كل جهد بدنى أو عقلى يقوم به المعلم أو المتعلم أو هما معا بشكل نظامى أو غير نظامى داخل المؤسسة التعليمية أو خارجها لتحقيق أهداف محددة . </a:t>
            </a:r>
            <a:br>
              <a:rPr lang="ar-EG" sz="2000" b="1" dirty="0" smtClean="0"/>
            </a:br>
            <a:r>
              <a:rPr lang="ar-EG" sz="2000" b="1" dirty="0"/>
              <a:t/>
            </a:r>
            <a:br>
              <a:rPr lang="ar-EG" sz="2000" b="1" dirty="0"/>
            </a:br>
            <a:r>
              <a:rPr lang="ar-EG" sz="2000" b="1" dirty="0" smtClean="0">
                <a:solidFill>
                  <a:srgbClr val="00B0F0"/>
                </a:solidFill>
              </a:rPr>
              <a:t>وتصنف الأنشطة التعليمية </a:t>
            </a:r>
            <a:r>
              <a:rPr lang="ar-EG" sz="2000" b="1" dirty="0" smtClean="0"/>
              <a:t/>
            </a:r>
            <a:br>
              <a:rPr lang="ar-EG" sz="2000" b="1" dirty="0" smtClean="0"/>
            </a:br>
            <a:r>
              <a:rPr lang="ar-EG" sz="2000" b="1" dirty="0" smtClean="0"/>
              <a:t>*</a:t>
            </a:r>
            <a:r>
              <a:rPr lang="ar-EG" sz="2000" b="1" u="sng" dirty="0" smtClean="0"/>
              <a:t>وفق دورها الى </a:t>
            </a:r>
            <a:r>
              <a:rPr lang="ar-EG" sz="2000" b="1" dirty="0" smtClean="0"/>
              <a:t>: أنشطة تعليم ، أنشطة تعلم . </a:t>
            </a:r>
            <a:br>
              <a:rPr lang="ar-EG" sz="2000" b="1" dirty="0" smtClean="0"/>
            </a:br>
            <a:r>
              <a:rPr lang="ar-EG" sz="2000" b="1" dirty="0" smtClean="0"/>
              <a:t>* </a:t>
            </a:r>
            <a:r>
              <a:rPr lang="ar-EG" sz="2000" b="1" u="sng" dirty="0" smtClean="0"/>
              <a:t>وفق مكانها الى </a:t>
            </a:r>
            <a:r>
              <a:rPr lang="ar-EG" sz="2000" b="1" dirty="0" smtClean="0"/>
              <a:t>: انشطة صفية ، انشطة لاصفية . </a:t>
            </a:r>
            <a:br>
              <a:rPr lang="ar-EG" sz="2000" b="1" dirty="0" smtClean="0"/>
            </a:br>
            <a:r>
              <a:rPr lang="ar-EG" sz="2000" b="1" dirty="0" smtClean="0"/>
              <a:t>* </a:t>
            </a:r>
            <a:r>
              <a:rPr lang="ar-EG" sz="2000" b="1" u="sng" dirty="0" smtClean="0"/>
              <a:t>وفق مجالها الى </a:t>
            </a:r>
            <a:r>
              <a:rPr lang="ar-EG" sz="2000" b="1" dirty="0" smtClean="0"/>
              <a:t>: علمية ، وأدبية ، وفنية ، وثقافية ، ورياضية ، وسياسية .........</a:t>
            </a:r>
            <a:br>
              <a:rPr lang="ar-EG" sz="2000" b="1" dirty="0" smtClean="0"/>
            </a:br>
            <a:r>
              <a:rPr lang="ar-EG" sz="2000" b="1" dirty="0" smtClean="0"/>
              <a:t>* </a:t>
            </a:r>
            <a:r>
              <a:rPr lang="ar-EG" sz="2000" b="1" u="sng" dirty="0" smtClean="0"/>
              <a:t>وفق الهدف منها الى </a:t>
            </a:r>
            <a:r>
              <a:rPr lang="ar-EG" sz="2000" b="1" dirty="0" smtClean="0"/>
              <a:t>: استدلالية ، استكشافية ، استنتاجية ، تدريبية ، تحققية ، نتنمية عمليات...</a:t>
            </a:r>
            <a:br>
              <a:rPr lang="ar-EG" sz="2000" b="1" dirty="0" smtClean="0"/>
            </a:br>
            <a:r>
              <a:rPr lang="ar-EG" sz="2000" b="1" dirty="0" smtClean="0"/>
              <a:t>* </a:t>
            </a:r>
            <a:r>
              <a:rPr lang="ar-EG" sz="2000" b="1" u="sng" dirty="0" smtClean="0"/>
              <a:t>وفق دور الفرد فيها الى </a:t>
            </a:r>
            <a:r>
              <a:rPr lang="ar-EG" sz="2000" b="1" dirty="0" smtClean="0"/>
              <a:t>: أنشطة المشاركة بالعمل ، المشاركة بالتلقى . </a:t>
            </a:r>
            <a:br>
              <a:rPr lang="ar-EG" sz="2000" b="1" dirty="0" smtClean="0"/>
            </a:br>
            <a:r>
              <a:rPr lang="ar-EG" sz="2000" b="1" dirty="0"/>
              <a:t> </a:t>
            </a:r>
            <a:r>
              <a:rPr lang="ar-EG" sz="2000" b="1" dirty="0" smtClean="0"/>
              <a:t/>
            </a:r>
            <a:br>
              <a:rPr lang="ar-EG" sz="2000" b="1" dirty="0" smtClean="0"/>
            </a:br>
            <a:r>
              <a:rPr lang="ar-EG" sz="2000" b="1" dirty="0" smtClean="0"/>
              <a:t>    وللأنشطة التعليمية أهمية كبيرة فى عملية التعليم والتعلم ، فهى الأساس والمرتكز الرئيسى للتعلم الحقيقى ، وذلك لأن فى ممارستها التعلم الفعلى  لقيام المتعلم بها بذاته بدنيا ونفسيا .                                </a:t>
            </a:r>
            <a:r>
              <a:rPr lang="ar-EG" sz="2000" dirty="0" smtClean="0"/>
              <a:t/>
            </a:r>
            <a:br>
              <a:rPr lang="ar-EG" sz="2000" dirty="0" smtClean="0"/>
            </a:br>
            <a:r>
              <a:rPr lang="ar-EG" sz="2000" dirty="0"/>
              <a:t> </a:t>
            </a:r>
            <a:r>
              <a:rPr lang="ar-EG" sz="2000" dirty="0" smtClean="0"/>
              <a:t>    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32548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914400"/>
            <a:ext cx="7467600" cy="5029199"/>
          </a:xfrm>
        </p:spPr>
        <p:txBody>
          <a:bodyPr>
            <a:normAutofit/>
          </a:bodyPr>
          <a:lstStyle/>
          <a:p>
            <a:pPr algn="r"/>
            <a:r>
              <a:rPr lang="ar-EG" sz="2400" dirty="0" smtClean="0">
                <a:solidFill>
                  <a:srgbClr val="FF0000"/>
                </a:solidFill>
              </a:rPr>
              <a:t>6</a:t>
            </a:r>
            <a:r>
              <a:rPr lang="ar-EG" sz="2400" b="1" dirty="0" smtClean="0">
                <a:solidFill>
                  <a:srgbClr val="FF0000"/>
                </a:solidFill>
              </a:rPr>
              <a:t>- التقـــــــــويم :</a:t>
            </a:r>
            <a:r>
              <a:rPr lang="ar-EG" sz="2400" b="1" dirty="0" smtClean="0"/>
              <a:t/>
            </a:r>
            <a:br>
              <a:rPr lang="ar-EG" sz="2400" b="1" dirty="0" smtClean="0"/>
            </a:br>
            <a:r>
              <a:rPr lang="ar-EG" sz="2000" b="1" dirty="0" smtClean="0"/>
              <a:t>       يعد التقويم بصفة عامة : تعديل المسار الى الجهه المرغوبة ، وتحديد نقاط القصور والضعف وعلاجها .</a:t>
            </a:r>
            <a:br>
              <a:rPr lang="ar-EG" sz="2000" b="1" dirty="0" smtClean="0"/>
            </a:br>
            <a:r>
              <a:rPr lang="ar-EG" sz="2000" b="1" dirty="0"/>
              <a:t> </a:t>
            </a:r>
            <a:r>
              <a:rPr lang="ar-EG" sz="2000" b="1" dirty="0" smtClean="0"/>
              <a:t>     </a:t>
            </a:r>
            <a:r>
              <a:rPr lang="ar-EG" sz="2000" b="1" dirty="0" smtClean="0">
                <a:solidFill>
                  <a:srgbClr val="00B0F0"/>
                </a:solidFill>
              </a:rPr>
              <a:t>ويعرف التقويم التربوى بأنه </a:t>
            </a:r>
            <a:r>
              <a:rPr lang="ar-EG" sz="2000" b="1" dirty="0" smtClean="0"/>
              <a:t>: عملية واسعة تتضمن قياس مخرجات أى نظام تربوى وعلاج ما قد يظهر من قصور فيه .</a:t>
            </a:r>
            <a:br>
              <a:rPr lang="ar-EG" sz="2000" b="1" dirty="0" smtClean="0"/>
            </a:br>
            <a:r>
              <a:rPr lang="ar-EG" sz="2000" b="1" dirty="0"/>
              <a:t> </a:t>
            </a:r>
            <a:r>
              <a:rPr lang="ar-EG" sz="2000" b="1" dirty="0" smtClean="0"/>
              <a:t>     </a:t>
            </a:r>
            <a:r>
              <a:rPr lang="ar-EG" sz="2000" b="1" dirty="0" smtClean="0">
                <a:solidFill>
                  <a:srgbClr val="00B0F0"/>
                </a:solidFill>
              </a:rPr>
              <a:t>ويعرف أيضا بأنه : </a:t>
            </a:r>
            <a:r>
              <a:rPr lang="ar-EG" sz="2000" b="1" dirty="0" smtClean="0"/>
              <a:t>عملية منهجية تقوم على أسس علمية ، تستهدف اصدار حكم بدقة وموضوعية على مخلات اى نظام تربوى وعملياته ومخرجاته ، وتحديد نقاط القوة </a:t>
            </a:r>
            <a:br>
              <a:rPr lang="ar-EG" sz="2000" b="1" dirty="0" smtClean="0"/>
            </a:br>
            <a:r>
              <a:rPr lang="ar-EG" sz="2000" b="1" dirty="0" smtClean="0"/>
              <a:t>والضعف تمهيدا لاصلاحها .</a:t>
            </a:r>
            <a:br>
              <a:rPr lang="ar-EG" sz="2000" b="1" dirty="0" smtClean="0"/>
            </a:br>
            <a:r>
              <a:rPr lang="ar-EG" sz="2000" b="1" dirty="0"/>
              <a:t> </a:t>
            </a:r>
            <a:r>
              <a:rPr lang="ar-EG" sz="2000" b="1" dirty="0" smtClean="0"/>
              <a:t>   </a:t>
            </a:r>
            <a:br>
              <a:rPr lang="ar-EG" sz="2000" b="1" dirty="0" smtClean="0"/>
            </a:br>
            <a:r>
              <a:rPr lang="ar-EG" sz="2000" b="1" dirty="0" smtClean="0">
                <a:solidFill>
                  <a:srgbClr val="00B0F0"/>
                </a:solidFill>
              </a:rPr>
              <a:t>وهو يختلف عن القياس عامة </a:t>
            </a:r>
            <a:r>
              <a:rPr lang="ar-EG" sz="2000" b="1" dirty="0" smtClean="0"/>
              <a:t>: وضع الظواهر أو الخصائص أو السمات بصورة كمية. </a:t>
            </a:r>
            <a:r>
              <a:rPr lang="ar-EG" sz="2000" b="1" dirty="0" smtClean="0">
                <a:solidFill>
                  <a:srgbClr val="00B0F0"/>
                </a:solidFill>
              </a:rPr>
              <a:t>ويختلف  أيضا عن القياس التربوى </a:t>
            </a:r>
            <a:r>
              <a:rPr lang="ar-EG" sz="2000" b="1" dirty="0" smtClean="0"/>
              <a:t>: تكميم مدخلات وعمليات ومخرجات النظام التربوى رقميا . </a:t>
            </a:r>
            <a:r>
              <a:rPr lang="ar-EG" sz="2000" b="1" dirty="0" smtClean="0">
                <a:solidFill>
                  <a:srgbClr val="00B0F0"/>
                </a:solidFill>
              </a:rPr>
              <a:t>ويختلف ايضا عن التقييم أو التقدير </a:t>
            </a:r>
            <a:r>
              <a:rPr lang="ar-EG" sz="2000" b="1" dirty="0" smtClean="0"/>
              <a:t>: تحديد القيمة ، وبذلك يكون التقييم التربوى : تقدير قيمة العناصر المكونة للمنظومة التربوية ، واصدار الحكم على مدى جودتها .</a:t>
            </a:r>
            <a:br>
              <a:rPr lang="ar-EG" sz="2000" b="1" dirty="0" smtClean="0"/>
            </a:br>
            <a:r>
              <a:rPr lang="ar-EG" sz="2000" b="1" dirty="0"/>
              <a:t> </a:t>
            </a:r>
            <a:r>
              <a:rPr lang="ar-EG" sz="2000" b="1" dirty="0" smtClean="0"/>
              <a:t/>
            </a:r>
            <a:br>
              <a:rPr lang="ar-EG" sz="2000" b="1" dirty="0" smtClean="0"/>
            </a:br>
            <a:r>
              <a:rPr lang="ar-EG" sz="2000" b="1" dirty="0" smtClean="0">
                <a:solidFill>
                  <a:srgbClr val="00B050"/>
                </a:solidFill>
              </a:rPr>
              <a:t> * وعلى ذلك فالفرق واضح بين مفهوم كل من ( القياس ، التقييم ، التقويم ).</a:t>
            </a:r>
            <a:endParaRPr lang="en-US" sz="2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33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115</Words>
  <Application>Microsoft Office PowerPoint</Application>
  <PresentationFormat>On-screen Show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المحاضرة الأولى عن بعد بعنوان   تابع منظومة المنهج اعداد د/ سيد فهمى / قسم المناهج وطرق التدريس وتكنولوجيا التعليم         سبق أن تعرفنا فى المحاضرة الأولى على تعريف منظومة المنهج والعناصر المكونة لها ثم تعرضنا للعنصر الأول  وهو الأهداف وبينا أنواعه ومستوياته ، واليوم بمشئة الله تعالى نستكمل حوارنا ، ونبدأ بالعنصر الثانى فى منظومة المنهج وهو المحتوى .     (2) المحتوى :  عامة هو مايشتمل عليه الشيئ أو يتضمنه ، وعلية فالمحتوى التعليمى هو ما يحتويه الكتاب أو المؤلف من معلومات ومفاهيم ومصطلحات وبيانات واحصاءات وجداول ورسوم بيانية وتخطيطية ، وما يتضمنه من خبرات وأنشطة وتدريبات ، وذلك فى ضوء ما حدد له من أهداف تعليمية وتربوية . ويمكن تعريفه – فى أبسط صوره – بأنه (ما بين دفتى كتاب ) أى كل ما يشتمل عليه الكتاب من الجلدة الى الجلدة . (3) الطرائق والاستراتيجيات والأساليب والنماذج التدريسية : وتمثل العنصر الثالث فى منظومة المنهج ومفهومها كالآتى : (أ) طرائق التدريس : الطرائق عامة جمع طريقة ، وتعرف طريقة التدريس بأنها :  ( مجموعة الخطوات والاجراءات التدريسية المنظمة المتسلسلة التى يقوم بها المعلم لتوصيل ما لديه من خبرات الى المتعلم فى موقف تدريسى معين لتحقيق أهداف تعليمية وتربوية محددة</vt:lpstr>
      <vt:lpstr>         ومن أمثلتها : * الطريقة القياسية وخطواتها ثلاث : (عرض القاعدة أو المبدأ العام ، عرض الأمثلة التطبيقية ، عرض التدريبات والأسئلة) ، ومنها الطريقة الاستقرائية أو الاستنباطية وخطواتها أربع : ( عرض الأمثلة ، مناقشة الأمثلة ، استنتاج القاعدة أو المبدا العام ، الأسئلة والتقويم ) ، ومنها أيضا الطريقة المعدلة أو طريقة النص وخطواتها حمس : ( عرض النص ، عرض الأمثلة ، مناقشة الأمثلة ، استنتاج القاعدة ، اسئلة التقويم )         وبنظرة سريعة تجد أن الطريقة الأولى حدث بها تغيير بسيط فتحولت الى الثانية ، وباضافة بسيطة الى الثانية تحولت الى الثالثة ، وعليه فالطريقة جامدة اذا  طرا عليها تغيير ولو كان بسيطا انكسرت وتحولت الى غيرها .   </vt:lpstr>
      <vt:lpstr>(ب) استراتيجيات التدريس :           وكلمة استراتيجية مصطلح عسكرى يعنى تآلف وتناسق استخدام عدة أسلحة ومعدات عسكرية معا وبنظام محدد بدقة لتكبيد العدو أكبر قدر من الخسارة بأقل خسارة ممكنة فى الأفراد والمعدات .                     وتعرف استراتيجية التدريس بأنها : مجموعة الخطوات والاجراءات التدريسية المنظمة المرنة التى يقوم بها المعلم لتوصيل ما لديه من خبرات الى المتعلم فى موقف  تدريسى معين لتحقيق أهداف تعليمية وتربوية محددة .            ومن أمثلها استراتيجيات : التعلم التعاونى ، التعلم النشط ، التعلم حتى التمكن ، العصف الذهنى ، التغيير المفاهيمى ، التدريس المباشر ، اقرأ / زاوج / شارك ، .... ، وغيرها من الاستراتيجيات .           وبنظرة سريعة تجد أنها تتفق مع الطريقة فى الخطوات والاجراءات وتختلف عنها فى  مرونة الاستخدام .   </vt:lpstr>
      <vt:lpstr>(ج) أساليب التدريس :              وتعرف بأنها : مجموعة الخطوات والاجراءات التدريسية الخاصة التى يضيفها المعلم عند استخدامة للطريقة أو الاستراتيجية ، وتميزه عن غيره من المعلمين .               ويمكن تعريفها أيضا بأنها : البصمة التى يتركها المعلم على الطرقة أو الاستراتيجية  وتميزه عن غيره من المعلمين .                ولأساليب التدريس أنواع متعددة ، منها ما يخص مهنة التدريس كأسلوب الروتين الادارى ، والأسلوب الاحترافى ، واللأسلوب الابتكارى ، .... ومنها ما يخص التعامل مع اللمتعلمين أوادارة الفصل والموقف التعليمى ، كالأسلوب التسلطى ، الأسلوب الفوضوى ، الأسلوب الديمقراطى ، ... ومنها ما يخص التدريس ومعالجة المادة الدراسية وتقديمها ، كأسلوب الالقاء ، والمحاضرة ، والحوار والمناقشة ، والأسلوب التحليلى التشخيصى ، .... ومنها ما يتعلق بتنظيم البيئة الدراسية ، كالأسلوب الجماعى التقليدى ، والمجموعات الصغيرة ، والأسلوب التفريدى ، ...             وتختلف أساليب التدريس عن الطرائق والاستراتيجيات في كيفية استخدام المعلم لها بما يضيفه اليها من سماته الشخصية وخبراته المهنية . </vt:lpstr>
      <vt:lpstr> ( د ) نماذج التدريس :                   وهى عبارة عن مخططات توضح العلاقة بين عمليتى التعليم والتعلم ، وترسم خطوات السر فى الدرس لكل من المعلم والمتعلم وفق طريقة أو استراتيجية أو أسلوب ما .                   ويمكن تعريفها بأنها : نسق تطبيقى لنظريات التعليم والتعلم داخل غرفة الصف ، فهى مخطط ارشادى ، يعتمد على نظرية تعلم محددة ، ويقترح مجموعة من الاجراءات المحددة  والمنظمة التى توجه عملية تنفيذ نشاطات التعليم والتعلم بما يحقق أهداف العملية التعليمية .             ويمكن تعريفها فى أبسط صورها بأنها : النسق التطبيقى للطريق أو الاستراتيجية .              وهناك العديد من نماذج التدريس ، ومن أشهرها : نموذج اتخاذ او صنع القرار ، نموذج التحليل الأخلاقى ، نموذج التدريس المفصل ، نموذج التدريس الواقعى ، نموذج التغيير المفهومى ، نموذج التدريس التوليدى . </vt:lpstr>
      <vt:lpstr>4- تكنولوجيا التعليم والوسائل التعليمية :  (أ) الوسائل التعليمية :       وهى الأجهزة والأدوات والمواد التعليمية التى يستخدمه المعلم داخل الفصل لتيسر له نقل   الخبرات التعليمية الى المتعلم بسهولة ووضوح . وهى تختلف عن الوسائل التعليمية التعلمية التى تعرف بأنها : مجموعة متكاملة من المواد والأدوات والأجهزة التعليمية التى يستخدمها المعلم والمتعلم للتعامل مع المحتوى المعرفى بهدف تحسين عمليتى التعليم والتعلم .      ومن هذه الوسائل : السبورات العادية والوبرية ، اللوحات ، العرض الرأسى ، عرض الصور الشفافة ، عرض الصور المعتمة ، المجسمات ، النماذج ......  (ب) تكنولوجيا التعليم :            * وتعنى تطبيق مبادئ التعلم ونظرياته عمليا فى الواقع الفعلى لميدان التعليم .        * وهى ايضا : استخدام مستحدثات التكنولوجيا وتطبيقاتها فى التدريس تعليما وتعلما .   ومن الوسائل التكنولوجية : الكمبيوتر ، أجهزة العرض ، السبورة الذكية ، الموبايل التعليمى النصات التعليمية ، الانترنت ، ومواقع التواصل الاجتماعى ........         وتختلف الوسائل التعليمية عن تكنولوجيا التعليم فى أن الأولى وسائل تقليدية قديمة والثانية وسائل الكترونية مستحدثة .  </vt:lpstr>
      <vt:lpstr>5- الأنشطة التعليمية المصاحبة :             الأنشطة جمع نشاط ، والنشاط بصفة عامة : هو عمل هادف يقوم به الفرد .   * وتعرف الأنشطة التعليمية بأنها : كل جهد بدنى أو عقلى يقوم به المعلم أو المتعلم أو هما معا بشكل نظامى أو غير نظامى داخل المؤسسة التعليمية أو خارجها لتحقيق أهداف محددة .   وتصنف الأنشطة التعليمية  *وفق دورها الى : أنشطة تعليم ، أنشطة تعلم .  * وفق مكانها الى : انشطة صفية ، انشطة لاصفية .  * وفق مجالها الى : علمية ، وأدبية ، وفنية ، وثقافية ، ورياضية ، وسياسية ......... * وفق الهدف منها الى : استدلالية ، استكشافية ، استنتاجية ، تدريبية ، تحققية ، نتنمية عمليات... * وفق دور الفرد فيها الى : أنشطة المشاركة بالعمل ، المشاركة بالتلقى .        وللأنشطة التعليمية أهمية كبيرة فى عملية التعليم والتعلم ، فهى الأساس والمرتكز الرئيسى للتعلم الحقيقى ، وذلك لأن فى ممارستها التعلم الفعلى  لقيام المتعلم بها بذاته بدنيا ونفسيا .                                        </vt:lpstr>
      <vt:lpstr>6- التقـــــــــويم :        يعد التقويم بصفة عامة : تعديل المسار الى الجهه المرغوبة ، وتحديد نقاط القصور والضعف وعلاجها .       ويعرف التقويم التربوى بأنه : عملية واسعة تتضمن قياس مخرجات أى نظام تربوى وعلاج ما قد يظهر من قصور فيه .       ويعرف أيضا بأنه : عملية منهجية تقوم على أسس علمية ، تستهدف اصدار حكم بدقة وموضوعية على مخلات اى نظام تربوى وعملياته ومخرجاته ، وتحديد نقاط القوة  والضعف تمهيدا لاصلاحها .      وهو يختلف عن القياس عامة : وضع الظواهر أو الخصائص أو السمات بصورة كمية. ويختلف  أيضا عن القياس التربوى : تكميم مدخلات وعمليات ومخرجات النظام التربوى رقميا . ويختلف ايضا عن التقييم أو التقدير : تحديد القيمة ، وبذلك يكون التقييم التربوى : تقدير قيمة العناصر المكونة للمنظومة التربوية ، واصدار الحكم على مدى جودتها .    * وعلى ذلك فالفرق واضح بين مفهوم كل من ( القياس ، التقييم ، التقويم ).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الثانية الأولى عن بعد بعنوان  تابع منظومة المنهج</dc:title>
  <dc:creator>Dr.Sayed</dc:creator>
  <cp:lastModifiedBy>Dr.Sayed</cp:lastModifiedBy>
  <cp:revision>42</cp:revision>
  <dcterms:created xsi:type="dcterms:W3CDTF">2020-10-31T07:34:51Z</dcterms:created>
  <dcterms:modified xsi:type="dcterms:W3CDTF">2021-04-22T11:08:55Z</dcterms:modified>
</cp:coreProperties>
</file>