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5A2C81-324A-45B0-97C9-94948EDD1D6E}"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353582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A2C81-324A-45B0-97C9-94948EDD1D6E}"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134995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A2C81-324A-45B0-97C9-94948EDD1D6E}"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175934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A2C81-324A-45B0-97C9-94948EDD1D6E}"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105028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A2C81-324A-45B0-97C9-94948EDD1D6E}"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311480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5A2C81-324A-45B0-97C9-94948EDD1D6E}"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86431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5A2C81-324A-45B0-97C9-94948EDD1D6E}" type="datetimeFigureOut">
              <a:rPr lang="en-US" smtClean="0"/>
              <a:t>12/27/2020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386837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5A2C81-324A-45B0-97C9-94948EDD1D6E}" type="datetimeFigureOut">
              <a:rPr lang="en-US" smtClean="0"/>
              <a:t>12/27/2020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48068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A2C81-324A-45B0-97C9-94948EDD1D6E}" type="datetimeFigureOut">
              <a:rPr lang="en-US" smtClean="0"/>
              <a:t>12/27/2020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407711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A2C81-324A-45B0-97C9-94948EDD1D6E}"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179241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A2C81-324A-45B0-97C9-94948EDD1D6E}"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73FE7-97A4-4A2E-8F3E-E1369A2BF279}" type="slidenum">
              <a:rPr lang="en-US" smtClean="0"/>
              <a:t>‹#›</a:t>
            </a:fld>
            <a:endParaRPr lang="en-US"/>
          </a:p>
        </p:txBody>
      </p:sp>
    </p:spTree>
    <p:extLst>
      <p:ext uri="{BB962C8B-B14F-4D97-AF65-F5344CB8AC3E}">
        <p14:creationId xmlns:p14="http://schemas.microsoft.com/office/powerpoint/2010/main" val="66551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A2C81-324A-45B0-97C9-94948EDD1D6E}" type="datetimeFigureOut">
              <a:rPr lang="en-US" smtClean="0"/>
              <a:t>12/27/2020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73FE7-97A4-4A2E-8F3E-E1369A2BF279}" type="slidenum">
              <a:rPr lang="en-US" smtClean="0"/>
              <a:t>‹#›</a:t>
            </a:fld>
            <a:endParaRPr lang="en-US"/>
          </a:p>
        </p:txBody>
      </p:sp>
    </p:spTree>
    <p:extLst>
      <p:ext uri="{BB962C8B-B14F-4D97-AF65-F5344CB8AC3E}">
        <p14:creationId xmlns:p14="http://schemas.microsoft.com/office/powerpoint/2010/main" val="1552608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86400"/>
          </a:xfrm>
        </p:spPr>
        <p:txBody>
          <a:bodyPr>
            <a:normAutofit/>
          </a:bodyPr>
          <a:lstStyle/>
          <a:p>
            <a:pPr algn="r" rtl="1"/>
            <a:r>
              <a:rPr lang="ar-EG" sz="2400" dirty="0" smtClean="0"/>
              <a:t>                                 </a:t>
            </a:r>
            <a:r>
              <a:rPr lang="ar-EG" sz="2400" b="1" dirty="0" smtClean="0">
                <a:solidFill>
                  <a:srgbClr val="00CC00"/>
                </a:solidFill>
              </a:rPr>
              <a:t>المحاضرة الأخيرة </a:t>
            </a:r>
            <a:r>
              <a:rPr lang="ar-EG" sz="2400" b="1" dirty="0" smtClean="0"/>
              <a:t/>
            </a:r>
            <a:br>
              <a:rPr lang="ar-EG" sz="2400" b="1" dirty="0" smtClean="0"/>
            </a:br>
            <a:r>
              <a:rPr lang="ar-EG" sz="2400" b="1" dirty="0"/>
              <a:t> </a:t>
            </a:r>
            <a:r>
              <a:rPr lang="ar-EG" sz="2400" b="1" dirty="0" smtClean="0"/>
              <a:t>                        (أ) الفصل الخامس : </a:t>
            </a:r>
            <a:r>
              <a:rPr lang="ar-EG" sz="2400" b="1" dirty="0" smtClean="0"/>
              <a:t>تقويم المنهج </a:t>
            </a:r>
            <a:r>
              <a:rPr lang="ar-EG" sz="2400" dirty="0" smtClean="0"/>
              <a:t> </a:t>
            </a:r>
            <a:r>
              <a:rPr lang="ar-EG" sz="2000" dirty="0" smtClean="0"/>
              <a:t>  </a:t>
            </a:r>
            <a:br>
              <a:rPr lang="ar-EG" sz="2000" dirty="0" smtClean="0"/>
            </a:br>
            <a:r>
              <a:rPr lang="ar-EG" sz="2000" b="1" dirty="0" smtClean="0">
                <a:solidFill>
                  <a:srgbClr val="FF0000"/>
                </a:solidFill>
              </a:rPr>
              <a:t>أولا- مفهوم التقويم ( </a:t>
            </a:r>
            <a:r>
              <a:rPr lang="en-US" sz="2000" b="1" dirty="0" smtClean="0">
                <a:solidFill>
                  <a:srgbClr val="FF0000"/>
                </a:solidFill>
              </a:rPr>
              <a:t>Evaluation</a:t>
            </a:r>
            <a:r>
              <a:rPr lang="ar-EG" sz="2000" b="1" dirty="0" smtClean="0">
                <a:solidFill>
                  <a:srgbClr val="FF0000"/>
                </a:solidFill>
              </a:rPr>
              <a:t>) </a:t>
            </a:r>
            <a:r>
              <a:rPr lang="ar-EG" sz="2000" dirty="0" smtClean="0"/>
              <a:t/>
            </a:r>
            <a:br>
              <a:rPr lang="ar-EG" sz="2000" dirty="0" smtClean="0"/>
            </a:br>
            <a:r>
              <a:rPr lang="ar-EG" sz="2000" dirty="0"/>
              <a:t> </a:t>
            </a:r>
            <a:r>
              <a:rPr lang="ar-EG" sz="2000" dirty="0" smtClean="0"/>
              <a:t>   </a:t>
            </a:r>
            <a:r>
              <a:rPr lang="ar-EG" sz="2000" b="1" dirty="0" smtClean="0">
                <a:solidFill>
                  <a:srgbClr val="7030A0"/>
                </a:solidFill>
              </a:rPr>
              <a:t># </a:t>
            </a:r>
            <a:r>
              <a:rPr lang="ar-EG" sz="2000" b="1" u="sng" dirty="0" smtClean="0">
                <a:solidFill>
                  <a:srgbClr val="7030A0"/>
                </a:solidFill>
              </a:rPr>
              <a:t>عامــــــــــــة هـــو</a:t>
            </a:r>
            <a:r>
              <a:rPr lang="ar-EG" sz="2000" dirty="0" smtClean="0">
                <a:solidFill>
                  <a:srgbClr val="7030A0"/>
                </a:solidFill>
              </a:rPr>
              <a:t>:  </a:t>
            </a:r>
            <a:r>
              <a:rPr lang="ar-EG" sz="2000" dirty="0" smtClean="0"/>
              <a:t>عملية منهجية منظمة لتشخيص وعلاج أوجه القصور فى مؤسسة ما .</a:t>
            </a:r>
            <a:br>
              <a:rPr lang="ar-EG" sz="2000" dirty="0" smtClean="0"/>
            </a:br>
            <a:r>
              <a:rPr lang="ar-EG" sz="2000" dirty="0"/>
              <a:t> </a:t>
            </a:r>
            <a:r>
              <a:rPr lang="ar-EG" sz="2000" dirty="0" smtClean="0"/>
              <a:t>  </a:t>
            </a:r>
            <a:r>
              <a:rPr lang="ar-EG" sz="2000" dirty="0" smtClean="0">
                <a:solidFill>
                  <a:srgbClr val="7030A0"/>
                </a:solidFill>
              </a:rPr>
              <a:t> # </a:t>
            </a:r>
            <a:r>
              <a:rPr lang="ar-EG" sz="2000" b="1" u="sng" dirty="0" smtClean="0">
                <a:solidFill>
                  <a:srgbClr val="7030A0"/>
                </a:solidFill>
              </a:rPr>
              <a:t>التقويم التربوى هو </a:t>
            </a:r>
            <a:r>
              <a:rPr lang="ar-EG" sz="2000" dirty="0" smtClean="0"/>
              <a:t>: مجموعة الخطوات والاجراءات المنهجية المنظمة التى تقوم بها المؤسسة التعليمية لتحديد نقاط القوة وتحسينها وتشخيص نقاط الضعف وعلاجها ، وذلك فى </a:t>
            </a:r>
            <a:br>
              <a:rPr lang="ar-EG" sz="2000" dirty="0" smtClean="0"/>
            </a:br>
            <a:r>
              <a:rPr lang="ar-EG" sz="2000" dirty="0" smtClean="0"/>
              <a:t>ضوء الأهداف التربوية المنشودة .</a:t>
            </a:r>
            <a:br>
              <a:rPr lang="ar-EG" sz="2000" dirty="0" smtClean="0"/>
            </a:br>
            <a:r>
              <a:rPr lang="ar-EG" sz="2000" dirty="0"/>
              <a:t> </a:t>
            </a:r>
            <a:r>
              <a:rPr lang="ar-EG" sz="2000" dirty="0" smtClean="0"/>
              <a:t>   </a:t>
            </a:r>
            <a:r>
              <a:rPr lang="ar-EG" sz="2000" dirty="0" smtClean="0">
                <a:solidFill>
                  <a:srgbClr val="7030A0"/>
                </a:solidFill>
              </a:rPr>
              <a:t>#</a:t>
            </a:r>
            <a:r>
              <a:rPr lang="ar-EG" sz="2000" dirty="0" smtClean="0"/>
              <a:t> </a:t>
            </a:r>
            <a:r>
              <a:rPr lang="ar-EG" sz="2000" b="1" u="sng" dirty="0" smtClean="0">
                <a:solidFill>
                  <a:srgbClr val="7030A0"/>
                </a:solidFill>
              </a:rPr>
              <a:t>تقويم المنهج هو </a:t>
            </a:r>
            <a:r>
              <a:rPr lang="en-US" sz="2000" dirty="0"/>
              <a:t>:</a:t>
            </a:r>
            <a:r>
              <a:rPr lang="ar-EG" sz="2000" dirty="0" smtClean="0"/>
              <a:t> عملية منهجية منظمة تتمثل فى تحديد مدى فاعلية المنهج فى اعداد المتعلمين للحياة ، وتحقيق الأهداف التربوية المنشودة ، ويتم ذلك وفق مرحلتين هما : التقويو الجزئى ، والتقويم الكلى أو النهائى . </a:t>
            </a:r>
            <a:br>
              <a:rPr lang="ar-EG" sz="2000" dirty="0" smtClean="0"/>
            </a:br>
            <a:r>
              <a:rPr lang="ar-EG" sz="2000" b="1" dirty="0" smtClean="0">
                <a:solidFill>
                  <a:srgbClr val="FF0000"/>
                </a:solidFill>
              </a:rPr>
              <a:t>ثانيا – خطوات التقويم : </a:t>
            </a:r>
            <a:r>
              <a:rPr lang="ar-EG" sz="2000" dirty="0" smtClean="0"/>
              <a:t/>
            </a:r>
            <a:br>
              <a:rPr lang="ar-EG" sz="2000" dirty="0" smtClean="0"/>
            </a:br>
            <a:r>
              <a:rPr lang="ar-EG" sz="2000" dirty="0" smtClean="0"/>
              <a:t>1- تحديد الأهداف        2- تحديد مصادر المعلومات         3- تحديد كمية ونوع المعلومات</a:t>
            </a:r>
            <a:br>
              <a:rPr lang="ar-EG" sz="2000" dirty="0" smtClean="0"/>
            </a:br>
            <a:r>
              <a:rPr lang="ar-EG" sz="2000" dirty="0" smtClean="0"/>
              <a:t>4- تصميم أساليب وأدوات التقويم                            5- جمع البيانات والمعلومات وتصنيفها </a:t>
            </a:r>
            <a:br>
              <a:rPr lang="ar-EG" sz="2000" dirty="0" smtClean="0"/>
            </a:br>
            <a:r>
              <a:rPr lang="ar-EG" sz="2000" dirty="0" smtClean="0"/>
              <a:t>6- تفسير البيانات واصدار الأحكام والقرارات            7- التنفيذ والمتابعة</a:t>
            </a:r>
            <a:br>
              <a:rPr lang="ar-EG" sz="2000" dirty="0" smtClean="0"/>
            </a:br>
            <a:r>
              <a:rPr lang="ar-EG" sz="2000" b="1" dirty="0" smtClean="0">
                <a:solidFill>
                  <a:srgbClr val="FF0000"/>
                </a:solidFill>
              </a:rPr>
              <a:t>ثالثا – أدوات التقويم التربوى : </a:t>
            </a:r>
            <a:r>
              <a:rPr lang="ar-EG" sz="2000" dirty="0" smtClean="0"/>
              <a:t/>
            </a:r>
            <a:br>
              <a:rPr lang="ar-EG" sz="2000" dirty="0" smtClean="0"/>
            </a:br>
            <a:r>
              <a:rPr lang="ar-EG" sz="2000" dirty="0" smtClean="0"/>
              <a:t>( اختبار المقال ، اختبار الصواب والخطأ ، التكملة ، المزاوجة ، اعادة الترتيب ، التصنيف ، الاختيار من متعدد )   </a:t>
            </a:r>
            <a:endParaRPr lang="en-US" sz="2000" dirty="0"/>
          </a:p>
        </p:txBody>
      </p:sp>
    </p:spTree>
    <p:extLst>
      <p:ext uri="{BB962C8B-B14F-4D97-AF65-F5344CB8AC3E}">
        <p14:creationId xmlns:p14="http://schemas.microsoft.com/office/powerpoint/2010/main" val="337396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5486400"/>
          </a:xfrm>
        </p:spPr>
        <p:txBody>
          <a:bodyPr>
            <a:normAutofit fontScale="90000"/>
          </a:bodyPr>
          <a:lstStyle/>
          <a:p>
            <a:pPr algn="r" rtl="1"/>
            <a:r>
              <a:rPr lang="ar-EG" sz="2700" b="1" dirty="0" smtClean="0">
                <a:solidFill>
                  <a:srgbClr val="00B050"/>
                </a:solidFill>
              </a:rPr>
              <a:t/>
            </a:r>
            <a:br>
              <a:rPr lang="ar-EG" sz="2700" b="1" dirty="0" smtClean="0">
                <a:solidFill>
                  <a:srgbClr val="00B050"/>
                </a:solidFill>
              </a:rPr>
            </a:br>
            <a:r>
              <a:rPr lang="ar-EG" sz="2700" b="1" dirty="0" smtClean="0">
                <a:solidFill>
                  <a:srgbClr val="00B050"/>
                </a:solidFill>
              </a:rPr>
              <a:t>رابعا – التقويم الشامل : </a:t>
            </a:r>
            <a:r>
              <a:rPr lang="ar-EG" sz="2000" b="1" dirty="0" smtClean="0"/>
              <a:t/>
            </a:r>
            <a:br>
              <a:rPr lang="ar-EG" sz="2000" b="1" dirty="0" smtClean="0"/>
            </a:br>
            <a:r>
              <a:rPr lang="ar-EG" sz="2200" b="1" dirty="0" smtClean="0">
                <a:solidFill>
                  <a:srgbClr val="FF0000"/>
                </a:solidFill>
              </a:rPr>
              <a:t>(أ) مفهوم التقويم التربوى الشامل : </a:t>
            </a:r>
            <a:r>
              <a:rPr lang="ar-EG" sz="2000" b="1" dirty="0" smtClean="0"/>
              <a:t/>
            </a:r>
            <a:br>
              <a:rPr lang="ar-EG" sz="2000" b="1" dirty="0" smtClean="0"/>
            </a:br>
            <a:r>
              <a:rPr lang="ar-EG" sz="2000" b="1" dirty="0"/>
              <a:t> </a:t>
            </a:r>
            <a:r>
              <a:rPr lang="ar-EG" sz="2000" b="1" dirty="0" smtClean="0"/>
              <a:t>          هو نوع من التقويم يؤدى استخدامه فى العملية التعليمية الى تحسين عملية التعليم والتعلم </a:t>
            </a:r>
            <a:br>
              <a:rPr lang="ar-EG" sz="2000" b="1" dirty="0" smtClean="0"/>
            </a:br>
            <a:r>
              <a:rPr lang="ar-EG" sz="2000" b="1" dirty="0" smtClean="0"/>
              <a:t>بما يوفره من شواهد موثقة حول ما يعرفه المتعلم وما يستطيع عمله فى سياق حقيقى فعلى.</a:t>
            </a:r>
            <a:br>
              <a:rPr lang="ar-EG" sz="2000" b="1" dirty="0" smtClean="0"/>
            </a:br>
            <a:r>
              <a:rPr lang="ar-EG" sz="2200" b="1" dirty="0" smtClean="0">
                <a:solidFill>
                  <a:srgbClr val="FF0000"/>
                </a:solidFill>
              </a:rPr>
              <a:t>(ب) مرتكزات نظام التقويم التربوى الشامل : </a:t>
            </a:r>
            <a:r>
              <a:rPr lang="ar-EG" sz="2000" b="1" dirty="0" smtClean="0"/>
              <a:t/>
            </a:r>
            <a:br>
              <a:rPr lang="ar-EG" sz="2000" b="1" dirty="0" smtClean="0"/>
            </a:br>
            <a:r>
              <a:rPr lang="ar-EG" sz="2000" b="1" dirty="0" smtClean="0"/>
              <a:t>1- توظيف المعايير القومية للتعليم              2- شمولية التقويم وستمراريته</a:t>
            </a:r>
            <a:br>
              <a:rPr lang="ar-EG" sz="2000" b="1" dirty="0" smtClean="0"/>
            </a:br>
            <a:r>
              <a:rPr lang="ar-EG" sz="2000" b="1" dirty="0" smtClean="0"/>
              <a:t>3- تنوع أساليب التقويم وأدواته                  4- استخدام ملف انجاز المتعلم </a:t>
            </a:r>
            <a:br>
              <a:rPr lang="ar-EG" sz="2000" b="1" dirty="0" smtClean="0"/>
            </a:br>
            <a:r>
              <a:rPr lang="ar-EG" sz="2000" b="1" dirty="0" smtClean="0"/>
              <a:t>5- توفير فرص لتنمية التفكير ومهاراته        6- معالجة جوانب الضعف أولا بأول</a:t>
            </a:r>
            <a:br>
              <a:rPr lang="ar-EG" sz="2000" b="1" dirty="0" smtClean="0"/>
            </a:br>
            <a:r>
              <a:rPr lang="ar-EG" sz="2000" b="1" dirty="0" smtClean="0"/>
              <a:t>7- </a:t>
            </a:r>
            <a:r>
              <a:rPr lang="ar-EG" sz="2000" b="1" dirty="0" smtClean="0"/>
              <a:t>التمركز حول المتعلم وجعله محورا للعملية التعليمية .</a:t>
            </a:r>
            <a:br>
              <a:rPr lang="ar-EG" sz="2000" b="1" dirty="0" smtClean="0"/>
            </a:br>
            <a:r>
              <a:rPr lang="ar-EG" sz="2000" b="1" dirty="0"/>
              <a:t> </a:t>
            </a:r>
            <a:r>
              <a:rPr lang="ar-EG" sz="2000" b="1" dirty="0" smtClean="0"/>
              <a:t/>
            </a:r>
            <a:br>
              <a:rPr lang="ar-EG" sz="2000" b="1" dirty="0" smtClean="0"/>
            </a:br>
            <a:r>
              <a:rPr lang="ar-EG" sz="2000" b="1" dirty="0" smtClean="0"/>
              <a:t>                           </a:t>
            </a:r>
            <a:r>
              <a:rPr lang="ar-EG" sz="2700" b="1" dirty="0" smtClean="0"/>
              <a:t> (ب) </a:t>
            </a:r>
            <a:r>
              <a:rPr lang="ar-EG" sz="2700" b="1" dirty="0" smtClean="0"/>
              <a:t>الفصل السادس : تطور المنهج </a:t>
            </a:r>
            <a:br>
              <a:rPr lang="ar-EG" sz="2700" b="1" dirty="0" smtClean="0"/>
            </a:br>
            <a:r>
              <a:rPr lang="ar-EG" sz="2000" b="1" dirty="0" smtClean="0"/>
              <a:t/>
            </a:r>
            <a:br>
              <a:rPr lang="ar-EG" sz="2000" b="1" dirty="0" smtClean="0"/>
            </a:br>
            <a:r>
              <a:rPr lang="ar-EG" sz="2200" b="1" dirty="0" smtClean="0">
                <a:solidFill>
                  <a:srgbClr val="FF0000"/>
                </a:solidFill>
              </a:rPr>
              <a:t>أولا - المصطلحات الشائعة فى مجال تطوير المناهج : </a:t>
            </a:r>
            <a:r>
              <a:rPr lang="ar-EG" sz="2000" b="1" dirty="0" smtClean="0"/>
              <a:t>( التطوير ، والتحسين ، والتغيير)</a:t>
            </a:r>
            <a:br>
              <a:rPr lang="ar-EG" sz="2000" b="1" dirty="0" smtClean="0"/>
            </a:br>
            <a:r>
              <a:rPr lang="ar-EG" sz="2200" b="1" u="sng" dirty="0" smtClean="0">
                <a:solidFill>
                  <a:srgbClr val="7030A0"/>
                </a:solidFill>
              </a:rPr>
              <a:t>( 1)  التطوير ( </a:t>
            </a:r>
            <a:r>
              <a:rPr lang="en-US" sz="2200" b="1" u="sng" dirty="0" smtClean="0">
                <a:solidFill>
                  <a:srgbClr val="7030A0"/>
                </a:solidFill>
              </a:rPr>
              <a:t>Development</a:t>
            </a:r>
            <a:r>
              <a:rPr lang="ar-EG" sz="2200" b="1" u="sng" dirty="0" smtClean="0">
                <a:solidFill>
                  <a:srgbClr val="7030A0"/>
                </a:solidFill>
              </a:rPr>
              <a:t>)  </a:t>
            </a:r>
            <a:r>
              <a:rPr lang="ar-EG" sz="2200" b="1" dirty="0" smtClean="0">
                <a:solidFill>
                  <a:srgbClr val="7030A0"/>
                </a:solidFill>
              </a:rPr>
              <a:t>: </a:t>
            </a:r>
            <a:r>
              <a:rPr lang="en-US" sz="2000" b="1" dirty="0" smtClean="0"/>
              <a:t/>
            </a:r>
            <a:br>
              <a:rPr lang="en-US" sz="2000" b="1" dirty="0" smtClean="0"/>
            </a:br>
            <a:r>
              <a:rPr lang="ar-EG" sz="2000" b="1" dirty="0" smtClean="0"/>
              <a:t>وهو تغيير كيفى فى أحد مكونات المنهج أو بعضها أو جميعها يؤدى الى رفع كفاءة المنهج فى تحقيق غايات النظام التعليمى من أجل التنمية الشاملة .</a:t>
            </a:r>
            <a:r>
              <a:rPr lang="en-US" sz="2000" b="1" dirty="0" smtClean="0"/>
              <a:t/>
            </a:r>
            <a:br>
              <a:rPr lang="en-US" sz="2000" b="1" dirty="0" smtClean="0"/>
            </a:br>
            <a:r>
              <a:rPr lang="ar-EG" sz="2200" b="1" u="sng" dirty="0" smtClean="0">
                <a:solidFill>
                  <a:srgbClr val="7030A0"/>
                </a:solidFill>
              </a:rPr>
              <a:t>(2)  التغيير (  </a:t>
            </a:r>
            <a:r>
              <a:rPr lang="en-US" sz="2200" b="1" u="sng" dirty="0" smtClean="0">
                <a:solidFill>
                  <a:srgbClr val="7030A0"/>
                </a:solidFill>
              </a:rPr>
              <a:t>Change</a:t>
            </a:r>
            <a:r>
              <a:rPr lang="ar-EG" sz="2200" b="1" u="sng" dirty="0" smtClean="0">
                <a:solidFill>
                  <a:srgbClr val="7030A0"/>
                </a:solidFill>
              </a:rPr>
              <a:t> ) </a:t>
            </a:r>
            <a:r>
              <a:rPr lang="ar-EG" sz="2000" b="1" dirty="0" smtClean="0"/>
              <a:t>: وهو عملية تعديل بالحذف أو الاضافة أو الاستبدال فى جميع عناصر المنهج دون الاعتماد على  أسس علمية  ، وقد يحقق ذلك تحسنا  فى ناتج المنهج أو لا يحقق .</a:t>
            </a:r>
            <a:r>
              <a:rPr lang="ar-EG" sz="2000" dirty="0" smtClean="0"/>
              <a:t/>
            </a:r>
            <a:br>
              <a:rPr lang="ar-EG" sz="2000" dirty="0" smtClean="0"/>
            </a:br>
            <a:r>
              <a:rPr lang="ar-EG" sz="2000" dirty="0" smtClean="0"/>
              <a:t> </a:t>
            </a:r>
            <a:br>
              <a:rPr lang="ar-EG" sz="2000" dirty="0" smtClean="0"/>
            </a:br>
            <a:endParaRPr lang="en-US" sz="2000" dirty="0"/>
          </a:p>
        </p:txBody>
      </p:sp>
    </p:spTree>
    <p:extLst>
      <p:ext uri="{BB962C8B-B14F-4D97-AF65-F5344CB8AC3E}">
        <p14:creationId xmlns:p14="http://schemas.microsoft.com/office/powerpoint/2010/main" val="400243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5257800"/>
          </a:xfrm>
        </p:spPr>
        <p:txBody>
          <a:bodyPr>
            <a:normAutofit fontScale="90000"/>
          </a:bodyPr>
          <a:lstStyle/>
          <a:p>
            <a:pPr algn="r" rtl="1"/>
            <a:r>
              <a:rPr lang="ar-EG" sz="2200" b="1" u="sng" dirty="0" smtClean="0">
                <a:solidFill>
                  <a:srgbClr val="7030A0"/>
                </a:solidFill>
              </a:rPr>
              <a:t>(3) التحسين (</a:t>
            </a:r>
            <a:r>
              <a:rPr lang="en-US" sz="2200" b="1" u="sng" dirty="0" smtClean="0">
                <a:solidFill>
                  <a:srgbClr val="7030A0"/>
                </a:solidFill>
              </a:rPr>
              <a:t>Improvement</a:t>
            </a:r>
            <a:r>
              <a:rPr lang="ar-EG" sz="2200" b="1" u="sng" dirty="0" smtClean="0">
                <a:solidFill>
                  <a:srgbClr val="7030A0"/>
                </a:solidFill>
              </a:rPr>
              <a:t>) هو </a:t>
            </a:r>
            <a:r>
              <a:rPr lang="ar-EG" sz="2200" b="1" dirty="0" smtClean="0"/>
              <a:t>:</a:t>
            </a:r>
            <a:r>
              <a:rPr lang="ar-EG" sz="2000" b="1" dirty="0" smtClean="0"/>
              <a:t/>
            </a:r>
            <a:br>
              <a:rPr lang="ar-EG" sz="2000" b="1" dirty="0" smtClean="0"/>
            </a:br>
            <a:r>
              <a:rPr lang="ar-EG" sz="2000" b="1" dirty="0"/>
              <a:t> </a:t>
            </a:r>
            <a:r>
              <a:rPr lang="ar-EG" sz="2000" b="1" dirty="0" smtClean="0"/>
              <a:t>                عملية ايجابية يقوم بها خبراء اعداد المناهج وتصميماتها تستهدف الوصول بالمنهج القائم أو بعض مكوناته الى صورة أفضل مما هو عليه.</a:t>
            </a:r>
            <a:br>
              <a:rPr lang="ar-EG" sz="2000" b="1" dirty="0" smtClean="0"/>
            </a:br>
            <a:r>
              <a:rPr lang="ar-EG" sz="2200" b="1" dirty="0" smtClean="0">
                <a:solidFill>
                  <a:srgbClr val="FF0000"/>
                </a:solidFill>
              </a:rPr>
              <a:t>رابعا – أهمية تطويرالمنهج :</a:t>
            </a:r>
            <a:r>
              <a:rPr lang="ar-EG" sz="2000" b="1" dirty="0" smtClean="0"/>
              <a:t/>
            </a:r>
            <a:br>
              <a:rPr lang="ar-EG" sz="2000" b="1" dirty="0" smtClean="0"/>
            </a:br>
            <a:r>
              <a:rPr lang="ar-EG" sz="2000" b="1" dirty="0" smtClean="0"/>
              <a:t>1- مسايرة التغييرات العالمية المتلاحقة      </a:t>
            </a:r>
            <a:br>
              <a:rPr lang="ar-EG" sz="2000" b="1" dirty="0" smtClean="0"/>
            </a:br>
            <a:r>
              <a:rPr lang="ar-EG" sz="2000" b="1" dirty="0" smtClean="0"/>
              <a:t>2- نتائج البحوث والدراسات والنظريات التربوية</a:t>
            </a:r>
            <a:br>
              <a:rPr lang="ar-EG" sz="2000" b="1" dirty="0" smtClean="0"/>
            </a:br>
            <a:r>
              <a:rPr lang="ar-EG" sz="2000" b="1" dirty="0" smtClean="0"/>
              <a:t>3- تقدم وسائل الاتصال وتكنولوجيا التعليم     </a:t>
            </a:r>
            <a:br>
              <a:rPr lang="ar-EG" sz="2000" b="1" dirty="0" smtClean="0"/>
            </a:br>
            <a:r>
              <a:rPr lang="ar-EG" sz="2000" b="1" dirty="0" smtClean="0"/>
              <a:t> 4- تغير دور المعلم والمتعلم</a:t>
            </a:r>
            <a:r>
              <a:rPr lang="ar-EG" sz="2000" b="1" dirty="0"/>
              <a:t/>
            </a:r>
            <a:br>
              <a:rPr lang="ar-EG" sz="2000" b="1" dirty="0"/>
            </a:br>
            <a:r>
              <a:rPr lang="ar-EG" sz="2200" b="1" dirty="0" smtClean="0">
                <a:solidFill>
                  <a:srgbClr val="FF0000"/>
                </a:solidFill>
              </a:rPr>
              <a:t>خامسا – أساليب تطويرالمنهج :</a:t>
            </a:r>
            <a:r>
              <a:rPr lang="ar-EG" sz="2000" b="1" dirty="0" smtClean="0"/>
              <a:t/>
            </a:r>
            <a:br>
              <a:rPr lang="ar-EG" sz="2000" b="1" dirty="0" smtClean="0"/>
            </a:br>
            <a:r>
              <a:rPr lang="ar-EG" sz="2000" b="1" dirty="0" smtClean="0"/>
              <a:t> 1- التطوير بالحذف أو بالاضافة أو الاستبدال  </a:t>
            </a:r>
            <a:br>
              <a:rPr lang="ar-EG" sz="2000" b="1" dirty="0" smtClean="0"/>
            </a:br>
            <a:r>
              <a:rPr lang="ar-EG" sz="2000" b="1" dirty="0" smtClean="0"/>
              <a:t> 2- تطوير الكتب وطرق التدريس والوسائل التعليمية</a:t>
            </a:r>
            <a:br>
              <a:rPr lang="ar-EG" sz="2000" b="1" dirty="0" smtClean="0"/>
            </a:br>
            <a:r>
              <a:rPr lang="ar-EG" sz="2000" b="1" dirty="0" smtClean="0"/>
              <a:t>3- تطوير نظم وأساليب التقويم والامتحانات</a:t>
            </a:r>
            <a:br>
              <a:rPr lang="ar-EG" sz="2000" b="1" dirty="0" smtClean="0"/>
            </a:br>
            <a:r>
              <a:rPr lang="ar-EG" sz="2000" b="1" dirty="0" smtClean="0"/>
              <a:t>4- الأخذ بأحدث التنظيمات المنهجية محليا وعالميا </a:t>
            </a:r>
            <a:br>
              <a:rPr lang="ar-EG" sz="2000" b="1" dirty="0" smtClean="0"/>
            </a:br>
            <a:r>
              <a:rPr lang="ar-EG" sz="2000" b="1" dirty="0" smtClean="0"/>
              <a:t>5- ادخال تجديدات على النظم التربوية</a:t>
            </a:r>
            <a:br>
              <a:rPr lang="ar-EG" sz="2000" b="1" dirty="0" smtClean="0"/>
            </a:br>
            <a:r>
              <a:rPr lang="ar-EG" sz="2000" b="1" dirty="0"/>
              <a:t/>
            </a:r>
            <a:br>
              <a:rPr lang="ar-EG" sz="2000" b="1" dirty="0"/>
            </a:br>
            <a:r>
              <a:rPr lang="ar-EG" sz="2000" b="1" dirty="0" smtClean="0"/>
              <a:t>                                           </a:t>
            </a:r>
            <a:r>
              <a:rPr lang="ar-EG" sz="2000" b="1" dirty="0" smtClean="0">
                <a:solidFill>
                  <a:srgbClr val="C00000"/>
                </a:solidFill>
              </a:rPr>
              <a:t>انتهت المحاضرات وكل عام وانتم بكل خير </a:t>
            </a:r>
            <a:br>
              <a:rPr lang="ar-EG" sz="2000" b="1" dirty="0" smtClean="0">
                <a:solidFill>
                  <a:srgbClr val="C00000"/>
                </a:solidFill>
              </a:rPr>
            </a:br>
            <a:r>
              <a:rPr lang="ar-EG" sz="2000" b="1" dirty="0" smtClean="0">
                <a:solidFill>
                  <a:srgbClr val="C00000"/>
                </a:solidFill>
              </a:rPr>
              <a:t>                                                     تحياتى  /  د. سيد فهمى</a:t>
            </a:r>
            <a:r>
              <a:rPr lang="ar-EG" sz="2000" dirty="0" smtClean="0"/>
              <a:t/>
            </a:r>
            <a:br>
              <a:rPr lang="ar-EG" sz="2000" dirty="0" smtClean="0"/>
            </a:br>
            <a:endParaRPr lang="en-US" sz="2000" dirty="0"/>
          </a:p>
        </p:txBody>
      </p:sp>
    </p:spTree>
    <p:extLst>
      <p:ext uri="{BB962C8B-B14F-4D97-AF65-F5344CB8AC3E}">
        <p14:creationId xmlns:p14="http://schemas.microsoft.com/office/powerpoint/2010/main" val="895254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12</Words>
  <Application>Microsoft Office PowerPoint</Application>
  <PresentationFormat>On-screen Show (4:3)</PresentationFormat>
  <Paragraphs>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المحاضرة الأخيرة                           (أ) الفصل الخامس : تقويم المنهج     أولا- مفهوم التقويم ( Evaluation)      # عامــــــــــــة هـــو:  عملية منهجية منظمة لتشخيص وعلاج أوجه القصور فى مؤسسة ما .     # التقويم التربوى هو : مجموعة الخطوات والاجراءات المنهجية المنظمة التى تقوم بها المؤسسة التعليمية لتحديد نقاط القوة وتحسينها وتشخيص نقاط الضعف وعلاجها ، وذلك فى  ضوء الأهداف التربوية المنشودة .     # تقويم المنهج هو : عملية منهجية منظمة تتمثل فى تحديد مدى فاعلية المنهج فى اعداد المتعلمين للحياة ، وتحقيق الأهداف التربوية المنشودة ، ويتم ذلك وفق مرحلتين هما : التقويو الجزئى ، والتقويم الكلى أو النهائى .  ثانيا – خطوات التقويم :  1- تحديد الأهداف        2- تحديد مصادر المعلومات         3- تحديد كمية ونوع المعلومات 4- تصميم أساليب وأدوات التقويم                            5- جمع البيانات والمعلومات وتصنيفها  6- تفسير البيانات واصدار الأحكام والقرارات            7- التنفيذ والمتابعة ثالثا – أدوات التقويم التربوى :  ( اختبار المقال ، اختبار الصواب والخطأ ، التكملة ، المزاوجة ، اعادة الترتيب ، التصنيف ، الاختيار من متعدد )   </vt:lpstr>
      <vt:lpstr> رابعا – التقويم الشامل :  (أ) مفهوم التقويم التربوى الشامل :             هو نوع من التقويم يؤدى استخدامه فى العملية التعليمية الى تحسين عملية التعليم والتعلم  بما يوفره من شواهد موثقة حول ما يعرفه المتعلم وما يستطيع عمله فى سياق حقيقى فعلى. (ب) مرتكزات نظام التقويم التربوى الشامل :  1- توظيف المعايير القومية للتعليم              2- شمولية التقويم وستمراريته 3- تنوع أساليب التقويم وأدواته                  4- استخدام ملف انجاز المتعلم  5- توفير فرص لتنمية التفكير ومهاراته        6- معالجة جوانب الضعف أولا بأول 7- التمركز حول المتعلم وجعله محورا للعملية التعليمية .                               (ب) الفصل السادس : تطور المنهج   أولا - المصطلحات الشائعة فى مجال تطوير المناهج : ( التطوير ، والتحسين ، والتغيير) ( 1)  التطوير ( Development)  :  وهو تغيير كيفى فى أحد مكونات المنهج أو بعضها أو جميعها يؤدى الى رفع كفاءة المنهج فى تحقيق غايات النظام التعليمى من أجل التنمية الشاملة . (2)  التغيير (  Change ) : وهو عملية تعديل بالحذف أو الاضافة أو الاستبدال فى جميع عناصر المنهج دون الاعتماد على  أسس علمية  ، وقد يحقق ذلك تحسنا  فى ناتج المنهج أو لا يحقق .   </vt:lpstr>
      <vt:lpstr>(3) التحسين (Improvement) هو :                  عملية ايجابية يقوم بها خبراء اعداد المناهج وتصميماتها تستهدف الوصول بالمنهج القائم أو بعض مكوناته الى صورة أفضل مما هو عليه. رابعا – أهمية تطويرالمنهج : 1- مسايرة التغييرات العالمية المتلاحقة       2- نتائج البحوث والدراسات والنظريات التربوية 3- تقدم وسائل الاتصال وتكنولوجيا التعليم       4- تغير دور المعلم والمتعلم خامسا – أساليب تطويرالمنهج :  1- التطوير بالحذف أو بالاضافة أو الاستبدال    2- تطوير الكتب وطرق التدريس والوسائل التعليمية 3- تطوير نظم وأساليب التقويم والامتحانات 4- الأخذ بأحدث التنظيمات المنهجية محليا وعالميا  5- ادخال تجديدات على النظم التربوية                                             انتهت المحاضرات وكل عام وانتم بكل خير                                                       تحياتى  /  د. سيد فهمى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الغصل الخامس  تقويم المنهج أولا- مفهوم التقويم (       )      # عامة هو : عملية منهجية منظمة لتشخيص وعلاج أوجه القصور فى مؤسسة ما .     # التقويم التربوى هو : مجموعة الخطوات والاجراءات  منهجية منظمة</dc:title>
  <dc:creator>Dr.Sayed</dc:creator>
  <cp:lastModifiedBy>Dr.Sayed</cp:lastModifiedBy>
  <cp:revision>14</cp:revision>
  <dcterms:created xsi:type="dcterms:W3CDTF">2020-12-27T13:14:21Z</dcterms:created>
  <dcterms:modified xsi:type="dcterms:W3CDTF">2020-12-27T16:39:40Z</dcterms:modified>
</cp:coreProperties>
</file>