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3F215E-2A4E-4801-A66A-B770441C3E75}"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FCD9-6EAA-4C64-893C-C236EC72E290}" type="slidenum">
              <a:rPr lang="en-US" smtClean="0"/>
              <a:t>‹#›</a:t>
            </a:fld>
            <a:endParaRPr lang="en-US"/>
          </a:p>
        </p:txBody>
      </p:sp>
    </p:spTree>
    <p:extLst>
      <p:ext uri="{BB962C8B-B14F-4D97-AF65-F5344CB8AC3E}">
        <p14:creationId xmlns:p14="http://schemas.microsoft.com/office/powerpoint/2010/main" val="20498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F215E-2A4E-4801-A66A-B770441C3E75}"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FCD9-6EAA-4C64-893C-C236EC72E290}" type="slidenum">
              <a:rPr lang="en-US" smtClean="0"/>
              <a:t>‹#›</a:t>
            </a:fld>
            <a:endParaRPr lang="en-US"/>
          </a:p>
        </p:txBody>
      </p:sp>
    </p:spTree>
    <p:extLst>
      <p:ext uri="{BB962C8B-B14F-4D97-AF65-F5344CB8AC3E}">
        <p14:creationId xmlns:p14="http://schemas.microsoft.com/office/powerpoint/2010/main" val="2506232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F215E-2A4E-4801-A66A-B770441C3E75}"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FCD9-6EAA-4C64-893C-C236EC72E290}" type="slidenum">
              <a:rPr lang="en-US" smtClean="0"/>
              <a:t>‹#›</a:t>
            </a:fld>
            <a:endParaRPr lang="en-US"/>
          </a:p>
        </p:txBody>
      </p:sp>
    </p:spTree>
    <p:extLst>
      <p:ext uri="{BB962C8B-B14F-4D97-AF65-F5344CB8AC3E}">
        <p14:creationId xmlns:p14="http://schemas.microsoft.com/office/powerpoint/2010/main" val="365911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F215E-2A4E-4801-A66A-B770441C3E75}"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FCD9-6EAA-4C64-893C-C236EC72E290}" type="slidenum">
              <a:rPr lang="en-US" smtClean="0"/>
              <a:t>‹#›</a:t>
            </a:fld>
            <a:endParaRPr lang="en-US"/>
          </a:p>
        </p:txBody>
      </p:sp>
    </p:spTree>
    <p:extLst>
      <p:ext uri="{BB962C8B-B14F-4D97-AF65-F5344CB8AC3E}">
        <p14:creationId xmlns:p14="http://schemas.microsoft.com/office/powerpoint/2010/main" val="466111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3F215E-2A4E-4801-A66A-B770441C3E75}"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FCD9-6EAA-4C64-893C-C236EC72E290}" type="slidenum">
              <a:rPr lang="en-US" smtClean="0"/>
              <a:t>‹#›</a:t>
            </a:fld>
            <a:endParaRPr lang="en-US"/>
          </a:p>
        </p:txBody>
      </p:sp>
    </p:spTree>
    <p:extLst>
      <p:ext uri="{BB962C8B-B14F-4D97-AF65-F5344CB8AC3E}">
        <p14:creationId xmlns:p14="http://schemas.microsoft.com/office/powerpoint/2010/main" val="89060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3F215E-2A4E-4801-A66A-B770441C3E75}"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FCD9-6EAA-4C64-893C-C236EC72E290}" type="slidenum">
              <a:rPr lang="en-US" smtClean="0"/>
              <a:t>‹#›</a:t>
            </a:fld>
            <a:endParaRPr lang="en-US"/>
          </a:p>
        </p:txBody>
      </p:sp>
    </p:spTree>
    <p:extLst>
      <p:ext uri="{BB962C8B-B14F-4D97-AF65-F5344CB8AC3E}">
        <p14:creationId xmlns:p14="http://schemas.microsoft.com/office/powerpoint/2010/main" val="2577134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3F215E-2A4E-4801-A66A-B770441C3E75}" type="datetimeFigureOut">
              <a:rPr lang="en-US" smtClean="0"/>
              <a:t>12/17/2020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2FCD9-6EAA-4C64-893C-C236EC72E290}" type="slidenum">
              <a:rPr lang="en-US" smtClean="0"/>
              <a:t>‹#›</a:t>
            </a:fld>
            <a:endParaRPr lang="en-US"/>
          </a:p>
        </p:txBody>
      </p:sp>
    </p:spTree>
    <p:extLst>
      <p:ext uri="{BB962C8B-B14F-4D97-AF65-F5344CB8AC3E}">
        <p14:creationId xmlns:p14="http://schemas.microsoft.com/office/powerpoint/2010/main" val="56935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3F215E-2A4E-4801-A66A-B770441C3E75}" type="datetimeFigureOut">
              <a:rPr lang="en-US" smtClean="0"/>
              <a:t>12/17/2020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F2FCD9-6EAA-4C64-893C-C236EC72E290}" type="slidenum">
              <a:rPr lang="en-US" smtClean="0"/>
              <a:t>‹#›</a:t>
            </a:fld>
            <a:endParaRPr lang="en-US"/>
          </a:p>
        </p:txBody>
      </p:sp>
    </p:spTree>
    <p:extLst>
      <p:ext uri="{BB962C8B-B14F-4D97-AF65-F5344CB8AC3E}">
        <p14:creationId xmlns:p14="http://schemas.microsoft.com/office/powerpoint/2010/main" val="2475449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F215E-2A4E-4801-A66A-B770441C3E75}" type="datetimeFigureOut">
              <a:rPr lang="en-US" smtClean="0"/>
              <a:t>12/17/2020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F2FCD9-6EAA-4C64-893C-C236EC72E290}" type="slidenum">
              <a:rPr lang="en-US" smtClean="0"/>
              <a:t>‹#›</a:t>
            </a:fld>
            <a:endParaRPr lang="en-US"/>
          </a:p>
        </p:txBody>
      </p:sp>
    </p:spTree>
    <p:extLst>
      <p:ext uri="{BB962C8B-B14F-4D97-AF65-F5344CB8AC3E}">
        <p14:creationId xmlns:p14="http://schemas.microsoft.com/office/powerpoint/2010/main" val="2106143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F215E-2A4E-4801-A66A-B770441C3E75}"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FCD9-6EAA-4C64-893C-C236EC72E290}" type="slidenum">
              <a:rPr lang="en-US" smtClean="0"/>
              <a:t>‹#›</a:t>
            </a:fld>
            <a:endParaRPr lang="en-US"/>
          </a:p>
        </p:txBody>
      </p:sp>
    </p:spTree>
    <p:extLst>
      <p:ext uri="{BB962C8B-B14F-4D97-AF65-F5344CB8AC3E}">
        <p14:creationId xmlns:p14="http://schemas.microsoft.com/office/powerpoint/2010/main" val="634561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F215E-2A4E-4801-A66A-B770441C3E75}"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FCD9-6EAA-4C64-893C-C236EC72E290}" type="slidenum">
              <a:rPr lang="en-US" smtClean="0"/>
              <a:t>‹#›</a:t>
            </a:fld>
            <a:endParaRPr lang="en-US"/>
          </a:p>
        </p:txBody>
      </p:sp>
    </p:spTree>
    <p:extLst>
      <p:ext uri="{BB962C8B-B14F-4D97-AF65-F5344CB8AC3E}">
        <p14:creationId xmlns:p14="http://schemas.microsoft.com/office/powerpoint/2010/main" val="1315462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F215E-2A4E-4801-A66A-B770441C3E75}" type="datetimeFigureOut">
              <a:rPr lang="en-US" smtClean="0"/>
              <a:t>12/17/2020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2FCD9-6EAA-4C64-893C-C236EC72E290}" type="slidenum">
              <a:rPr lang="en-US" smtClean="0"/>
              <a:t>‹#›</a:t>
            </a:fld>
            <a:endParaRPr lang="en-US"/>
          </a:p>
        </p:txBody>
      </p:sp>
    </p:spTree>
    <p:extLst>
      <p:ext uri="{BB962C8B-B14F-4D97-AF65-F5344CB8AC3E}">
        <p14:creationId xmlns:p14="http://schemas.microsoft.com/office/powerpoint/2010/main" val="265275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62000"/>
            <a:ext cx="7772400" cy="5029200"/>
          </a:xfrm>
        </p:spPr>
        <p:txBody>
          <a:bodyPr>
            <a:normAutofit fontScale="90000"/>
          </a:bodyPr>
          <a:lstStyle/>
          <a:p>
            <a:pPr algn="r" rtl="1"/>
            <a:r>
              <a:rPr lang="ar-EG" sz="2000" b="1" dirty="0" smtClean="0"/>
              <a:t>                                                         </a:t>
            </a:r>
            <a:br>
              <a:rPr lang="ar-EG" sz="2000" b="1" dirty="0" smtClean="0"/>
            </a:br>
            <a:r>
              <a:rPr lang="ar-EG" sz="2000" b="1" dirty="0"/>
              <a:t> </a:t>
            </a:r>
            <a:r>
              <a:rPr lang="ar-EG" sz="2000" b="1" dirty="0" smtClean="0"/>
              <a:t>                                             </a:t>
            </a:r>
            <a:r>
              <a:rPr lang="ar-EG" sz="2700" b="1" dirty="0" smtClean="0"/>
              <a:t>الفصل الثالث  : عناصر المنهج</a:t>
            </a:r>
            <a:r>
              <a:rPr lang="ar-EG" sz="2000" b="1" dirty="0" smtClean="0"/>
              <a:t/>
            </a:r>
            <a:br>
              <a:rPr lang="ar-EG" sz="2000" b="1" dirty="0" smtClean="0"/>
            </a:br>
            <a:r>
              <a:rPr lang="ar-EG" sz="2000" b="1" dirty="0" smtClean="0"/>
              <a:t/>
            </a:r>
            <a:br>
              <a:rPr lang="ar-EG" sz="2000" b="1" dirty="0" smtClean="0"/>
            </a:br>
            <a:r>
              <a:rPr lang="ar-EG" sz="2000" b="1" dirty="0" smtClean="0"/>
              <a:t>     تحدد عناصر المنهج فى </a:t>
            </a:r>
            <a:r>
              <a:rPr lang="en-US" sz="2000" b="1" dirty="0" smtClean="0"/>
              <a:t>:</a:t>
            </a:r>
            <a:r>
              <a:rPr lang="ar-EG" sz="2000" b="1" dirty="0" smtClean="0"/>
              <a:t> الأهداف (</a:t>
            </a:r>
            <a:r>
              <a:rPr lang="en-US" sz="2000" b="1" dirty="0" smtClean="0"/>
              <a:t>Aims</a:t>
            </a:r>
            <a:r>
              <a:rPr lang="ar-EG" sz="2000" b="1" dirty="0" smtClean="0"/>
              <a:t>) المحتوى ( </a:t>
            </a:r>
            <a:r>
              <a:rPr lang="en-US" sz="2000" b="1" dirty="0" smtClean="0"/>
              <a:t>Content</a:t>
            </a:r>
            <a:r>
              <a:rPr lang="ar-EG" sz="2000" b="1" dirty="0" smtClean="0"/>
              <a:t> )</a:t>
            </a:r>
            <a:r>
              <a:rPr lang="en-US" sz="2000" b="1" dirty="0" smtClean="0"/>
              <a:t> </a:t>
            </a:r>
            <a:r>
              <a:rPr lang="ar-EG" sz="2000" b="1" dirty="0" smtClean="0"/>
              <a:t>طرق التدريس (</a:t>
            </a:r>
            <a:r>
              <a:rPr lang="en-US" sz="2000" b="1" dirty="0" smtClean="0"/>
              <a:t> (Methods</a:t>
            </a:r>
            <a:r>
              <a:rPr lang="ar-EG" sz="2000" b="1" dirty="0" smtClean="0"/>
              <a:t> ، الأنشطة (  </a:t>
            </a:r>
            <a:r>
              <a:rPr lang="en-US" sz="2000" b="1" dirty="0" smtClean="0"/>
              <a:t>Activities</a:t>
            </a:r>
            <a:r>
              <a:rPr lang="ar-EG" sz="2000" b="1" dirty="0" smtClean="0"/>
              <a:t> ) ، التقويم (  </a:t>
            </a:r>
            <a:r>
              <a:rPr lang="en-US" sz="2000" b="1" dirty="0" smtClean="0"/>
              <a:t>Evaluation</a:t>
            </a:r>
            <a:r>
              <a:rPr lang="ar-EG" sz="2000" b="1" dirty="0" smtClean="0"/>
              <a:t> ) </a:t>
            </a:r>
            <a:r>
              <a:rPr lang="en-US" sz="2000" b="1" dirty="0" smtClean="0"/>
              <a:t> </a:t>
            </a:r>
            <a:r>
              <a:rPr lang="ar-EG" sz="2000" b="1" dirty="0" smtClean="0"/>
              <a:t>.</a:t>
            </a:r>
            <a:br>
              <a:rPr lang="ar-EG" sz="2000" b="1" dirty="0" smtClean="0"/>
            </a:br>
            <a:r>
              <a:rPr lang="ar-EG" sz="2700" b="1" dirty="0" smtClean="0">
                <a:solidFill>
                  <a:srgbClr val="FF0000"/>
                </a:solidFill>
              </a:rPr>
              <a:t>أولا- الأهداف (</a:t>
            </a:r>
            <a:r>
              <a:rPr lang="en-US" sz="2700" b="1" dirty="0" smtClean="0">
                <a:solidFill>
                  <a:srgbClr val="FF0000"/>
                </a:solidFill>
              </a:rPr>
              <a:t>Aims</a:t>
            </a:r>
            <a:r>
              <a:rPr lang="ar-EG" sz="2700" b="1" dirty="0" smtClean="0">
                <a:solidFill>
                  <a:srgbClr val="FF0000"/>
                </a:solidFill>
              </a:rPr>
              <a:t>) : </a:t>
            </a:r>
            <a:r>
              <a:rPr lang="ar-EG" sz="2000" b="1" dirty="0" smtClean="0"/>
              <a:t/>
            </a:r>
            <a:br>
              <a:rPr lang="ar-EG" sz="2000" b="1" dirty="0" smtClean="0"/>
            </a:br>
            <a:r>
              <a:rPr lang="ar-EG" sz="2000" b="1" dirty="0"/>
              <a:t> </a:t>
            </a:r>
            <a:r>
              <a:rPr lang="ar-EG" sz="2000" b="1" dirty="0" smtClean="0"/>
              <a:t>       وهى أول عناصر المنهج ، وهى الأساس الذى يتم فى ضوئه الترجمة الحقيقية للعناصر الأخرى ، وهى اما ان تكون عامة أو اجرائية .</a:t>
            </a:r>
            <a:br>
              <a:rPr lang="ar-EG" sz="2000" b="1" dirty="0" smtClean="0"/>
            </a:br>
            <a:r>
              <a:rPr lang="ar-EG" sz="2000" b="1" dirty="0"/>
              <a:t> </a:t>
            </a:r>
            <a:r>
              <a:rPr lang="ar-EG" sz="2000" b="1" dirty="0" smtClean="0"/>
              <a:t>       والأهداف العامة هى : الغايات والمقاصد المرغوبة للمؤسسة التربوية ، أما الأهداف الاجرائية فهى : أشكال الأداء المتوقع فى نهاية الموقف التعليمى .</a:t>
            </a:r>
            <a:br>
              <a:rPr lang="ar-EG" sz="2000" b="1" dirty="0" smtClean="0"/>
            </a:br>
            <a:r>
              <a:rPr lang="ar-EG" sz="2000" b="1" dirty="0" smtClean="0"/>
              <a:t>* </a:t>
            </a:r>
            <a:r>
              <a:rPr lang="ar-EG" sz="2200" b="1" dirty="0" smtClean="0">
                <a:solidFill>
                  <a:srgbClr val="7030A0"/>
                </a:solidFill>
              </a:rPr>
              <a:t>تعريف الهدف </a:t>
            </a:r>
            <a:r>
              <a:rPr lang="ar-EG" sz="2000" b="1" dirty="0" smtClean="0"/>
              <a:t>: ويعنى المرمى ، الغرض ، البغية ، القصد . وهوما يسعى الفرد الى تحقيقه. </a:t>
            </a:r>
            <a:br>
              <a:rPr lang="ar-EG" sz="2000" b="1" dirty="0" smtClean="0"/>
            </a:br>
            <a:r>
              <a:rPr lang="ar-EG" sz="2000" b="1" dirty="0" smtClean="0"/>
              <a:t>* </a:t>
            </a:r>
            <a:r>
              <a:rPr lang="ar-EG" sz="2200" b="1" dirty="0" smtClean="0">
                <a:solidFill>
                  <a:srgbClr val="7030A0"/>
                </a:solidFill>
              </a:rPr>
              <a:t>الأهمية التعليمية والتربوية للأهداف </a:t>
            </a:r>
            <a:r>
              <a:rPr lang="ar-EG" sz="2000" b="1" dirty="0" smtClean="0"/>
              <a:t>:</a:t>
            </a:r>
            <a:br>
              <a:rPr lang="ar-EG" sz="2000" b="1" dirty="0" smtClean="0"/>
            </a:br>
            <a:r>
              <a:rPr lang="ar-EG" sz="2000" b="1" dirty="0" smtClean="0"/>
              <a:t>1- نقطة بداية التخطيط التربوى          2- دليل للمعلم        3- أساس بناء أسئلة الاختبارات   4- تساعد فى تجزئة المحتوى    5- تقويم العملية التعليمية    6- اختيار النشاطات المطلوبة  7- معايير لاختيار طرق التدريس .</a:t>
            </a:r>
            <a:br>
              <a:rPr lang="ar-EG" sz="2000" b="1" dirty="0" smtClean="0"/>
            </a:br>
            <a:r>
              <a:rPr lang="ar-EG" sz="2200" b="1" dirty="0" smtClean="0">
                <a:solidFill>
                  <a:srgbClr val="7030A0"/>
                </a:solidFill>
              </a:rPr>
              <a:t>* مصادر اشتقاق الأهداف التعليمية </a:t>
            </a:r>
            <a:r>
              <a:rPr lang="ar-EG" sz="2200" b="1" dirty="0" smtClean="0"/>
              <a:t>:</a:t>
            </a:r>
            <a:r>
              <a:rPr lang="ar-EG" sz="2000" b="1" dirty="0" smtClean="0"/>
              <a:t/>
            </a:r>
            <a:br>
              <a:rPr lang="ar-EG" sz="2000" b="1" dirty="0" smtClean="0"/>
            </a:br>
            <a:r>
              <a:rPr lang="ar-EG" sz="2000" b="1" dirty="0" smtClean="0"/>
              <a:t>1- فلسفة المجتمع والتربية                        2- المتعلم                         3 - البيئة المحلية                                 4- المادة الدراسية                                   5 - سيكولوجية التعلم</a:t>
            </a:r>
            <a:br>
              <a:rPr lang="ar-EG" sz="2000" b="1" dirty="0" smtClean="0"/>
            </a:br>
            <a:endParaRPr lang="en-US" sz="2000" b="1" dirty="0"/>
          </a:p>
        </p:txBody>
      </p:sp>
    </p:spTree>
    <p:extLst>
      <p:ext uri="{BB962C8B-B14F-4D97-AF65-F5344CB8AC3E}">
        <p14:creationId xmlns:p14="http://schemas.microsoft.com/office/powerpoint/2010/main" val="150574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5562600"/>
          </a:xfrm>
        </p:spPr>
        <p:txBody>
          <a:bodyPr>
            <a:normAutofit/>
          </a:bodyPr>
          <a:lstStyle/>
          <a:p>
            <a:pPr algn="r"/>
            <a:r>
              <a:rPr lang="ar-EG" sz="2000" b="1" dirty="0" smtClean="0">
                <a:solidFill>
                  <a:srgbClr val="7030A0"/>
                </a:solidFill>
              </a:rPr>
              <a:t>* معايير الأهداف التعليمية : </a:t>
            </a:r>
            <a:r>
              <a:rPr lang="ar-EG" sz="2000" b="1" dirty="0" smtClean="0"/>
              <a:t/>
            </a:r>
            <a:br>
              <a:rPr lang="ar-EG" sz="2000" b="1" dirty="0" smtClean="0"/>
            </a:br>
            <a:r>
              <a:rPr lang="ar-EG" sz="2000" b="1" dirty="0" smtClean="0"/>
              <a:t>1- تستند الى فلسفة تربوية واجتماعية سليمة    2- تكون واقعية </a:t>
            </a:r>
            <a:r>
              <a:rPr lang="ar-EG" sz="2000" b="1" dirty="0"/>
              <a:t> </a:t>
            </a:r>
            <a:r>
              <a:rPr lang="ar-EG" sz="2000" b="1" dirty="0" smtClean="0"/>
              <a:t>     3- تراعى طبيعة المتعلم</a:t>
            </a:r>
            <a:br>
              <a:rPr lang="ar-EG" sz="2000" b="1" dirty="0" smtClean="0"/>
            </a:br>
            <a:r>
              <a:rPr lang="ar-EG" sz="2000" b="1" dirty="0" smtClean="0"/>
              <a:t>4- تساير روح العصر        5- تكون سلوكية            6- يشترك المعنيون فى تحديدها</a:t>
            </a:r>
            <a:br>
              <a:rPr lang="ar-EG" sz="2000" b="1" dirty="0" smtClean="0"/>
            </a:br>
            <a:r>
              <a:rPr lang="ar-EG" sz="2000" b="1" dirty="0"/>
              <a:t/>
            </a:r>
            <a:br>
              <a:rPr lang="ar-EG" sz="2000" b="1" dirty="0"/>
            </a:br>
            <a:r>
              <a:rPr lang="ar-EG" sz="2000" b="1" dirty="0" smtClean="0">
                <a:solidFill>
                  <a:srgbClr val="7030A0"/>
                </a:solidFill>
              </a:rPr>
              <a:t>* طرق صياغة الأهداف التعليمية : </a:t>
            </a:r>
            <a:r>
              <a:rPr lang="ar-EG" sz="2000" b="1" dirty="0" smtClean="0"/>
              <a:t/>
            </a:r>
            <a:br>
              <a:rPr lang="ar-EG" sz="2000" b="1" dirty="0" smtClean="0"/>
            </a:br>
            <a:r>
              <a:rPr lang="ar-EG" sz="2000" b="1" dirty="0" smtClean="0"/>
              <a:t>1- صياغة توضح النشاط التعليمى        2- صياغة تصف نتائج التعلم </a:t>
            </a:r>
            <a:br>
              <a:rPr lang="ar-EG" sz="2000" b="1" dirty="0" smtClean="0"/>
            </a:br>
            <a:r>
              <a:rPr lang="ar-EG" sz="2000" b="1" dirty="0"/>
              <a:t/>
            </a:r>
            <a:br>
              <a:rPr lang="ar-EG" sz="2000" b="1" dirty="0"/>
            </a:br>
            <a:r>
              <a:rPr lang="ar-EG" sz="2000" b="1" dirty="0" smtClean="0">
                <a:solidFill>
                  <a:srgbClr val="7030A0"/>
                </a:solidFill>
              </a:rPr>
              <a:t>* الأخطاء الشائعة فى صياغة الأهداف التعليمية</a:t>
            </a:r>
            <a:r>
              <a:rPr lang="ar-EG" sz="2000" b="1" dirty="0" smtClean="0"/>
              <a:t> :</a:t>
            </a:r>
            <a:br>
              <a:rPr lang="ar-EG" sz="2000" b="1" dirty="0" smtClean="0"/>
            </a:br>
            <a:r>
              <a:rPr lang="ar-EG" sz="2000" b="1" dirty="0" smtClean="0"/>
              <a:t>1- وصف نشاط المعلم بدلا من المتعلم     2- وصف عملية التعلم بدلا من نتائج التعلم </a:t>
            </a:r>
            <a:br>
              <a:rPr lang="ar-EG" sz="2000" b="1" dirty="0" smtClean="0"/>
            </a:br>
            <a:r>
              <a:rPr lang="ar-EG" sz="2000" b="1" dirty="0" smtClean="0"/>
              <a:t>3- وصف الموضوعات بدلا من النتائج</a:t>
            </a:r>
            <a:br>
              <a:rPr lang="ar-EG" sz="2000" b="1" dirty="0" smtClean="0"/>
            </a:br>
            <a:r>
              <a:rPr lang="ar-EG" sz="2000" b="1" dirty="0"/>
              <a:t/>
            </a:r>
            <a:br>
              <a:rPr lang="ar-EG" sz="2000" b="1" dirty="0"/>
            </a:br>
            <a:r>
              <a:rPr lang="ar-EG" sz="2000" b="1" dirty="0" smtClean="0">
                <a:solidFill>
                  <a:srgbClr val="7030A0"/>
                </a:solidFill>
              </a:rPr>
              <a:t>* تصنيف الأهداف التعليمية : </a:t>
            </a:r>
            <a:r>
              <a:rPr lang="ar-EG" sz="2000" b="1" dirty="0" smtClean="0"/>
              <a:t/>
            </a:r>
            <a:br>
              <a:rPr lang="ar-EG" sz="2000" b="1" dirty="0" smtClean="0"/>
            </a:br>
            <a:r>
              <a:rPr lang="ar-EG" sz="2000" b="1" dirty="0" smtClean="0"/>
              <a:t>(1) المجال المعرفى : ( تذكر ، فهم ، تطبيق ، تحليل ، تركيب ، تقويم )</a:t>
            </a:r>
            <a:br>
              <a:rPr lang="ar-EG" sz="2000" b="1" dirty="0" smtClean="0"/>
            </a:br>
            <a:r>
              <a:rPr lang="ar-EG" sz="2000" b="1" dirty="0" smtClean="0"/>
              <a:t>(2) المجال المهارى : ( التقليد والمحاكاة ، التناول ، الدقة ، التنسيق ، التطبيع ، الابداع )</a:t>
            </a:r>
            <a:br>
              <a:rPr lang="ar-EG" sz="2000" b="1" dirty="0" smtClean="0"/>
            </a:br>
            <a:r>
              <a:rPr lang="ar-EG" sz="2000" b="1" dirty="0" smtClean="0"/>
              <a:t>(3) المجال الوجدانى : ( الاستقبال ، الاستجابة ، الاعتزاز بقيمة ، التنظيم ، المركب القيمى          </a:t>
            </a:r>
            <a:endParaRPr lang="en-US" sz="2000" b="1" dirty="0"/>
          </a:p>
        </p:txBody>
      </p:sp>
    </p:spTree>
    <p:extLst>
      <p:ext uri="{BB962C8B-B14F-4D97-AF65-F5344CB8AC3E}">
        <p14:creationId xmlns:p14="http://schemas.microsoft.com/office/powerpoint/2010/main" val="1703173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562600"/>
          </a:xfrm>
        </p:spPr>
        <p:txBody>
          <a:bodyPr>
            <a:normAutofit fontScale="90000"/>
          </a:bodyPr>
          <a:lstStyle/>
          <a:p>
            <a:pPr algn="r"/>
            <a:r>
              <a:rPr lang="ar-EG" sz="2000" b="1" dirty="0" smtClean="0"/>
              <a:t>* </a:t>
            </a:r>
            <a:r>
              <a:rPr lang="ar-EG" sz="2000" b="1" dirty="0" smtClean="0">
                <a:solidFill>
                  <a:srgbClr val="7030A0"/>
                </a:solidFill>
              </a:rPr>
              <a:t>الأهداف السلوكية أو الاجرائية : </a:t>
            </a:r>
            <a:r>
              <a:rPr lang="ar-EG" sz="2000" b="1" dirty="0" smtClean="0"/>
              <a:t>وهى تلك الأهداف التى تعبر عن تغيرات سلوكية ملموسة .</a:t>
            </a:r>
            <a:br>
              <a:rPr lang="ar-EG" sz="2000" b="1" dirty="0" smtClean="0"/>
            </a:br>
            <a:r>
              <a:rPr lang="en-US" sz="2000" b="1" dirty="0" smtClean="0"/>
              <a:t/>
            </a:r>
            <a:br>
              <a:rPr lang="en-US" sz="2000" b="1" dirty="0" smtClean="0"/>
            </a:br>
            <a:r>
              <a:rPr lang="ar-EG" sz="2000" b="1" dirty="0" smtClean="0">
                <a:solidFill>
                  <a:srgbClr val="7030A0"/>
                </a:solidFill>
              </a:rPr>
              <a:t>* شروط صياغة الهدف السلوكى</a:t>
            </a:r>
            <a:r>
              <a:rPr lang="ar-EG" sz="2000" b="1" dirty="0" smtClean="0"/>
              <a:t> :</a:t>
            </a:r>
            <a:br>
              <a:rPr lang="ar-EG" sz="2000" b="1" dirty="0" smtClean="0"/>
            </a:br>
            <a:r>
              <a:rPr lang="ar-EG" sz="2000" b="1" dirty="0" smtClean="0"/>
              <a:t>1- يكون محددا واضحا     2- يسهل ملاحظته     3- يمكن قياسه     4- يراعى مستوى المتعلم </a:t>
            </a:r>
            <a:br>
              <a:rPr lang="ar-EG" sz="2000" b="1" dirty="0" smtClean="0"/>
            </a:br>
            <a:r>
              <a:rPr lang="ar-EG" sz="2000" b="1" dirty="0" smtClean="0"/>
              <a:t>5- يحتوى على الحد الأدنى للأداء           6- يحتوى على فعل سلوكى يلاحظ </a:t>
            </a:r>
            <a:r>
              <a:rPr lang="en-US" sz="2000" b="1" dirty="0"/>
              <a:t>*</a:t>
            </a:r>
            <a:r>
              <a:rPr lang="ar-EG" sz="2000" b="1" dirty="0" smtClean="0"/>
              <a:t>مميزات </a:t>
            </a:r>
            <a:br>
              <a:rPr lang="ar-EG" sz="2000" b="1" dirty="0" smtClean="0"/>
            </a:br>
            <a:r>
              <a:rPr lang="ar-EG" sz="2000" b="1" dirty="0"/>
              <a:t/>
            </a:r>
            <a:br>
              <a:rPr lang="ar-EG" sz="2000" b="1" dirty="0"/>
            </a:br>
            <a:r>
              <a:rPr lang="ar-EG" sz="2000" b="1" dirty="0" smtClean="0">
                <a:solidFill>
                  <a:srgbClr val="7030A0"/>
                </a:solidFill>
              </a:rPr>
              <a:t>* الأهداف السلوكية :</a:t>
            </a:r>
            <a:r>
              <a:rPr lang="ar-EG" sz="2000" b="1" dirty="0" smtClean="0"/>
              <a:t/>
            </a:r>
            <a:br>
              <a:rPr lang="ar-EG" sz="2000" b="1" dirty="0" smtClean="0"/>
            </a:br>
            <a:r>
              <a:rPr lang="ar-EG" sz="2000" b="1" dirty="0" smtClean="0"/>
              <a:t>1- تركز على سلوك المتعلم        2- تحدد مستوى الأداء فى سلوك المتعلم</a:t>
            </a:r>
            <a:br>
              <a:rPr lang="ar-EG" sz="2000" b="1" dirty="0" smtClean="0"/>
            </a:br>
            <a:r>
              <a:rPr lang="ar-EG" sz="2000" b="1" dirty="0" smtClean="0"/>
              <a:t>3- تركز على نواتج التعلم          4- لا تصف أكثر من ناتج واحد </a:t>
            </a:r>
            <a:br>
              <a:rPr lang="ar-EG" sz="2000" b="1" dirty="0" smtClean="0"/>
            </a:br>
            <a:r>
              <a:rPr lang="ar-EG" sz="2000" b="1" dirty="0" smtClean="0"/>
              <a:t>5- تخضع للقياس والتقويم</a:t>
            </a:r>
            <a:br>
              <a:rPr lang="ar-EG" sz="2000" b="1" dirty="0" smtClean="0"/>
            </a:br>
            <a:r>
              <a:rPr lang="ar-EG" sz="2000" b="1" dirty="0"/>
              <a:t/>
            </a:r>
            <a:br>
              <a:rPr lang="ar-EG" sz="2000" b="1" dirty="0"/>
            </a:br>
            <a:r>
              <a:rPr lang="ar-EG" sz="2700" b="1" dirty="0" smtClean="0">
                <a:solidFill>
                  <a:srgbClr val="FF0000"/>
                </a:solidFill>
              </a:rPr>
              <a:t> </a:t>
            </a:r>
            <a:r>
              <a:rPr lang="ar-EG" sz="2700" b="1" dirty="0">
                <a:solidFill>
                  <a:srgbClr val="FF0000"/>
                </a:solidFill>
              </a:rPr>
              <a:t>)</a:t>
            </a:r>
            <a:r>
              <a:rPr lang="ar-EG" sz="2700" b="1" dirty="0"/>
              <a:t> </a:t>
            </a:r>
            <a:r>
              <a:rPr lang="en-US" sz="2700" b="1" dirty="0" smtClean="0">
                <a:solidFill>
                  <a:srgbClr val="FF0000"/>
                </a:solidFill>
              </a:rPr>
              <a:t>Content</a:t>
            </a:r>
            <a:r>
              <a:rPr lang="ar-EG" sz="2700" b="1" dirty="0" smtClean="0">
                <a:solidFill>
                  <a:srgbClr val="FF0000"/>
                </a:solidFill>
              </a:rPr>
              <a:t> ثانيا – المحتوى </a:t>
            </a:r>
            <a:r>
              <a:rPr lang="ar-EG" sz="2700" b="1" dirty="0">
                <a:solidFill>
                  <a:srgbClr val="FF0000"/>
                </a:solidFill>
              </a:rPr>
              <a:t>( </a:t>
            </a:r>
            <a:r>
              <a:rPr lang="ar-EG" sz="2700" b="1" dirty="0" smtClean="0">
                <a:solidFill>
                  <a:srgbClr val="FF0000"/>
                </a:solidFill>
              </a:rPr>
              <a:t> </a:t>
            </a:r>
            <a:r>
              <a:rPr lang="ar-EG" sz="2000" b="1" dirty="0" smtClean="0">
                <a:solidFill>
                  <a:srgbClr val="FF0000"/>
                </a:solidFill>
              </a:rPr>
              <a:t/>
            </a:r>
            <a:br>
              <a:rPr lang="ar-EG" sz="2000" b="1" dirty="0" smtClean="0">
                <a:solidFill>
                  <a:srgbClr val="FF0000"/>
                </a:solidFill>
              </a:rPr>
            </a:br>
            <a:r>
              <a:rPr lang="ar-EG" sz="2000" b="1" dirty="0" smtClean="0"/>
              <a:t>   = وقد تم تعريفه من قبل على أنه : ما بين دفتى كتاب ، أى أنه يشمل كل موضوعات مجلد ما.</a:t>
            </a:r>
            <a:br>
              <a:rPr lang="ar-EG" sz="2000" b="1" dirty="0" smtClean="0"/>
            </a:br>
            <a:r>
              <a:rPr lang="ar-EG" sz="2000" b="1" dirty="0" smtClean="0"/>
              <a:t>   = ويرتبط اختيار المحتوى بأمرين هما : التنظيم والمستوى .    </a:t>
            </a:r>
            <a:br>
              <a:rPr lang="ar-EG" sz="2000" b="1" dirty="0" smtClean="0"/>
            </a:br>
            <a:r>
              <a:rPr lang="ar-EG" sz="2000" b="1" dirty="0" smtClean="0"/>
              <a:t>- التنظيم : يعنى ترتيب المحتوى المتفق على اختياره ، على أن ينظم بشكل منطقى فى ضوء طبيعة  المادة               الدراسية</a:t>
            </a:r>
            <a:br>
              <a:rPr lang="ar-EG" sz="2000" b="1" dirty="0" smtClean="0"/>
            </a:br>
            <a:r>
              <a:rPr lang="ar-EG" sz="2000" b="1" dirty="0" smtClean="0"/>
              <a:t>- المستوى : يعنى مناسبة الموضوعات المختارة لطبيعة المتعلم ومستواه وخصائص نموه عقليا وجسميا </a:t>
            </a:r>
            <a:br>
              <a:rPr lang="ar-EG" sz="2000" b="1" dirty="0" smtClean="0"/>
            </a:br>
            <a:r>
              <a:rPr lang="ar-EG" sz="2000" b="1" dirty="0" smtClean="0"/>
              <a:t>                 ووجدانيا .</a:t>
            </a:r>
            <a:r>
              <a:rPr lang="en-US" sz="2000" b="1" dirty="0" smtClean="0"/>
              <a:t/>
            </a:r>
            <a:br>
              <a:rPr lang="en-US" sz="2000" b="1" dirty="0" smtClean="0"/>
            </a:br>
            <a:r>
              <a:rPr lang="en-US" sz="2000" dirty="0" smtClean="0"/>
              <a:t> </a:t>
            </a:r>
            <a:endParaRPr lang="en-US" sz="2000" dirty="0"/>
          </a:p>
        </p:txBody>
      </p:sp>
    </p:spTree>
    <p:extLst>
      <p:ext uri="{BB962C8B-B14F-4D97-AF65-F5344CB8AC3E}">
        <p14:creationId xmlns:p14="http://schemas.microsoft.com/office/powerpoint/2010/main" val="1093875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5486400"/>
          </a:xfrm>
        </p:spPr>
        <p:txBody>
          <a:bodyPr>
            <a:normAutofit/>
          </a:bodyPr>
          <a:lstStyle/>
          <a:p>
            <a:pPr algn="r"/>
            <a:r>
              <a:rPr lang="ar-EG" sz="2000" b="1" dirty="0" smtClean="0">
                <a:solidFill>
                  <a:srgbClr val="7030A0"/>
                </a:solidFill>
              </a:rPr>
              <a:t>** ويتحقق ذلك من خلال الاجراءات الآتية : </a:t>
            </a:r>
            <a:r>
              <a:rPr lang="ar-EG" sz="2000" b="1" dirty="0" smtClean="0"/>
              <a:t/>
            </a:r>
            <a:br>
              <a:rPr lang="ar-EG" sz="2000" b="1" dirty="0" smtClean="0"/>
            </a:br>
            <a:r>
              <a:rPr lang="ar-EG" sz="2000" b="1" dirty="0"/>
              <a:t> </a:t>
            </a:r>
            <a:r>
              <a:rPr lang="ar-EG" sz="2000" b="1" dirty="0" smtClean="0"/>
              <a:t>(1) وصف محتوى المادة                                     (2) وصف الأسلوب المستخدم لعرضه</a:t>
            </a:r>
            <a:br>
              <a:rPr lang="ar-EG" sz="2000" b="1" dirty="0" smtClean="0"/>
            </a:br>
            <a:r>
              <a:rPr lang="ar-EG" sz="2000" b="1" dirty="0" smtClean="0"/>
              <a:t>(3) وصف الأنشطة والأعمال المطلوبة من المتعلم       (4) وصف التدريبات المطلوبة</a:t>
            </a:r>
            <a:r>
              <a:rPr lang="ar-EG" sz="2000" b="1" dirty="0"/>
              <a:t/>
            </a:r>
            <a:br>
              <a:rPr lang="ar-EG" sz="2000" b="1" dirty="0"/>
            </a:br>
            <a:r>
              <a:rPr lang="ar-EG" sz="2000" b="1" dirty="0" smtClean="0"/>
              <a:t>(5) وصف أساليب التقويم المستخدمة </a:t>
            </a:r>
            <a:r>
              <a:rPr lang="ar-EG" sz="2000" b="1" dirty="0"/>
              <a:t/>
            </a:r>
            <a:br>
              <a:rPr lang="ar-EG" sz="2000" b="1" dirty="0"/>
            </a:br>
            <a:r>
              <a:rPr lang="ar-EG" sz="2400" b="1" dirty="0" smtClean="0">
                <a:solidFill>
                  <a:srgbClr val="FF0000"/>
                </a:solidFill>
              </a:rPr>
              <a:t> :</a:t>
            </a:r>
            <a:r>
              <a:rPr lang="en-US" sz="2400" b="1" dirty="0" smtClean="0">
                <a:solidFill>
                  <a:srgbClr val="FF0000"/>
                </a:solidFill>
              </a:rPr>
              <a:t>(Methods</a:t>
            </a:r>
            <a:r>
              <a:rPr lang="ar-EG" sz="2400" b="1" dirty="0" smtClean="0">
                <a:solidFill>
                  <a:srgbClr val="FF0000"/>
                </a:solidFill>
              </a:rPr>
              <a:t> </a:t>
            </a:r>
            <a:r>
              <a:rPr lang="ar-EG" sz="2400" b="1" dirty="0">
                <a:solidFill>
                  <a:srgbClr val="FF0000"/>
                </a:solidFill>
              </a:rPr>
              <a:t>ثالثا – </a:t>
            </a:r>
            <a:r>
              <a:rPr lang="ar-EG" sz="2400" b="1" dirty="0" smtClean="0">
                <a:solidFill>
                  <a:srgbClr val="FF0000"/>
                </a:solidFill>
              </a:rPr>
              <a:t>طرق </a:t>
            </a:r>
            <a:r>
              <a:rPr lang="ar-EG" sz="2400" b="1" dirty="0">
                <a:solidFill>
                  <a:srgbClr val="FF0000"/>
                </a:solidFill>
              </a:rPr>
              <a:t>التدريس </a:t>
            </a:r>
            <a:r>
              <a:rPr lang="ar-EG" sz="2400" b="1" dirty="0" smtClean="0">
                <a:solidFill>
                  <a:srgbClr val="FF0000"/>
                </a:solidFill>
              </a:rPr>
              <a:t> (</a:t>
            </a:r>
            <a:br>
              <a:rPr lang="ar-EG" sz="2400" b="1" dirty="0" smtClean="0">
                <a:solidFill>
                  <a:srgbClr val="FF0000"/>
                </a:solidFill>
              </a:rPr>
            </a:br>
            <a:r>
              <a:rPr lang="ar-EG" sz="2000" b="1" dirty="0"/>
              <a:t> </a:t>
            </a:r>
            <a:r>
              <a:rPr lang="ar-EG" sz="2000" b="1" dirty="0" smtClean="0"/>
              <a:t>       وهى الجانب التنفيذى لأى مقرر دراسى ، وهى عبارة عن مجموعة الاجراءات والأنشطة التى يقوم بها المعلم وتظهر آثارها فيما يحققه المتعلمون من تعلم .</a:t>
            </a:r>
            <a:br>
              <a:rPr lang="ar-EG" sz="2000" b="1" dirty="0" smtClean="0"/>
            </a:br>
            <a:r>
              <a:rPr lang="ar-EG" sz="2000" b="1" dirty="0" smtClean="0">
                <a:solidFill>
                  <a:srgbClr val="7030A0"/>
                </a:solidFill>
              </a:rPr>
              <a:t>* ويمكن تعريفها بأنها </a:t>
            </a:r>
            <a:r>
              <a:rPr lang="ar-EG" sz="2000" b="1" dirty="0" smtClean="0"/>
              <a:t>:( مجموعة الخطوات والاجراءات والأنشطة التدريسية المنظمة المتسلسلة التى يقوم بها المعلم لتوصيل ما لديه من خبرات الى المتعلم فى موقف تدريسى محدد لتحقيق أهداف تعليمية معينة ) .</a:t>
            </a:r>
            <a:br>
              <a:rPr lang="ar-EG" sz="2000" b="1" dirty="0" smtClean="0"/>
            </a:br>
            <a:r>
              <a:rPr lang="ar-EG" sz="2000" b="1" dirty="0" smtClean="0"/>
              <a:t>= ويتأثرالمنهج بطريقة التدريس المستخدمة لتنفيذه ، وذلك فى كيفية عرض محتواه العلمى بما يناسب الطريقة المستخدمة : المحاضرة ، حل المشكلات ، التعلم الذاتى .</a:t>
            </a:r>
            <a:br>
              <a:rPr lang="ar-EG" sz="2000" b="1" dirty="0" smtClean="0"/>
            </a:br>
            <a:r>
              <a:rPr lang="ar-EG" sz="2000" b="1" dirty="0" smtClean="0">
                <a:solidFill>
                  <a:srgbClr val="7030A0"/>
                </a:solidFill>
              </a:rPr>
              <a:t>** ومن نماذج طرق واستراتيجيات التدريس : </a:t>
            </a:r>
            <a:r>
              <a:rPr lang="ar-EG" sz="2000" b="1" dirty="0" smtClean="0"/>
              <a:t/>
            </a:r>
            <a:br>
              <a:rPr lang="ar-EG" sz="2000" b="1" dirty="0" smtClean="0"/>
            </a:br>
            <a:r>
              <a:rPr lang="ar-EG" sz="2000" b="1" dirty="0" smtClean="0"/>
              <a:t>(أ) طرق واستراتيجيات محورها المعلم : المحاضرة ، الالقاء ،.....</a:t>
            </a:r>
            <a:br>
              <a:rPr lang="ar-EG" sz="2000" b="1" dirty="0" smtClean="0"/>
            </a:br>
            <a:r>
              <a:rPr lang="ar-EG" sz="2000" b="1" dirty="0" smtClean="0"/>
              <a:t>(ب) طرق واستاتيجيات محورها المتعلم : الاكتشاف ، حل المشكلات ، العصف الذهنى ، ...</a:t>
            </a:r>
            <a:br>
              <a:rPr lang="ar-EG" sz="2000" b="1" dirty="0" smtClean="0"/>
            </a:br>
            <a:r>
              <a:rPr lang="ar-EG" sz="2000" b="1" dirty="0" smtClean="0"/>
              <a:t>(ج) طرق واستراتيجيات محورها المعلم والمتعلم : المناقشة ، الحوار ، المحاضرة النقاشية...  </a:t>
            </a:r>
            <a:endParaRPr lang="en-US" sz="2000" b="1" dirty="0"/>
          </a:p>
        </p:txBody>
      </p:sp>
    </p:spTree>
    <p:extLst>
      <p:ext uri="{BB962C8B-B14F-4D97-AF65-F5344CB8AC3E}">
        <p14:creationId xmlns:p14="http://schemas.microsoft.com/office/powerpoint/2010/main" val="3338027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562600"/>
          </a:xfrm>
        </p:spPr>
        <p:txBody>
          <a:bodyPr>
            <a:normAutofit fontScale="90000"/>
          </a:bodyPr>
          <a:lstStyle/>
          <a:p>
            <a:pPr algn="r"/>
            <a:r>
              <a:rPr lang="ar-EG" sz="2000" b="1" dirty="0" smtClean="0"/>
              <a:t>                            </a:t>
            </a:r>
            <a:br>
              <a:rPr lang="ar-EG" sz="2000" b="1" dirty="0" smtClean="0"/>
            </a:br>
            <a:r>
              <a:rPr lang="ar-EG" sz="2700" b="1" dirty="0">
                <a:solidFill>
                  <a:srgbClr val="FF0000"/>
                </a:solidFill>
              </a:rPr>
              <a:t> </a:t>
            </a:r>
            <a:r>
              <a:rPr lang="en-US" sz="2700" b="1" dirty="0" smtClean="0">
                <a:solidFill>
                  <a:srgbClr val="FF0000"/>
                </a:solidFill>
              </a:rPr>
              <a:t>: </a:t>
            </a:r>
            <a:r>
              <a:rPr lang="ar-EG" sz="2700" b="1" dirty="0">
                <a:solidFill>
                  <a:srgbClr val="FF0000"/>
                </a:solidFill>
              </a:rPr>
              <a:t>)</a:t>
            </a:r>
            <a:r>
              <a:rPr lang="en-US" sz="2700" b="1" dirty="0">
                <a:solidFill>
                  <a:srgbClr val="FF0000"/>
                </a:solidFill>
              </a:rPr>
              <a:t> Teaching</a:t>
            </a:r>
            <a:r>
              <a:rPr lang="ar-EG" sz="2700" b="1" dirty="0">
                <a:solidFill>
                  <a:srgbClr val="FF0000"/>
                </a:solidFill>
              </a:rPr>
              <a:t> </a:t>
            </a:r>
            <a:r>
              <a:rPr lang="en-US" sz="2700" b="1" dirty="0">
                <a:solidFill>
                  <a:srgbClr val="FF0000"/>
                </a:solidFill>
              </a:rPr>
              <a:t>Activities</a:t>
            </a:r>
            <a:r>
              <a:rPr lang="ar-EG" sz="2700" b="1" dirty="0">
                <a:solidFill>
                  <a:srgbClr val="FF0000"/>
                </a:solidFill>
              </a:rPr>
              <a:t>(</a:t>
            </a:r>
            <a:r>
              <a:rPr lang="en-US" sz="2700" b="1" dirty="0">
                <a:solidFill>
                  <a:srgbClr val="FF0000"/>
                </a:solidFill>
              </a:rPr>
              <a:t> </a:t>
            </a:r>
            <a:r>
              <a:rPr lang="ar-EG" sz="2700" b="1" dirty="0" smtClean="0">
                <a:solidFill>
                  <a:srgbClr val="FF0000"/>
                </a:solidFill>
              </a:rPr>
              <a:t>رابعا – الأنشطة التعليمية </a:t>
            </a:r>
            <a:r>
              <a:rPr lang="ar-EG" sz="2000" b="1" dirty="0" smtClean="0"/>
              <a:t/>
            </a:r>
            <a:br>
              <a:rPr lang="ar-EG" sz="2000" b="1" dirty="0" smtClean="0"/>
            </a:br>
            <a:r>
              <a:rPr lang="ar-EG" sz="2000" b="1" dirty="0" smtClean="0"/>
              <a:t>  </a:t>
            </a:r>
            <a:r>
              <a:rPr lang="ar-EG" sz="2000" b="1" dirty="0" smtClean="0">
                <a:solidFill>
                  <a:srgbClr val="7030A0"/>
                </a:solidFill>
              </a:rPr>
              <a:t>** ويقصد بها : </a:t>
            </a:r>
            <a:r>
              <a:rPr lang="ar-EG" sz="2000" b="1" dirty="0" smtClean="0"/>
              <a:t>كل جهد أو اجراء أو مهمة يقوم بها المتعلم تحت اشراف المعلم من أجل تحقيق الأهداف التعليمية ، ويتم تقويمه والحكم عليه فى ضوء مدى تحقيقه لنواتج التعلم فى </a:t>
            </a:r>
            <a:br>
              <a:rPr lang="ar-EG" sz="2000" b="1" dirty="0" smtClean="0"/>
            </a:br>
            <a:r>
              <a:rPr lang="ar-EG" sz="2000" b="1" dirty="0" smtClean="0"/>
              <a:t>شكل معايير ومؤشرات .</a:t>
            </a:r>
            <a:br>
              <a:rPr lang="ar-EG" sz="2000" b="1" dirty="0" smtClean="0"/>
            </a:br>
            <a:r>
              <a:rPr lang="ar-EG" sz="2000" b="1" dirty="0" smtClean="0">
                <a:solidFill>
                  <a:srgbClr val="7030A0"/>
                </a:solidFill>
              </a:rPr>
              <a:t>  ** أنواع الأنشطة التعليمية :</a:t>
            </a:r>
            <a:r>
              <a:rPr lang="ar-EG" sz="2000" b="1" dirty="0" smtClean="0"/>
              <a:t> </a:t>
            </a:r>
            <a:br>
              <a:rPr lang="ar-EG" sz="2000" b="1" dirty="0" smtClean="0"/>
            </a:br>
            <a:r>
              <a:rPr lang="ar-EG" sz="2000" b="1" dirty="0" smtClean="0"/>
              <a:t>(1) كتابة الملخصات   (2) اجابة التدريبات    (3) كتابة المقالات  (4) جمع المعلومات</a:t>
            </a:r>
            <a:br>
              <a:rPr lang="ar-EG" sz="2000" b="1" dirty="0" smtClean="0"/>
            </a:br>
            <a:r>
              <a:rPr lang="ar-EG" sz="2000" b="1" dirty="0" smtClean="0"/>
              <a:t>(5) كتابة البحوث       (6) اجراء التجارب     (7) الزيارات الميدانية والرحلات </a:t>
            </a:r>
            <a:br>
              <a:rPr lang="ar-EG" sz="2000" b="1" dirty="0" smtClean="0"/>
            </a:br>
            <a:r>
              <a:rPr lang="ar-EG" sz="2000" b="1" dirty="0" smtClean="0"/>
              <a:t>(7) الاشتراك فى الجماعات المدرسية المختلفة .</a:t>
            </a:r>
            <a:br>
              <a:rPr lang="ar-EG" sz="2000" b="1" dirty="0" smtClean="0"/>
            </a:br>
            <a:r>
              <a:rPr lang="ar-EG" sz="2000" b="1" dirty="0" smtClean="0">
                <a:solidFill>
                  <a:srgbClr val="7030A0"/>
                </a:solidFill>
              </a:rPr>
              <a:t>** معايير اختيار الأنشطة </a:t>
            </a:r>
            <a:r>
              <a:rPr lang="ar-EG" sz="2000" b="1" dirty="0" smtClean="0"/>
              <a:t>:</a:t>
            </a:r>
            <a:br>
              <a:rPr lang="ar-EG" sz="2000" b="1" dirty="0" smtClean="0"/>
            </a:br>
            <a:r>
              <a:rPr lang="ar-EG" sz="2000" b="1" dirty="0" smtClean="0"/>
              <a:t>(1) تتسق مع الأهداف         (2) تناسب خصائص المتعلمين          (3) تناسب المحتوى </a:t>
            </a:r>
            <a:br>
              <a:rPr lang="ar-EG" sz="2000" b="1" dirty="0" smtClean="0"/>
            </a:br>
            <a:r>
              <a:rPr lang="ar-EG" sz="2000" b="1" dirty="0" smtClean="0"/>
              <a:t>(4) قابلة للتنفيذ                 </a:t>
            </a:r>
            <a:r>
              <a:rPr lang="ar-EG" sz="2000" b="1" dirty="0"/>
              <a:t>(5) تراعى الفروق الفردية</a:t>
            </a:r>
            <a:r>
              <a:rPr lang="ar-EG" sz="2000" b="1" dirty="0" smtClean="0"/>
              <a:t> </a:t>
            </a:r>
            <a:br>
              <a:rPr lang="ar-EG" sz="2000" b="1" dirty="0" smtClean="0"/>
            </a:br>
            <a:r>
              <a:rPr lang="ar-EG" sz="2700" b="1" dirty="0" smtClean="0">
                <a:solidFill>
                  <a:srgbClr val="FF0000"/>
                </a:solidFill>
              </a:rPr>
              <a:t> )</a:t>
            </a:r>
            <a:r>
              <a:rPr lang="en-US" sz="2700" b="1" dirty="0" smtClean="0">
                <a:solidFill>
                  <a:srgbClr val="FF0000"/>
                </a:solidFill>
              </a:rPr>
              <a:t>Evaluation</a:t>
            </a:r>
            <a:r>
              <a:rPr lang="ar-EG" sz="2700" b="1" dirty="0" smtClean="0">
                <a:solidFill>
                  <a:srgbClr val="FF0000"/>
                </a:solidFill>
              </a:rPr>
              <a:t> خامسا – التقويم   </a:t>
            </a:r>
            <a:r>
              <a:rPr lang="ar-EG" sz="2700" b="1" dirty="0">
                <a:solidFill>
                  <a:srgbClr val="FF0000"/>
                </a:solidFill>
              </a:rPr>
              <a:t>( </a:t>
            </a:r>
            <a:r>
              <a:rPr lang="ar-EG" sz="2700" b="1" dirty="0" smtClean="0">
                <a:solidFill>
                  <a:srgbClr val="FF0000"/>
                </a:solidFill>
              </a:rPr>
              <a:t> </a:t>
            </a:r>
            <a:r>
              <a:rPr lang="ar-EG" sz="2000" b="1" dirty="0" smtClean="0"/>
              <a:t/>
            </a:r>
            <a:br>
              <a:rPr lang="ar-EG" sz="2000" b="1" dirty="0" smtClean="0"/>
            </a:br>
            <a:r>
              <a:rPr lang="ar-EG" sz="2000" b="1" dirty="0" smtClean="0"/>
              <a:t>وفيه يتم تقويم جميع عناصر المنهج، وله دور مهم فى تصميم المنهج وتطويره، وفى التدريس </a:t>
            </a:r>
            <a:br>
              <a:rPr lang="ar-EG" sz="2000" b="1" dirty="0" smtClean="0"/>
            </a:br>
            <a:r>
              <a:rPr lang="ar-EG" sz="2000" b="1" dirty="0" smtClean="0">
                <a:solidFill>
                  <a:srgbClr val="7030A0"/>
                </a:solidFill>
              </a:rPr>
              <a:t>ومن أدوار التقويم فى تحسين التدريس </a:t>
            </a:r>
            <a:r>
              <a:rPr lang="ar-EG" sz="2000" b="1" dirty="0" smtClean="0"/>
              <a:t>:</a:t>
            </a:r>
            <a:br>
              <a:rPr lang="ar-EG" sz="2000" b="1" dirty="0" smtClean="0"/>
            </a:br>
            <a:r>
              <a:rPr lang="ar-EG" sz="2000" b="1" dirty="0" smtClean="0"/>
              <a:t>(1) ىوصل الى الطلاب معنى التعليم وما يستهدفه    (2) تحدد اجراءاته الأهداف الوظيفية للتعليم </a:t>
            </a:r>
            <a:br>
              <a:rPr lang="ar-EG" sz="2000" b="1" dirty="0" smtClean="0"/>
            </a:br>
            <a:r>
              <a:rPr lang="ar-EG" sz="2000" b="1" dirty="0" smtClean="0"/>
              <a:t>(3) يوفر معلومات كافية عن خصائص المتعلمين وحاجاتهم   (4) يرشد تعلم الطلاب ويوجههم أهداف المنهج    (5) يخطط للأعمال اللازمة للتغلب على نواحى الضعف فى التعلم    (6) يساعد فى اثارة دوافع الطلاب للتعلم      (7) ييسر انتقال أثر التعلم ويوفر فرص تطبيقه  </a:t>
            </a:r>
            <a:br>
              <a:rPr lang="ar-EG" sz="2000" b="1" dirty="0" smtClean="0"/>
            </a:br>
            <a:endParaRPr lang="en-US" sz="2000" dirty="0"/>
          </a:p>
        </p:txBody>
      </p:sp>
    </p:spTree>
    <p:extLst>
      <p:ext uri="{BB962C8B-B14F-4D97-AF65-F5344CB8AC3E}">
        <p14:creationId xmlns:p14="http://schemas.microsoft.com/office/powerpoint/2010/main" val="4156583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410200"/>
          </a:xfrm>
        </p:spPr>
        <p:txBody>
          <a:bodyPr>
            <a:normAutofit fontScale="90000"/>
          </a:bodyPr>
          <a:lstStyle/>
          <a:p>
            <a:pPr algn="r"/>
            <a:r>
              <a:rPr lang="ar-EG" sz="2400" b="1" dirty="0" smtClean="0">
                <a:solidFill>
                  <a:srgbClr val="FF0000"/>
                </a:solidFill>
              </a:rPr>
              <a:t>سادسا – دليل المعلم </a:t>
            </a:r>
            <a:r>
              <a:rPr lang="ar-EG" sz="2000" b="1" dirty="0" smtClean="0"/>
              <a:t>:</a:t>
            </a:r>
            <a:br>
              <a:rPr lang="ar-EG" sz="2000" b="1" dirty="0" smtClean="0"/>
            </a:br>
            <a:r>
              <a:rPr lang="ar-EG" sz="2000" b="1" dirty="0"/>
              <a:t> </a:t>
            </a:r>
            <a:r>
              <a:rPr lang="ar-EG" sz="2000" b="1" dirty="0" smtClean="0"/>
              <a:t>    </a:t>
            </a:r>
            <a:r>
              <a:rPr lang="ar-EG" sz="2000" b="1" dirty="0" smtClean="0">
                <a:solidFill>
                  <a:srgbClr val="7030A0"/>
                </a:solidFill>
              </a:rPr>
              <a:t>= ويحتوى على </a:t>
            </a:r>
            <a:r>
              <a:rPr lang="ar-EG" sz="2000" b="1" dirty="0" smtClean="0"/>
              <a:t>: ( مقدمة الدليل ، أهداف المنهج ، وحدات المنهج ، الطرق والوسائل والأنشطة ، التقويم ، مصادر التعلم ، التجارب والاتجاهات الجديدة ) </a:t>
            </a:r>
            <a:br>
              <a:rPr lang="ar-EG" sz="2000" b="1" dirty="0" smtClean="0"/>
            </a:br>
            <a:r>
              <a:rPr lang="ar-EG" sz="2000" b="1" dirty="0"/>
              <a:t> </a:t>
            </a:r>
            <a:r>
              <a:rPr lang="ar-EG" sz="2000" b="1" dirty="0" smtClean="0"/>
              <a:t>    </a:t>
            </a:r>
            <a:r>
              <a:rPr lang="ar-EG" sz="2000" b="1" dirty="0" smtClean="0">
                <a:solidFill>
                  <a:srgbClr val="7030A0"/>
                </a:solidFill>
              </a:rPr>
              <a:t>= ملحوظة مهمة </a:t>
            </a:r>
            <a:r>
              <a:rPr lang="ar-EG" sz="2000" b="1" dirty="0" smtClean="0"/>
              <a:t>: كل هذه المحتويات لها علاقات متبادلة مع مصادر المنهج ، والتى تتمثل فى : ( المعرفة ، المجتمع ، المتعلم ، الاتجاهات العلمية ) </a:t>
            </a:r>
            <a:br>
              <a:rPr lang="ar-EG" sz="2000" b="1" dirty="0" smtClean="0"/>
            </a:br>
            <a:r>
              <a:rPr lang="ar-EG" sz="2400" b="1" dirty="0" smtClean="0">
                <a:solidFill>
                  <a:srgbClr val="FF0000"/>
                </a:solidFill>
              </a:rPr>
              <a:t>سابعا – نماذج بناء المنهج :</a:t>
            </a:r>
            <a:br>
              <a:rPr lang="ar-EG" sz="2400" b="1" dirty="0" smtClean="0">
                <a:solidFill>
                  <a:srgbClr val="FF0000"/>
                </a:solidFill>
              </a:rPr>
            </a:br>
            <a:r>
              <a:rPr lang="ar-EG" sz="2000" b="1" dirty="0" smtClean="0">
                <a:solidFill>
                  <a:srgbClr val="7030A0"/>
                </a:solidFill>
              </a:rPr>
              <a:t>** تعريف النموذج </a:t>
            </a:r>
            <a:r>
              <a:rPr lang="ar-EG" sz="2000" b="1" dirty="0" smtClean="0"/>
              <a:t>:</a:t>
            </a:r>
            <a:br>
              <a:rPr lang="ar-EG" sz="2000" b="1" dirty="0" smtClean="0"/>
            </a:br>
            <a:r>
              <a:rPr lang="ar-EG" sz="2000" b="1" dirty="0"/>
              <a:t> </a:t>
            </a:r>
            <a:r>
              <a:rPr lang="ar-EG" sz="2000" b="1" dirty="0" smtClean="0"/>
              <a:t>= مجموعة العلاقات المنطقية المعبرة عن الملامح الرئيسة للواقع الذى تهتم به.</a:t>
            </a:r>
            <a:br>
              <a:rPr lang="ar-EG" sz="2000" b="1" dirty="0" smtClean="0"/>
            </a:br>
            <a:r>
              <a:rPr lang="ar-EG" sz="2000" b="1" dirty="0" smtClean="0"/>
              <a:t> = شكل تخطيطى للأحداث أو الوقائع وما بينها من علاقات بصورة محكمة بقصد المساعدة فى تفسير غير المفهوم منها .</a:t>
            </a:r>
            <a:br>
              <a:rPr lang="ar-EG" sz="2000" b="1" dirty="0" smtClean="0"/>
            </a:br>
            <a:r>
              <a:rPr lang="ar-EG" sz="2000" b="1" dirty="0" smtClean="0">
                <a:solidFill>
                  <a:srgbClr val="7030A0"/>
                </a:solidFill>
              </a:rPr>
              <a:t> ** معايير استخدام النموذج </a:t>
            </a:r>
            <a:r>
              <a:rPr lang="ar-EG" sz="2000" b="1" dirty="0" smtClean="0"/>
              <a:t>:</a:t>
            </a:r>
            <a:br>
              <a:rPr lang="ar-EG" sz="2000" b="1" dirty="0" smtClean="0"/>
            </a:br>
            <a:r>
              <a:rPr lang="ar-EG" sz="2000" b="1" dirty="0" smtClean="0"/>
              <a:t>(1) فى حالة النظريات ذات الطابع الكمى   (2) فى حالة النظريات القائمة على التأمل أوالتصور</a:t>
            </a:r>
            <a:br>
              <a:rPr lang="ar-EG" sz="2000" b="1" dirty="0" smtClean="0"/>
            </a:br>
            <a:r>
              <a:rPr lang="ar-EG" sz="2000" b="1" dirty="0" smtClean="0"/>
              <a:t>(3) فى حالة استخدام قوانين نظرية ما كنموذج لأخرى   (4) الاسهام فى تكوين صورة واضحة للمجال   (5) مساعدة القائمين بالتنظير فى تيسير مهمتهم (6) امكانية تصويرموقف شخص ما بالنسبة لتصميم المنهج . </a:t>
            </a:r>
            <a:br>
              <a:rPr lang="ar-EG" sz="2000" b="1" dirty="0" smtClean="0"/>
            </a:br>
            <a:r>
              <a:rPr lang="ar-EG" sz="2000" b="1" dirty="0" smtClean="0">
                <a:solidFill>
                  <a:srgbClr val="7030A0"/>
                </a:solidFill>
              </a:rPr>
              <a:t>** من نماذج بناء المنهج </a:t>
            </a:r>
            <a:r>
              <a:rPr lang="ar-EG" sz="2000" b="1" dirty="0" smtClean="0"/>
              <a:t>:</a:t>
            </a:r>
            <a:br>
              <a:rPr lang="ar-EG" sz="2000" b="1" dirty="0" smtClean="0"/>
            </a:br>
            <a:r>
              <a:rPr lang="ar-EG" sz="2000" b="1" dirty="0" smtClean="0"/>
              <a:t>(1) نموذج تايلور      (2) نموذج تابا        (3) نموذج بيو تشامب        (4) نموذج والتون</a:t>
            </a:r>
            <a:br>
              <a:rPr lang="ar-EG" sz="2000" b="1" dirty="0" smtClean="0"/>
            </a:br>
            <a:r>
              <a:rPr lang="ar-EG" sz="2000" b="1" dirty="0" smtClean="0"/>
              <a:t>                                  </a:t>
            </a:r>
            <a:r>
              <a:rPr lang="ar-EG" sz="2000" b="1" dirty="0" smtClean="0">
                <a:solidFill>
                  <a:srgbClr val="FF0000"/>
                </a:solidFill>
              </a:rPr>
              <a:t>انتهى الفصل الثالث ، تحياتى ، د/ سيد فهمى    </a:t>
            </a:r>
            <a:r>
              <a:rPr lang="ar-EG" sz="2000" b="1" dirty="0" smtClean="0"/>
              <a:t/>
            </a:r>
            <a:br>
              <a:rPr lang="ar-EG" sz="2000" b="1" dirty="0" smtClean="0"/>
            </a:br>
            <a:endParaRPr lang="en-US" sz="2000" b="1" dirty="0"/>
          </a:p>
        </p:txBody>
      </p:sp>
    </p:spTree>
    <p:extLst>
      <p:ext uri="{BB962C8B-B14F-4D97-AF65-F5344CB8AC3E}">
        <p14:creationId xmlns:p14="http://schemas.microsoft.com/office/powerpoint/2010/main" val="2932805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36</Words>
  <Application>Microsoft Office PowerPoint</Application>
  <PresentationFormat>On-screen Show (4:3)</PresentationFormat>
  <Paragraphs>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الفصل الثالث  : عناصر المنهج       تحدد عناصر المنهج فى : الأهداف (Aims) المحتوى ( Content ) طرق التدريس ( (Methods ، الأنشطة (  Activities ) ، التقويم (  Evaluation )  . أولا- الأهداف (Aims) :          وهى أول عناصر المنهج ، وهى الأساس الذى يتم فى ضوئه الترجمة الحقيقية للعناصر الأخرى ، وهى اما ان تكون عامة أو اجرائية .         والأهداف العامة هى : الغايات والمقاصد المرغوبة للمؤسسة التربوية ، أما الأهداف الاجرائية فهى : أشكال الأداء المتوقع فى نهاية الموقف التعليمى . * تعريف الهدف : ويعنى المرمى ، الغرض ، البغية ، القصد . وهوما يسعى الفرد الى تحقيقه.  * الأهمية التعليمية والتربوية للأهداف : 1- نقطة بداية التخطيط التربوى          2- دليل للمعلم        3- أساس بناء أسئلة الاختبارات   4- تساعد فى تجزئة المحتوى    5- تقويم العملية التعليمية    6- اختيار النشاطات المطلوبة  7- معايير لاختيار طرق التدريس . * مصادر اشتقاق الأهداف التعليمية : 1- فلسفة المجتمع والتربية                        2- المتعلم                         3 - البيئة المحلية                                 4- المادة الدراسية                                   5 - سيكولوجية التعلم </vt:lpstr>
      <vt:lpstr>* معايير الأهداف التعليمية :  1- تستند الى فلسفة تربوية واجتماعية سليمة    2- تكون واقعية       3- تراعى طبيعة المتعلم 4- تساير روح العصر        5- تكون سلوكية            6- يشترك المعنيون فى تحديدها  * طرق صياغة الأهداف التعليمية :  1- صياغة توضح النشاط التعليمى        2- صياغة تصف نتائج التعلم   * الأخطاء الشائعة فى صياغة الأهداف التعليمية : 1- وصف نشاط المعلم بدلا من المتعلم     2- وصف عملية التعلم بدلا من نتائج التعلم  3- وصف الموضوعات بدلا من النتائج  * تصنيف الأهداف التعليمية :  (1) المجال المعرفى : ( تذكر ، فهم ، تطبيق ، تحليل ، تركيب ، تقويم ) (2) المجال المهارى : ( التقليد والمحاكاة ، التناول ، الدقة ، التنسيق ، التطبيع ، الابداع ) (3) المجال الوجدانى : ( الاستقبال ، الاستجابة ، الاعتزاز بقيمة ، التنظيم ، المركب القيمى          </vt:lpstr>
      <vt:lpstr>* الأهداف السلوكية أو الاجرائية : وهى تلك الأهداف التى تعبر عن تغيرات سلوكية ملموسة .  * شروط صياغة الهدف السلوكى : 1- يكون محددا واضحا     2- يسهل ملاحظته     3- يمكن قياسه     4- يراعى مستوى المتعلم  5- يحتوى على الحد الأدنى للأداء           6- يحتوى على فعل سلوكى يلاحظ *مميزات   * الأهداف السلوكية : 1- تركز على سلوك المتعلم        2- تحدد مستوى الأداء فى سلوك المتعلم 3- تركز على نواتج التعلم          4- لا تصف أكثر من ناتج واحد  5- تخضع للقياس والتقويم   ) Content ثانيا – المحتوى (      = وقد تم تعريفه من قبل على أنه : ما بين دفتى كتاب ، أى أنه يشمل كل موضوعات مجلد ما.    = ويرتبط اختيار المحتوى بأمرين هما : التنظيم والمستوى .     - التنظيم : يعنى ترتيب المحتوى المتفق على اختياره ، على أن ينظم بشكل منطقى فى ضوء طبيعة  المادة               الدراسية - المستوى : يعنى مناسبة الموضوعات المختارة لطبيعة المتعلم ومستواه وخصائص نموه عقليا وجسميا                   ووجدانيا .  </vt:lpstr>
      <vt:lpstr>** ويتحقق ذلك من خلال الاجراءات الآتية :   (1) وصف محتوى المادة                                     (2) وصف الأسلوب المستخدم لعرضه (3) وصف الأنشطة والأعمال المطلوبة من المتعلم       (4) وصف التدريبات المطلوبة (5) وصف أساليب التقويم المستخدمة   :(Methods ثالثا – طرق التدريس  (         وهى الجانب التنفيذى لأى مقرر دراسى ، وهى عبارة عن مجموعة الاجراءات والأنشطة التى يقوم بها المعلم وتظهر آثارها فيما يحققه المتعلمون من تعلم . * ويمكن تعريفها بأنها :( مجموعة الخطوات والاجراءات والأنشطة التدريسية المنظمة المتسلسلة التى يقوم بها المعلم لتوصيل ما لديه من خبرات الى المتعلم فى موقف تدريسى محدد لتحقيق أهداف تعليمية معينة ) . = ويتأثرالمنهج بطريقة التدريس المستخدمة لتنفيذه ، وذلك فى كيفية عرض محتواه العلمى بما يناسب الطريقة المستخدمة : المحاضرة ، حل المشكلات ، التعلم الذاتى . ** ومن نماذج طرق واستراتيجيات التدريس :  (أ) طرق واستراتيجيات محورها المعلم : المحاضرة ، الالقاء ،..... (ب) طرق واستاتيجيات محورها المتعلم : الاكتشاف ، حل المشكلات ، العصف الذهنى ، ... (ج) طرق واستراتيجيات محورها المعلم والمتعلم : المناقشة ، الحوار ، المحاضرة النقاشية...  </vt:lpstr>
      <vt:lpstr>                              : ) Teaching Activities( رابعا – الأنشطة التعليمية    ** ويقصد بها : كل جهد أو اجراء أو مهمة يقوم بها المتعلم تحت اشراف المعلم من أجل تحقيق الأهداف التعليمية ، ويتم تقويمه والحكم عليه فى ضوء مدى تحقيقه لنواتج التعلم فى  شكل معايير ومؤشرات .   ** أنواع الأنشطة التعليمية :  (1) كتابة الملخصات   (2) اجابة التدريبات    (3) كتابة المقالات  (4) جمع المعلومات (5) كتابة البحوث       (6) اجراء التجارب     (7) الزيارات الميدانية والرحلات  (7) الاشتراك فى الجماعات المدرسية المختلفة . ** معايير اختيار الأنشطة : (1) تتسق مع الأهداف         (2) تناسب خصائص المتعلمين          (3) تناسب المحتوى  (4) قابلة للتنفيذ                 (5) تراعى الفروق الفردية   )Evaluation خامسا – التقويم   (   وفيه يتم تقويم جميع عناصر المنهج، وله دور مهم فى تصميم المنهج وتطويره، وفى التدريس  ومن أدوار التقويم فى تحسين التدريس : (1) ىوصل الى الطلاب معنى التعليم وما يستهدفه    (2) تحدد اجراءاته الأهداف الوظيفية للتعليم  (3) يوفر معلومات كافية عن خصائص المتعلمين وحاجاتهم   (4) يرشد تعلم الطلاب ويوجههم أهداف المنهج    (5) يخطط للأعمال اللازمة للتغلب على نواحى الضعف فى التعلم    (6) يساعد فى اثارة دوافع الطلاب للتعلم      (7) ييسر انتقال أثر التعلم ويوفر فرص تطبيقه   </vt:lpstr>
      <vt:lpstr>سادسا – دليل المعلم :      = ويحتوى على : ( مقدمة الدليل ، أهداف المنهج ، وحدات المنهج ، الطرق والوسائل والأنشطة ، التقويم ، مصادر التعلم ، التجارب والاتجاهات الجديدة )       = ملحوظة مهمة : كل هذه المحتويات لها علاقات متبادلة مع مصادر المنهج ، والتى تتمثل فى : ( المعرفة ، المجتمع ، المتعلم ، الاتجاهات العلمية )  سابعا – نماذج بناء المنهج : ** تعريف النموذج :  = مجموعة العلاقات المنطقية المعبرة عن الملامح الرئيسة للواقع الذى تهتم به.  = شكل تخطيطى للأحداث أو الوقائع وما بينها من علاقات بصورة محكمة بقصد المساعدة فى تفسير غير المفهوم منها .  ** معايير استخدام النموذج : (1) فى حالة النظريات ذات الطابع الكمى   (2) فى حالة النظريات القائمة على التأمل أوالتصور (3) فى حالة استخدام قوانين نظرية ما كنموذج لأخرى   (4) الاسهام فى تكوين صورة واضحة للمجال   (5) مساعدة القائمين بالتنظير فى تيسير مهمتهم (6) امكانية تصويرموقف شخص ما بالنسبة لتصميم المنهج .  ** من نماذج بناء المنهج : (1) نموذج تايلور      (2) نموذج تابا        (3) نموذج بيو تشامب        (4) نموذج والتون                                   انتهى الفصل الثالث ، تحياتى ، د/ سيد فهمى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  عناصر المنهج تحدد عناصر المنهج فى : الأهداف (Aims)</dc:title>
  <dc:creator>Dr.Sayed</dc:creator>
  <cp:lastModifiedBy>Dr.Sayed</cp:lastModifiedBy>
  <cp:revision>30</cp:revision>
  <dcterms:created xsi:type="dcterms:W3CDTF">2020-12-17T13:39:07Z</dcterms:created>
  <dcterms:modified xsi:type="dcterms:W3CDTF">2020-12-17T21:51:34Z</dcterms:modified>
</cp:coreProperties>
</file>