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92CE-FAE9-49D6-B264-2052D79FC39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2E9E-9AF1-438D-8D9D-B49DFE5A6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8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92CE-FAE9-49D6-B264-2052D79FC39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2E9E-9AF1-438D-8D9D-B49DFE5A6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1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92CE-FAE9-49D6-B264-2052D79FC39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2E9E-9AF1-438D-8D9D-B49DFE5A6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4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92CE-FAE9-49D6-B264-2052D79FC39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2E9E-9AF1-438D-8D9D-B49DFE5A6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2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92CE-FAE9-49D6-B264-2052D79FC39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2E9E-9AF1-438D-8D9D-B49DFE5A6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2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92CE-FAE9-49D6-B264-2052D79FC39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2E9E-9AF1-438D-8D9D-B49DFE5A6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4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92CE-FAE9-49D6-B264-2052D79FC39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2E9E-9AF1-438D-8D9D-B49DFE5A6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5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92CE-FAE9-49D6-B264-2052D79FC39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2E9E-9AF1-438D-8D9D-B49DFE5A6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6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92CE-FAE9-49D6-B264-2052D79FC39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2E9E-9AF1-438D-8D9D-B49DFE5A6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4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92CE-FAE9-49D6-B264-2052D79FC39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2E9E-9AF1-438D-8D9D-B49DFE5A6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92CE-FAE9-49D6-B264-2052D79FC39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12E9E-9AF1-438D-8D9D-B49DFE5A6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292CE-FAE9-49D6-B264-2052D79FC39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12E9E-9AF1-438D-8D9D-B49DFE5A6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9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5181600"/>
          </a:xfrm>
        </p:spPr>
        <p:txBody>
          <a:bodyPr>
            <a:normAutofit/>
          </a:bodyPr>
          <a:lstStyle/>
          <a:p>
            <a:r>
              <a:rPr lang="ar-EG" sz="2800" b="1" dirty="0" smtClean="0"/>
              <a:t>الفصل الثانى</a:t>
            </a:r>
            <a:br>
              <a:rPr lang="ar-EG" sz="2800" b="1" dirty="0" smtClean="0"/>
            </a:br>
            <a:r>
              <a:rPr lang="ar-EG" sz="2800" b="1" dirty="0" smtClean="0"/>
              <a:t>أسس بناء المنهج ونظرياته ونماذجه</a:t>
            </a:r>
            <a:r>
              <a:rPr lang="ar-EG" sz="2000" dirty="0" smtClean="0"/>
              <a:t/>
            </a:r>
            <a:br>
              <a:rPr lang="ar-EG" sz="2000" dirty="0" smtClean="0"/>
            </a:br>
            <a:r>
              <a:rPr lang="ar-EG" sz="2000" dirty="0"/>
              <a:t/>
            </a:r>
            <a:br>
              <a:rPr lang="ar-EG" sz="2000" dirty="0"/>
            </a:br>
            <a:r>
              <a:rPr lang="ar-EG" sz="2000" b="1" dirty="0" smtClean="0">
                <a:solidFill>
                  <a:srgbClr val="FF0000"/>
                </a:solidFill>
              </a:rPr>
              <a:t>أولا- الأسس المعرفية للمنهج :  </a:t>
            </a:r>
            <a:r>
              <a:rPr lang="ar-EG" sz="2000" dirty="0" smtClean="0"/>
              <a:t/>
            </a:r>
            <a:br>
              <a:rPr lang="ar-EG" sz="2000" dirty="0" smtClean="0"/>
            </a:br>
            <a:r>
              <a:rPr lang="ar-EG" sz="2000" dirty="0" smtClean="0"/>
              <a:t>تعد المعرفة أحد أسس بناء المنهج بما لها من محتوى وبناء وأسلوب تنظيم ووظيفة ، وهى بذلك مؤثرة فى كافة الاجراءات والعمليات والتفاعلات ( التخطيط للمنهج ) . </a:t>
            </a:r>
            <a:r>
              <a:rPr lang="ar-EG" sz="2000" dirty="0"/>
              <a:t/>
            </a:r>
            <a:br>
              <a:rPr lang="ar-EG" sz="2000" dirty="0"/>
            </a:br>
            <a:r>
              <a:rPr lang="ar-EG" sz="2000" dirty="0" smtClean="0"/>
              <a:t>       </a:t>
            </a:r>
            <a:r>
              <a:rPr lang="ar-EG" sz="2000" dirty="0" smtClean="0">
                <a:solidFill>
                  <a:srgbClr val="7030A0"/>
                </a:solidFill>
              </a:rPr>
              <a:t>ففى التربية التقليدية </a:t>
            </a:r>
            <a:r>
              <a:rPr lang="ar-EG" sz="2000" dirty="0" smtClean="0"/>
              <a:t>- وهى من أقدم النماذج التربوية - كانت وظيفة التربية هى نقل المعرفة ولتحقيق ذلك تنظم المادة التعليمية بشكل منطقى ، ويكون مفهوم المنهج هو : ( مجموعة من . </a:t>
            </a:r>
            <a:br>
              <a:rPr lang="ar-EG" sz="2000" dirty="0" smtClean="0"/>
            </a:br>
            <a:r>
              <a:rPr lang="ar-EG" sz="2000" dirty="0" smtClean="0"/>
              <a:t>المواد الدراسية التى يدرسها المتعلم بهدف النجاح آخر العام ) .</a:t>
            </a:r>
            <a:br>
              <a:rPr lang="ar-EG" sz="2000" dirty="0" smtClean="0"/>
            </a:br>
            <a:r>
              <a:rPr lang="ar-EG" sz="2000" dirty="0"/>
              <a:t> </a:t>
            </a:r>
            <a:r>
              <a:rPr lang="ar-EG" sz="2000" dirty="0" smtClean="0"/>
              <a:t>     </a:t>
            </a:r>
            <a:r>
              <a:rPr lang="ar-EG" sz="2000" dirty="0" smtClean="0">
                <a:solidFill>
                  <a:srgbClr val="7030A0"/>
                </a:solidFill>
              </a:rPr>
              <a:t>أما فى التربية التقدمية </a:t>
            </a:r>
            <a:r>
              <a:rPr lang="ar-EG" sz="2000" dirty="0" smtClean="0"/>
              <a:t>– بمفهومها الحديث للمنهج –  فلم تكن وظيفة التربية نقل المعرفة بل اعداد المتعلم اعدادا متكاملا للمشاركة فى الحياة المجتمعية بايجابية ، وبذلك يقوم مفهوم المنهج فيها على الاهتمام بالمتعلم بأبعاده العقلية والاجتماعية والسيكولوجية باعتباره هو مركز العملية </a:t>
            </a:r>
            <a:br>
              <a:rPr lang="ar-EG" sz="2000" dirty="0" smtClean="0"/>
            </a:br>
            <a:r>
              <a:rPr lang="ar-EG" sz="2000" dirty="0" smtClean="0"/>
              <a:t>التعليمية ومحورها .</a:t>
            </a:r>
            <a:br>
              <a:rPr lang="ar-EG" sz="2000" dirty="0" smtClean="0"/>
            </a:br>
            <a:r>
              <a:rPr lang="ar-EG" sz="2000" dirty="0"/>
              <a:t> </a:t>
            </a:r>
            <a:r>
              <a:rPr lang="ar-EG" sz="2000" dirty="0" smtClean="0"/>
              <a:t>      </a:t>
            </a:r>
            <a:r>
              <a:rPr lang="ar-EG" sz="2000" u="sng" dirty="0" smtClean="0">
                <a:solidFill>
                  <a:srgbClr val="00B050"/>
                </a:solidFill>
              </a:rPr>
              <a:t>وفيما يأتى مقارنة بين مفهوم المنهج فى التربية التقليدية والتربية التقدمية . </a:t>
            </a:r>
            <a:endParaRPr lang="en-US" sz="2000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438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772400" cy="60960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203578"/>
              </p:ext>
            </p:extLst>
          </p:nvPr>
        </p:nvGraphicFramePr>
        <p:xfrm>
          <a:off x="685800" y="228600"/>
          <a:ext cx="7696200" cy="632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2514600"/>
                <a:gridCol w="19812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التربية التقدمية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التربية التقليدية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dirty="0" smtClean="0"/>
                        <a:t>وجه المقارنة</a:t>
                      </a:r>
                      <a:endParaRPr lang="en-US" dirty="0"/>
                    </a:p>
                  </a:txBody>
                  <a:tcPr/>
                </a:tc>
              </a:tr>
              <a:tr h="355443">
                <a:tc>
                  <a:txBody>
                    <a:bodyPr/>
                    <a:lstStyle/>
                    <a:p>
                      <a:pPr algn="r"/>
                      <a:r>
                        <a:rPr lang="ar-EG" dirty="0" smtClean="0"/>
                        <a:t>يقوم مفهوم المنهج الحديث على أن المتعلم بأعاده العقلية والاجتماعية والسيكولوجية هو مركز العملية التعليمية</a:t>
                      </a:r>
                      <a:r>
                        <a:rPr lang="ar-EG" baseline="0" dirty="0" smtClean="0"/>
                        <a:t> ومحورها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sz="1800" dirty="0" smtClean="0"/>
                        <a:t>مجموعة من المواد الدراسية التى يدرسها المتعلم بهدف النجاح آخر العام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sz="1800" dirty="0" smtClean="0"/>
                        <a:t>- مفهوم المنهج </a:t>
                      </a:r>
                      <a:endParaRPr lang="en-US" dirty="0"/>
                    </a:p>
                  </a:txBody>
                  <a:tcPr/>
                </a:tc>
              </a:tr>
              <a:tr h="355443">
                <a:tc>
                  <a:txBody>
                    <a:bodyPr/>
                    <a:lstStyle/>
                    <a:p>
                      <a:pPr algn="r"/>
                      <a:r>
                        <a:rPr lang="ar-EG" dirty="0" smtClean="0"/>
                        <a:t>تشتق من خصائص المتعلم </a:t>
                      </a:r>
                      <a:r>
                        <a:rPr lang="ar-EG" baseline="0" dirty="0" smtClean="0"/>
                        <a:t>(معرفية ومهارية ووجدانية) وتصاغ اجرائيا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sz="1800" dirty="0" smtClean="0"/>
                        <a:t>معرفية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sz="1800" dirty="0" smtClean="0"/>
                        <a:t>- الأهداف</a:t>
                      </a:r>
                      <a:endParaRPr lang="en-US" dirty="0"/>
                    </a:p>
                  </a:txBody>
                  <a:tcPr/>
                </a:tc>
              </a:tr>
              <a:tr h="355443">
                <a:tc>
                  <a:txBody>
                    <a:bodyPr/>
                    <a:lstStyle/>
                    <a:p>
                      <a:pPr algn="r"/>
                      <a:r>
                        <a:rPr lang="ar-EG" dirty="0" smtClean="0"/>
                        <a:t>تهتم بالنمو المتكامل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sz="1800" dirty="0" smtClean="0"/>
                        <a:t>التركيز على الجانب المعرفى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sz="1800" dirty="0" smtClean="0"/>
                        <a:t>- مجالات</a:t>
                      </a:r>
                      <a:r>
                        <a:rPr lang="ar-EG" sz="1800" baseline="0" dirty="0" smtClean="0"/>
                        <a:t> التعلم</a:t>
                      </a:r>
                      <a:r>
                        <a:rPr lang="ar-EG" sz="180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55443">
                <a:tc>
                  <a:txBody>
                    <a:bodyPr/>
                    <a:lstStyle/>
                    <a:p>
                      <a:pPr algn="r"/>
                      <a:r>
                        <a:rPr lang="ar-EG" dirty="0" smtClean="0"/>
                        <a:t>مساعدة المتعلم على التكيف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sz="1800" dirty="0" smtClean="0"/>
                        <a:t>نقل التراث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sz="1800" dirty="0" smtClean="0"/>
                        <a:t>- دور المعرفة</a:t>
                      </a:r>
                      <a:endParaRPr lang="en-US" dirty="0"/>
                    </a:p>
                  </a:txBody>
                  <a:tcPr/>
                </a:tc>
              </a:tr>
              <a:tr h="355443">
                <a:tc>
                  <a:txBody>
                    <a:bodyPr/>
                    <a:lstStyle/>
                    <a:p>
                      <a:pPr algn="r"/>
                      <a:r>
                        <a:rPr lang="ar-EG" dirty="0" smtClean="0"/>
                        <a:t>خبرات تعليمية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sz="1800" dirty="0" smtClean="0"/>
                        <a:t>المقررات الدراسية.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sz="1800" dirty="0" smtClean="0"/>
                        <a:t>- محتوى</a:t>
                      </a:r>
                      <a:r>
                        <a:rPr lang="ar-EG" sz="1800" baseline="0" dirty="0" smtClean="0"/>
                        <a:t> المنهج</a:t>
                      </a:r>
                      <a:r>
                        <a:rPr lang="ar-EG" sz="180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55443">
                <a:tc>
                  <a:txBody>
                    <a:bodyPr/>
                    <a:lstStyle/>
                    <a:p>
                      <a:pPr algn="r"/>
                      <a:r>
                        <a:rPr lang="ar-EG" dirty="0" smtClean="0"/>
                        <a:t>حل المشكلات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sz="1800" dirty="0" smtClean="0"/>
                        <a:t>الالقاء.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sz="1800" dirty="0" smtClean="0"/>
                        <a:t>- طريقة</a:t>
                      </a:r>
                      <a:r>
                        <a:rPr lang="ar-EG" sz="1800" baseline="0" dirty="0" smtClean="0"/>
                        <a:t> التدريس</a:t>
                      </a:r>
                      <a:r>
                        <a:rPr lang="ar-EG" sz="180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55443">
                <a:tc>
                  <a:txBody>
                    <a:bodyPr/>
                    <a:lstStyle/>
                    <a:p>
                      <a:pPr algn="r"/>
                      <a:r>
                        <a:rPr lang="ar-EG" dirty="0" smtClean="0"/>
                        <a:t>التخطيط والتوجيه والمتابعة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sz="1800" dirty="0" smtClean="0"/>
                        <a:t>تحديد المعرفة ونقلها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sz="1800" dirty="0" smtClean="0"/>
                        <a:t>- دور المعلم </a:t>
                      </a:r>
                      <a:endParaRPr lang="en-US" dirty="0"/>
                    </a:p>
                  </a:txBody>
                  <a:tcPr/>
                </a:tc>
              </a:tr>
              <a:tr h="355443">
                <a:tc>
                  <a:txBody>
                    <a:bodyPr/>
                    <a:lstStyle/>
                    <a:p>
                      <a:pPr algn="r"/>
                      <a:r>
                        <a:rPr lang="ar-EG" dirty="0" smtClean="0"/>
                        <a:t>ايجابى نشط وفاعل ومشارك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sz="1800" dirty="0" smtClean="0"/>
                        <a:t>سلبى حفظ واستظهار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sz="1800" dirty="0" smtClean="0"/>
                        <a:t>- دور المتعلم </a:t>
                      </a:r>
                      <a:endParaRPr lang="en-US" dirty="0"/>
                    </a:p>
                  </a:txBody>
                  <a:tcPr/>
                </a:tc>
              </a:tr>
              <a:tr h="355443">
                <a:tc>
                  <a:txBody>
                    <a:bodyPr/>
                    <a:lstStyle/>
                    <a:p>
                      <a:pPr algn="r"/>
                      <a:r>
                        <a:rPr lang="ar-EG" dirty="0" smtClean="0"/>
                        <a:t>متنوعة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sz="1800" dirty="0" smtClean="0"/>
                        <a:t>الكتب الدراسية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sz="1800" dirty="0" smtClean="0"/>
                        <a:t>- مصادر التعلم </a:t>
                      </a:r>
                      <a:endParaRPr lang="en-US" dirty="0"/>
                    </a:p>
                  </a:txBody>
                  <a:tcPr/>
                </a:tc>
              </a:tr>
              <a:tr h="355443">
                <a:tc>
                  <a:txBody>
                    <a:bodyPr/>
                    <a:lstStyle/>
                    <a:p>
                      <a:pPr algn="r"/>
                      <a:r>
                        <a:rPr lang="ar-EG" dirty="0" smtClean="0"/>
                        <a:t>كل</a:t>
                      </a:r>
                      <a:r>
                        <a:rPr lang="ar-EG" baseline="0" dirty="0" smtClean="0"/>
                        <a:t> حسب قدراته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sz="1800" dirty="0" smtClean="0"/>
                        <a:t>لا تراعى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sz="1800" dirty="0" smtClean="0"/>
                        <a:t>- الفروق الفردية</a:t>
                      </a:r>
                      <a:endParaRPr lang="en-US" dirty="0"/>
                    </a:p>
                  </a:txBody>
                  <a:tcPr/>
                </a:tc>
              </a:tr>
              <a:tr h="355443">
                <a:tc>
                  <a:txBody>
                    <a:bodyPr/>
                    <a:lstStyle/>
                    <a:p>
                      <a:pPr algn="r"/>
                      <a:r>
                        <a:rPr lang="ar-EG" dirty="0" smtClean="0"/>
                        <a:t>بلوغ الأهداف التعليمية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sz="1800" dirty="0" smtClean="0"/>
                        <a:t>التأكد من الحفظ والاستظهار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dirty="0" smtClean="0"/>
                        <a:t>- دور التقويم</a:t>
                      </a:r>
                      <a:endParaRPr lang="en-US" dirty="0"/>
                    </a:p>
                  </a:txBody>
                  <a:tcPr/>
                </a:tc>
              </a:tr>
              <a:tr h="355443">
                <a:tc>
                  <a:txBody>
                    <a:bodyPr/>
                    <a:lstStyle/>
                    <a:p>
                      <a:pPr algn="r"/>
                      <a:r>
                        <a:rPr lang="ar-EG" dirty="0" smtClean="0"/>
                        <a:t>موجودة مؤثرة ومتأثرة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sz="1800" dirty="0" smtClean="0"/>
                        <a:t>غير موجودة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800" dirty="0" smtClean="0"/>
                        <a:t>- علاقة المدرسة بالبيئة </a:t>
                      </a:r>
                      <a:endParaRPr lang="en-US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ar-EG" dirty="0" smtClean="0"/>
                        <a:t>مرن ، يلائم المتعلم يعلم التفكير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sz="1800" dirty="0" smtClean="0"/>
                        <a:t>ثابتة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800" dirty="0" smtClean="0"/>
                        <a:t>- طبيعة المنهج </a:t>
                      </a:r>
                      <a:endParaRPr lang="en-US" dirty="0" smtClean="0"/>
                    </a:p>
                  </a:txBody>
                  <a:tcPr/>
                </a:tc>
              </a:tr>
              <a:tr h="355443">
                <a:tc>
                  <a:txBody>
                    <a:bodyPr/>
                    <a:lstStyle/>
                    <a:p>
                      <a:pPr algn="r"/>
                      <a:r>
                        <a:rPr lang="ar-EG" dirty="0" smtClean="0"/>
                        <a:t>يشارك كل من له الحق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EG" sz="1800" dirty="0" smtClean="0"/>
                        <a:t>يعده المتخصصون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800" dirty="0" smtClean="0"/>
                        <a:t>- تخطيط المنهج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084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5334000"/>
          </a:xfrm>
        </p:spPr>
        <p:txBody>
          <a:bodyPr>
            <a:normAutofit fontScale="90000"/>
          </a:bodyPr>
          <a:lstStyle/>
          <a:p>
            <a:pPr algn="r"/>
            <a:r>
              <a:rPr lang="ar-EG" sz="2000" b="1" dirty="0" smtClean="0">
                <a:solidFill>
                  <a:srgbClr val="FF0000"/>
                </a:solidFill>
              </a:rPr>
              <a:t>ثانيا – الأسس الاجتماعية للمنهج :</a:t>
            </a: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2000" b="1" dirty="0" smtClean="0"/>
              <a:t>          تتأثرالمناهج التعليمية بطبيعة المجتمع من حيث فلسفته وثقافته وآماله وأهدافه ، فالمناهج تعبر عن المجتمع ، وتعكس الفكر السائد به ، وهى دينامية دائمة التغير وفقا للتغيرات الاجتماعية </a:t>
            </a:r>
            <a:br>
              <a:rPr lang="ar-EG" sz="2000" b="1" dirty="0" smtClean="0"/>
            </a:br>
            <a:r>
              <a:rPr lang="ar-EG" sz="2000" b="1" dirty="0" smtClean="0"/>
              <a:t>الحادثة فى المجتمع .</a:t>
            </a:r>
            <a:br>
              <a:rPr lang="ar-EG" sz="2000" b="1" dirty="0" smtClean="0"/>
            </a:br>
            <a:r>
              <a:rPr lang="ar-EG" sz="2000" b="1" dirty="0" smtClean="0">
                <a:solidFill>
                  <a:srgbClr val="FF0000"/>
                </a:solidFill>
              </a:rPr>
              <a:t>ثالثا – الأسس الثقافية للمنهج :</a:t>
            </a:r>
            <a:r>
              <a:rPr lang="ar-EG" sz="2000" b="1" dirty="0" smtClean="0"/>
              <a:t> 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   تعرف الثقافة بأنها : ( النسيج الكلى المعقد المكون من الأفكار والمعتقدات والعادات والتقاليد والاتجاهات والقيم وأساليب التفكير والعمل وأنماط السلوك ) .</a:t>
            </a:r>
            <a:br>
              <a:rPr lang="ar-EG" sz="2000" b="1" dirty="0" smtClean="0"/>
            </a:br>
            <a:r>
              <a:rPr lang="ar-EG" sz="2000" b="1" dirty="0" smtClean="0"/>
              <a:t>* </a:t>
            </a:r>
            <a:r>
              <a:rPr lang="ar-EG" sz="2000" b="1" dirty="0" smtClean="0">
                <a:solidFill>
                  <a:srgbClr val="0070C0"/>
                </a:solidFill>
              </a:rPr>
              <a:t>عناصر الثقافة :     </a:t>
            </a:r>
            <a:r>
              <a:rPr lang="ar-EG" sz="2000" b="1" dirty="0" smtClean="0"/>
              <a:t>- العموميات : غالبية أفراد المجتمع .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                      - الخصوصيات : يختص بها فريق معين كالمهن والأعمال .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                      - الأمور النادرة : الاختراعات والتجديدات .</a:t>
            </a:r>
            <a:br>
              <a:rPr lang="ar-EG" sz="2000" b="1" dirty="0" smtClean="0"/>
            </a:br>
            <a:r>
              <a:rPr lang="ar-EG" sz="2000" b="1" dirty="0" smtClean="0"/>
              <a:t>* </a:t>
            </a:r>
            <a:r>
              <a:rPr lang="ar-EG" sz="2000" b="1" dirty="0" smtClean="0">
                <a:solidFill>
                  <a:srgbClr val="0070C0"/>
                </a:solidFill>
              </a:rPr>
              <a:t>خصائص الثقافة </a:t>
            </a:r>
            <a:r>
              <a:rPr lang="ar-EG" sz="2000" b="1" dirty="0" smtClean="0"/>
              <a:t>: ( انسانية ، مشبعة لحاجات الانسان ، مكتسبة ، قابلة للآنتشار ) 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>
                <a:solidFill>
                  <a:srgbClr val="7030A0"/>
                </a:solidFill>
              </a:rPr>
              <a:t>= ولابد أن يراعى المنهج تلك العناصر والخصائص السابقة للثقافة </a:t>
            </a:r>
            <a:r>
              <a:rPr lang="ar-EG" sz="2000" b="1" dirty="0" smtClean="0"/>
              <a:t>.</a:t>
            </a:r>
            <a:br>
              <a:rPr lang="ar-EG" sz="2000" b="1" dirty="0" smtClean="0"/>
            </a:br>
            <a:r>
              <a:rPr lang="ar-EG" sz="2000" b="1" dirty="0" smtClean="0">
                <a:solidFill>
                  <a:srgbClr val="FF0000"/>
                </a:solidFill>
              </a:rPr>
              <a:t>ثالثا – الأسس النفسية للمنهج : </a:t>
            </a: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  تقوم التربية على قطبين هما : المتعلم بخصائص نموه ، والمجتمع بطبيعته وأهدافه .  </a:t>
            </a:r>
            <a:r>
              <a:rPr lang="ar-EG" sz="2000" b="1" dirty="0" smtClean="0">
                <a:solidFill>
                  <a:srgbClr val="00B050"/>
                </a:solidFill>
              </a:rPr>
              <a:t>وتتمثل أهم خصائص نمو المتعلم فى أن </a:t>
            </a:r>
            <a:r>
              <a:rPr lang="ar-EG" sz="2000" b="1" dirty="0" smtClean="0"/>
              <a:t>: ( -  النموعملية شاملة متكاملة  -  عملية النمو مستمرة </a:t>
            </a:r>
            <a:br>
              <a:rPr lang="ar-EG" sz="2000" b="1" dirty="0" smtClean="0"/>
            </a:br>
            <a:r>
              <a:rPr lang="ar-EG" sz="2000" b="1" dirty="0" smtClean="0"/>
              <a:t> - جوانب النمو تختلف فى ىسرعتها ومداها ) .</a:t>
            </a:r>
            <a:br>
              <a:rPr lang="ar-EG" sz="2000" b="1" dirty="0" smtClean="0"/>
            </a:br>
            <a:r>
              <a:rPr lang="ar-EG" sz="2000" b="1" dirty="0" smtClean="0"/>
              <a:t>= </a:t>
            </a:r>
            <a:r>
              <a:rPr lang="ar-EG" sz="2000" b="1" dirty="0" smtClean="0">
                <a:solidFill>
                  <a:srgbClr val="7030A0"/>
                </a:solidFill>
              </a:rPr>
              <a:t>ولذلك فعلى المنهج مراعاة : </a:t>
            </a:r>
            <a:r>
              <a:rPr lang="ar-EG" sz="2000" b="1" dirty="0" smtClean="0"/>
              <a:t>1- تنويع الخبرات  2- تنويع طرائق واستراتيجيت التدريس  3- تنويع الأنشطة 4- المرونة بما يناسب قدرات واستعدادات وميول المتعلم .</a:t>
            </a:r>
            <a:br>
              <a:rPr lang="ar-EG" sz="2000" b="1" dirty="0" smtClean="0"/>
            </a:br>
            <a:r>
              <a:rPr lang="ar-EG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5055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5257800"/>
          </a:xfrm>
        </p:spPr>
        <p:txBody>
          <a:bodyPr>
            <a:normAutofit fontScale="90000"/>
          </a:bodyPr>
          <a:lstStyle/>
          <a:p>
            <a:pPr algn="r"/>
            <a:r>
              <a:rPr lang="ar-EG" sz="2000" b="1" dirty="0" smtClean="0"/>
              <a:t>                                     </a:t>
            </a:r>
            <a:br>
              <a:rPr lang="ar-EG" sz="2000" b="1" dirty="0" smtClean="0"/>
            </a:br>
            <a:r>
              <a:rPr lang="ar-EG" sz="2000" b="1" dirty="0"/>
              <a:t> </a:t>
            </a:r>
            <a:r>
              <a:rPr lang="ar-EG" sz="2000" b="1" dirty="0" smtClean="0"/>
              <a:t>                                             </a:t>
            </a:r>
            <a:r>
              <a:rPr lang="ar-EG" sz="2800" b="1" dirty="0" smtClean="0"/>
              <a:t>نظريات التعلم وبناء المنهج</a:t>
            </a: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2000" b="1" u="sng" dirty="0" smtClean="0">
                <a:solidFill>
                  <a:srgbClr val="FF0000"/>
                </a:solidFill>
              </a:rPr>
              <a:t>أولا- النظرية السلوكية لواطسون 1912 : </a:t>
            </a:r>
            <a:r>
              <a:rPr lang="ar-EG" sz="2000" b="1" dirty="0" smtClean="0"/>
              <a:t>وترتكز على مفهوم السلوك ، ومن أهم مبادئها أن : </a:t>
            </a:r>
            <a:br>
              <a:rPr lang="ar-EG" sz="2000" b="1" dirty="0" smtClean="0"/>
            </a:br>
            <a:r>
              <a:rPr lang="ar-EG" sz="2000" b="1" dirty="0" smtClean="0"/>
              <a:t>( - التعلم ينتج عن تجارب الآخرين  - التعلم مرتبط بالنتائج   - التعلم مرتبط بالسلوك الاجرائى  - التعلم يبنى ويدعم ) .</a:t>
            </a:r>
            <a:br>
              <a:rPr lang="ar-EG" sz="2000" b="1" dirty="0" smtClean="0"/>
            </a:b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2000" b="1" u="sng" dirty="0" smtClean="0">
                <a:solidFill>
                  <a:srgbClr val="FF0000"/>
                </a:solidFill>
              </a:rPr>
              <a:t>ثانيا – نظرية الجشطالت لفريتمر، كوفكا ، كوهلر</a:t>
            </a:r>
            <a:r>
              <a:rPr lang="ar-EG" sz="2000" b="1" dirty="0" smtClean="0"/>
              <a:t>: وتقوم على فكرة أن الكل مترابط وهو مجموع أجزاء ، ومن أهم مبادئها : ( - الاستبصار شرط للتعلم  - الفهم والاستبصار شرط اعادة البنية  - التعلم يقترن بالنتائج – الانتقال شرط التعلم   - الاستبصار حافز قوى وتفاعل ايجابى ) . </a:t>
            </a:r>
            <a:br>
              <a:rPr lang="ar-EG" sz="2000" b="1" dirty="0" smtClean="0"/>
            </a:b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2000" b="1" u="sng" dirty="0" smtClean="0">
                <a:solidFill>
                  <a:srgbClr val="FF0000"/>
                </a:solidFill>
              </a:rPr>
              <a:t>ثالثا – النظرية البنائية لبياجيه </a:t>
            </a:r>
            <a:r>
              <a:rPr lang="ar-EG" sz="2000" b="1" dirty="0" smtClean="0">
                <a:solidFill>
                  <a:srgbClr val="FF0000"/>
                </a:solidFill>
              </a:rPr>
              <a:t>: </a:t>
            </a:r>
            <a:r>
              <a:rPr lang="ar-EG" sz="2000" b="1" dirty="0" smtClean="0"/>
              <a:t>وتقوم عل أن التعلم يكتسب عن طريق المنبع الخارجى ، ولابد أن يكون له معنى . ومن أهم مبادئه أن : ( - التعلم مرتبط بالتطور النمائى  - التعلم مقترن باشتغال الذات  - الاستدلال شرط لبناء المفهوم – الخطأ شرط للتعلم   - الفهم ضرورى للتعلم  - التعلم تجاوز ونفى </a:t>
            </a:r>
            <a:br>
              <a:rPr lang="ar-EG" sz="2000" b="1" dirty="0" smtClean="0"/>
            </a:br>
            <a:r>
              <a:rPr lang="ar-EG" sz="2000" b="1" dirty="0" smtClean="0"/>
              <a:t>للاضطراب ) .</a:t>
            </a:r>
            <a:br>
              <a:rPr lang="ar-EG" sz="2000" b="1" dirty="0" smtClean="0"/>
            </a:br>
            <a:r>
              <a:rPr lang="ar-EG" sz="2000" b="1" dirty="0" smtClean="0"/>
              <a:t/>
            </a:r>
            <a:br>
              <a:rPr lang="ar-EG" sz="2000" b="1" dirty="0" smtClean="0"/>
            </a:br>
            <a:r>
              <a:rPr lang="ar-EG" sz="2000" b="1" dirty="0" smtClean="0"/>
              <a:t> </a:t>
            </a:r>
            <a:r>
              <a:rPr lang="ar-EG" sz="2000" b="1" u="sng" dirty="0" smtClean="0">
                <a:solidFill>
                  <a:srgbClr val="FF0000"/>
                </a:solidFill>
              </a:rPr>
              <a:t>رابعا – النظرية التوسعية لرايجلوس </a:t>
            </a:r>
            <a:r>
              <a:rPr lang="ar-EG" sz="2000" b="1" dirty="0" smtClean="0">
                <a:solidFill>
                  <a:srgbClr val="FF0000"/>
                </a:solidFill>
              </a:rPr>
              <a:t>: </a:t>
            </a:r>
            <a:r>
              <a:rPr lang="ar-EG" sz="2000" b="1" dirty="0" smtClean="0"/>
              <a:t>وتقوم على تناول كافة مستويات المعرفة من تذكر وفهم وتطبيق وتحليل وتركيب وتقويم . ومن أهم مبادئها : أن تنظيم المحتوى من مفاهيم مبادئ </a:t>
            </a:r>
            <a:r>
              <a:rPr lang="ar-EG" sz="2000" b="1" dirty="0" smtClean="0"/>
              <a:t>وحقائق </a:t>
            </a:r>
            <a:r>
              <a:rPr lang="ar-EG" sz="2000" b="1" dirty="0" smtClean="0"/>
              <a:t>واجراءات وفق نماذج ثلاثة هى :   ( 1- استخدام تنظيم محتوى تغلب عليه المفاهيم  2- استخدام تنظيم محتوى تغلب عليه المبادئ والحقائق   3- استخدام تنظيم محتوى تغلب عليه الاجراءات ) .  </a:t>
            </a:r>
            <a:r>
              <a:rPr lang="ar-EG" sz="2000" dirty="0" smtClean="0"/>
              <a:t/>
            </a:r>
            <a:br>
              <a:rPr lang="ar-EG" sz="2000" dirty="0" smtClean="0"/>
            </a:br>
            <a:r>
              <a:rPr lang="ar-EG" sz="2000" dirty="0" smtClean="0"/>
              <a:t/>
            </a:r>
            <a:br>
              <a:rPr lang="ar-EG" sz="2000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9417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5181600"/>
          </a:xfrm>
        </p:spPr>
        <p:txBody>
          <a:bodyPr>
            <a:normAutofit/>
          </a:bodyPr>
          <a:lstStyle/>
          <a:p>
            <a:pPr algn="r"/>
            <a:r>
              <a:rPr lang="ar-EG" sz="2000" dirty="0" smtClean="0"/>
              <a:t>                                  </a:t>
            </a:r>
            <a:r>
              <a:rPr lang="ar-EG" sz="2400" b="1" u="sng" dirty="0" smtClean="0">
                <a:solidFill>
                  <a:srgbClr val="FF0000"/>
                </a:solidFill>
              </a:rPr>
              <a:t>أهمية دراسة المناهج التعليمية </a:t>
            </a:r>
            <a:r>
              <a:rPr lang="ar-EG" sz="2000" dirty="0" smtClean="0"/>
              <a:t/>
            </a:r>
            <a:br>
              <a:rPr lang="ar-EG" sz="2000" dirty="0" smtClean="0"/>
            </a:br>
            <a:r>
              <a:rPr lang="ar-EG" sz="2000" dirty="0" smtClean="0"/>
              <a:t>   </a:t>
            </a:r>
            <a:br>
              <a:rPr lang="ar-EG" sz="2000" dirty="0" smtClean="0"/>
            </a:br>
            <a:r>
              <a:rPr lang="ar-EG" sz="2000" b="1" dirty="0" smtClean="0"/>
              <a:t>1- التعرف على المنهج والمفاهيم المرتبطة به .</a:t>
            </a:r>
            <a:br>
              <a:rPr lang="ar-EG" sz="2000" b="1" dirty="0" smtClean="0"/>
            </a:br>
            <a:r>
              <a:rPr lang="ar-EG" sz="2000" b="1" dirty="0" smtClean="0"/>
              <a:t>2- التعرف على حاجات ومتطلبات المجتمع .</a:t>
            </a:r>
            <a:br>
              <a:rPr lang="ar-EG" sz="2000" b="1" dirty="0" smtClean="0"/>
            </a:br>
            <a:r>
              <a:rPr lang="ar-EG" sz="2000" b="1" dirty="0" smtClean="0"/>
              <a:t>3- التدريب على كيفية التخطيط لبناء المنهج .</a:t>
            </a:r>
            <a:br>
              <a:rPr lang="ar-EG" sz="2000" b="1" dirty="0" smtClean="0"/>
            </a:br>
            <a:r>
              <a:rPr lang="ar-EG" sz="2000" b="1" dirty="0" smtClean="0"/>
              <a:t>4- التمكن من اجراءات تنفيذ المنهج بكفاءة .</a:t>
            </a:r>
            <a:br>
              <a:rPr lang="ar-EG" sz="2000" b="1" dirty="0" smtClean="0"/>
            </a:br>
            <a:r>
              <a:rPr lang="ar-EG" sz="2000" b="1" dirty="0" smtClean="0"/>
              <a:t>5- استخدام استراتيجيات تدريسية حديثة لتنمية التفكير .</a:t>
            </a:r>
            <a:br>
              <a:rPr lang="ar-EG" sz="2000" b="1" dirty="0" smtClean="0"/>
            </a:br>
            <a:r>
              <a:rPr lang="ar-EG" sz="2000" b="1" dirty="0" smtClean="0"/>
              <a:t>6- استخدام الوسائط التكنولوجية الحديثة .</a:t>
            </a:r>
            <a:br>
              <a:rPr lang="ar-EG" sz="2000" b="1" dirty="0" smtClean="0"/>
            </a:br>
            <a:r>
              <a:rPr lang="ar-EG" sz="2000" b="1" dirty="0" smtClean="0"/>
              <a:t>7- التمكن من بناء أدوات تقويم للمنهج واستخدامها .</a:t>
            </a:r>
            <a:br>
              <a:rPr lang="ar-EG" sz="2000" b="1" dirty="0" smtClean="0"/>
            </a:br>
            <a:r>
              <a:rPr lang="ar-EG" sz="2000" b="1" dirty="0" smtClean="0"/>
              <a:t>6- التعرف على اتجاهات تطوير المناهج فى ضوء المفاهيم الحديثة مثل : الذكاءات المتعددة ، </a:t>
            </a:r>
            <a:br>
              <a:rPr lang="ar-EG" sz="2000" b="1" dirty="0" smtClean="0"/>
            </a:br>
            <a:r>
              <a:rPr lang="ar-EG" sz="2000" b="1" dirty="0" smtClean="0"/>
              <a:t>المهارات الحياتية ، العولمة ، الجودة الشاملة ، ثقافة المعايير .</a:t>
            </a:r>
            <a:br>
              <a:rPr lang="ar-EG" sz="2000" b="1" dirty="0" smtClean="0"/>
            </a:br>
            <a:r>
              <a:rPr lang="ar-EG" sz="2000" b="1" dirty="0"/>
              <a:t/>
            </a:r>
            <a:br>
              <a:rPr lang="ar-EG" sz="2000" b="1" dirty="0"/>
            </a:br>
            <a:r>
              <a:rPr lang="ar-EG" sz="2000" b="1" dirty="0" smtClean="0">
                <a:solidFill>
                  <a:srgbClr val="00B050"/>
                </a:solidFill>
              </a:rPr>
              <a:t>                         انتهى الفصل الثانى ، خالص التحية ، د/ سيد فهمى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45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171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الفصل الثانى أسس بناء المنهج ونظرياته ونماذجه  أولا- الأسس المعرفية للمنهج :   تعد المعرفة أحد أسس بناء المنهج بما لها من محتوى وبناء وأسلوب تنظيم ووظيفة ، وهى بذلك مؤثرة فى كافة الاجراءات والعمليات والتفاعلات ( التخطيط للمنهج ) .         ففى التربية التقليدية - وهى من أقدم النماذج التربوية - كانت وظيفة التربية هى نقل المعرفة ولتحقيق ذلك تنظم المادة التعليمية بشكل منطقى ، ويكون مفهوم المنهج هو : ( مجموعة من .  المواد الدراسية التى يدرسها المتعلم بهدف النجاح آخر العام ) .       أما فى التربية التقدمية – بمفهومها الحديث للمنهج –  فلم تكن وظيفة التربية نقل المعرفة بل اعداد المتعلم اعدادا متكاملا للمشاركة فى الحياة المجتمعية بايجابية ، وبذلك يقوم مفهوم المنهج فيها على الاهتمام بالمتعلم بأبعاده العقلية والاجتماعية والسيكولوجية باعتباره هو مركز العملية  التعليمية ومحورها .        وفيما يأتى مقارنة بين مفهوم المنهج فى التربية التقليدية والتربية التقدمية . </vt:lpstr>
      <vt:lpstr>PowerPoint Presentation</vt:lpstr>
      <vt:lpstr>ثانيا – الأسس الاجتماعية للمنهج :           تتأثرالمناهج التعليمية بطبيعة المجتمع من حيث فلسفته وثقافته وآماله وأهدافه ، فالمناهج تعبر عن المجتمع ، وتعكس الفكر السائد به ، وهى دينامية دائمة التغير وفقا للتغيرات الاجتماعية  الحادثة فى المجتمع . ثالثا – الأسس الثقافية للمنهج :          تعرف الثقافة بأنها : ( النسيج الكلى المعقد المكون من الأفكار والمعتقدات والعادات والتقاليد والاتجاهات والقيم وأساليب التفكير والعمل وأنماط السلوك ) . * عناصر الثقافة :     - العموميات : غالبية أفراد المجتمع .                            - الخصوصيات : يختص بها فريق معين كالمهن والأعمال .                            - الأمور النادرة : الاختراعات والتجديدات . * خصائص الثقافة : ( انسانية ، مشبعة لحاجات الانسان ، مكتسبة ، قابلة للآنتشار )   = ولابد أن يراعى المنهج تلك العناصر والخصائص السابقة للثقافة . ثالثا – الأسس النفسية للمنهج :         تقوم التربية على قطبين هما : المتعلم بخصائص نموه ، والمجتمع بطبيعته وأهدافه .  وتتمثل أهم خصائص نمو المتعلم فى أن : ( -  النموعملية شاملة متكاملة  -  عملية النمو مستمرة   - جوانب النمو تختلف فى ىسرعتها ومداها ) . = ولذلك فعلى المنهج مراعاة : 1- تنويع الخبرات  2- تنويع طرائق واستراتيجيت التدريس  3- تنويع الأنشطة 4- المرونة بما يناسب قدرات واستعدادات وميول المتعلم .  </vt:lpstr>
      <vt:lpstr>                                                                                    نظريات التعلم وبناء المنهج  أولا- النظرية السلوكية لواطسون 1912 : وترتكز على مفهوم السلوك ، ومن أهم مبادئها أن :  ( - التعلم ينتج عن تجارب الآخرين  - التعلم مرتبط بالنتائج   - التعلم مرتبط بالسلوك الاجرائى  - التعلم يبنى ويدعم ) .  ثانيا – نظرية الجشطالت لفريتمر، كوفكا ، كوهلر: وتقوم على فكرة أن الكل مترابط وهو مجموع أجزاء ، ومن أهم مبادئها : ( - الاستبصار شرط للتعلم  - الفهم والاستبصار شرط اعادة البنية  - التعلم يقترن بالنتائج – الانتقال شرط التعلم   - الاستبصار حافز قوى وتفاعل ايجابى ) .   ثالثا – النظرية البنائية لبياجيه : وتقوم عل أن التعلم يكتسب عن طريق المنبع الخارجى ، ولابد أن يكون له معنى . ومن أهم مبادئه أن : ( - التعلم مرتبط بالتطور النمائى  - التعلم مقترن باشتغال الذات  - الاستدلال شرط لبناء المفهوم – الخطأ شرط للتعلم   - الفهم ضرورى للتعلم  - التعلم تجاوز ونفى  للاضطراب ) .   رابعا – النظرية التوسعية لرايجلوس : وتقوم على تناول كافة مستويات المعرفة من تذكر وفهم وتطبيق وتحليل وتركيب وتقويم . ومن أهم مبادئها : أن تنظيم المحتوى من مفاهيم مبادئ وحقائق واجراءات وفق نماذج ثلاثة هى :   ( 1- استخدام تنظيم محتوى تغلب عليه المفاهيم  2- استخدام تنظيم محتوى تغلب عليه المبادئ والحقائق   3- استخدام تنظيم محتوى تغلب عليه الاجراءات ) .    </vt:lpstr>
      <vt:lpstr>                                  أهمية دراسة المناهج التعليمية      1- التعرف على المنهج والمفاهيم المرتبطة به . 2- التعرف على حاجات ومتطلبات المجتمع . 3- التدريب على كيفية التخطيط لبناء المنهج . 4- التمكن من اجراءات تنفيذ المنهج بكفاءة . 5- استخدام استراتيجيات تدريسية حديثة لتنمية التفكير . 6- استخدام الوسائط التكنولوجية الحديثة . 7- التمكن من بناء أدوات تقويم للمنهج واستخدامها . 6- التعرف على اتجاهات تطوير المناهج فى ضوء المفاهيم الحديثة مثل : الذكاءات المتعددة ،  المهارات الحياتية ، العولمة ، الجودة الشاملة ، ثقافة المعايير .                           انتهى الفصل الثانى ، خالص التحية ، د/ سيد فهمى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الثالث أسس بناء المنهج ونظرياته ونماذجه  أولا- البناء المعرفى للمنهج :         تعد المعرفة أحد أسس بناء المنهج بما لها من محتوى وبناء وأسلوب تنظيم ووظيفة ، وهى بذلك وؤثرة فى كافة الاجراءات والعمليات والتفاعلات</dc:title>
  <dc:creator>Dr.Sayed</dc:creator>
  <cp:lastModifiedBy>Dr.Sayed</cp:lastModifiedBy>
  <cp:revision>28</cp:revision>
  <dcterms:created xsi:type="dcterms:W3CDTF">2020-12-17T08:34:49Z</dcterms:created>
  <dcterms:modified xsi:type="dcterms:W3CDTF">2020-12-17T13:36:35Z</dcterms:modified>
</cp:coreProperties>
</file>