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206-0D70-48BF-9F17-4362BBB57F9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63B25-9BEA-4BC9-9117-ADE3A39D3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7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2D64-923A-40E9-A30A-3D3276349DE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3B6F-1CDD-4032-B9CD-F8E7714E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7772400" cy="5715000"/>
          </a:xfrm>
        </p:spPr>
        <p:txBody>
          <a:bodyPr/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منظومة التدريس</a:t>
            </a:r>
            <a:r>
              <a:rPr lang="ar-EG" sz="2800" b="1" dirty="0" smtClean="0"/>
              <a:t> </a:t>
            </a:r>
          </a:p>
          <a:p>
            <a:r>
              <a:rPr lang="ar-EG" sz="2000" b="1" dirty="0" smtClean="0">
                <a:solidFill>
                  <a:srgbClr val="00B050"/>
                </a:solidFill>
              </a:rPr>
              <a:t>المحاضرة الرابعة / الثانية عن بعد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ar-EG" sz="2000" b="1" dirty="0" smtClean="0">
                <a:solidFill>
                  <a:srgbClr val="0070C0"/>
                </a:solidFill>
              </a:rPr>
              <a:t>اعداد د/ سيد فهمى / فسم المناهج وطرق التدريس وتكنولوجيا التعليم          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r"/>
            <a:r>
              <a:rPr lang="ar-EG" sz="2000" b="1" dirty="0" smtClean="0"/>
              <a:t>           بعد أن تعرفنا على منظومة المنهج وأنها مكونة من ستة عناصر بينها علاقات مشتركة اما مباشرة أوغير مباشرة ، نتناول اليوم منظومة جديدة هى : منظومة التدريس وتتكون تلك المنظومة – كما هو موضح بالرسم التخطيطى – من خمسة عناصر رئيسة هى : مدخلات التدريس ، وعمليات التدريس ، ومخرجات التدريس ، والتغذية الراجعة ، بيئة التدريس ، ولكل عنصر من العناصر الثلاثة الأولى مكوناته الفرعية</a:t>
            </a:r>
            <a:endParaRPr lang="en-US" sz="2000" b="1" dirty="0" smtClean="0"/>
          </a:p>
          <a:p>
            <a:pPr algn="r"/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endParaRPr lang="ar-EG" sz="2000" b="1" dirty="0"/>
          </a:p>
          <a:p>
            <a:pPr algn="r"/>
            <a:r>
              <a:rPr lang="ar-EG" sz="1400" b="1" dirty="0" smtClean="0"/>
              <a:t> </a:t>
            </a:r>
            <a:endParaRPr lang="en-US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53925"/>
              </p:ext>
            </p:extLst>
          </p:nvPr>
        </p:nvGraphicFramePr>
        <p:xfrm>
          <a:off x="1143000" y="3505200"/>
          <a:ext cx="71628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946977" imgH="2449152" progId="Word.Document.12">
                  <p:embed/>
                </p:oleObj>
              </mc:Choice>
              <mc:Fallback>
                <p:oleObj name="Document" r:id="rId3" imgW="5946977" imgH="2449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505200"/>
                        <a:ext cx="7162800" cy="244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7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62000"/>
            <a:ext cx="7010400" cy="5334000"/>
          </a:xfrm>
        </p:spPr>
        <p:txBody>
          <a:bodyPr>
            <a:normAutofit/>
          </a:bodyPr>
          <a:lstStyle/>
          <a:p>
            <a:pPr algn="r"/>
            <a:r>
              <a:rPr lang="ar-EG" sz="2000" dirty="0" smtClean="0"/>
              <a:t>  </a:t>
            </a:r>
            <a:r>
              <a:rPr lang="ar-EG" sz="2400" b="1" dirty="0" smtClean="0">
                <a:solidFill>
                  <a:srgbClr val="00B0F0"/>
                </a:solidFill>
              </a:rPr>
              <a:t>أولا -  مدخلات التدريس : </a:t>
            </a:r>
          </a:p>
          <a:p>
            <a:pPr algn="r"/>
            <a:r>
              <a:rPr lang="ar-EG" sz="2000" dirty="0"/>
              <a:t> </a:t>
            </a:r>
            <a:r>
              <a:rPr lang="ar-EG" sz="2000" dirty="0" smtClean="0"/>
              <a:t>       </a:t>
            </a:r>
            <a:r>
              <a:rPr lang="ar-EG" sz="2000" b="1" dirty="0" smtClean="0"/>
              <a:t>حيث يتكون عنصر مدخلات التدريس من ثلاثة عناصر فرعية هى : المعلم ، والمنهج ، والمتعلم على الترتيب ، وذلك لأن المنهج هو همزة الوصل بين المعلم والمتعلم ، ويمكن أن تبادل بين المعلم والمتعلم ، ومن خلال هذا التبادل يمكن التعرف على سياسة الدولة التى تتبعها فى التعليم . </a:t>
            </a:r>
          </a:p>
          <a:p>
            <a:pPr algn="r"/>
            <a:r>
              <a:rPr lang="ar-EG" sz="2000" b="1" dirty="0"/>
              <a:t> </a:t>
            </a:r>
            <a:r>
              <a:rPr lang="ar-EG" sz="2000" b="1" dirty="0" smtClean="0"/>
              <a:t>     </a:t>
            </a:r>
          </a:p>
          <a:p>
            <a:pPr algn="r"/>
            <a:r>
              <a:rPr lang="ar-EG" sz="2000" b="1" dirty="0"/>
              <a:t> </a:t>
            </a:r>
            <a:r>
              <a:rPr lang="ar-EG" sz="2000" b="1" dirty="0" smtClean="0"/>
              <a:t>       فاذا تقدم المعلم كانت الفلسفة  المتبعة هدفها التلقين والحفظ والاستظهار، ويكون المعلم هو الركيزة الأساسية التى تعتمد عليه الدولة فى  التعليم ، وتعتمد طرائق واستراتيجيات وأسليب تدريس تقليدية أهمها الالقاء والسرد والمحاضرات النظرية .</a:t>
            </a:r>
          </a:p>
          <a:p>
            <a:pPr algn="r"/>
            <a:r>
              <a:rPr lang="ar-EG" sz="2000" b="1" dirty="0"/>
              <a:t> </a:t>
            </a:r>
            <a:r>
              <a:rPr lang="ar-EG" sz="2000" b="1" dirty="0" smtClean="0"/>
              <a:t>       </a:t>
            </a:r>
          </a:p>
          <a:p>
            <a:pPr algn="r"/>
            <a:r>
              <a:rPr lang="ar-EG" sz="2000" b="1" dirty="0"/>
              <a:t> </a:t>
            </a:r>
            <a:r>
              <a:rPr lang="ar-EG" sz="2000" b="1" dirty="0" smtClean="0"/>
              <a:t>        أما اذا تقدم المتعلم ، كانت الفلسفة المتبعة هدفها الفهم والافهام وتعليم التفكير ، ويكون المتعلم هو الركيزة الأساسية فى التعليم ، وعليه يكون الاهتمام بالتعلم بصفة عامة والتعلم الذاتى بصفة خاصة ، وما يتطلبه ذلك من طرائق واستراتيجيات تدريسية معينة ، وأساليب تدريس محددة كاستراتيجيات : العصف الذهنى ، والمشروعات ، وما وراء المعرفة وغيرها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1966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762000"/>
            <a:ext cx="7239000" cy="51054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ar-EG" sz="3000" b="1" dirty="0" smtClean="0">
                <a:solidFill>
                  <a:srgbClr val="00B0F0"/>
                </a:solidFill>
              </a:rPr>
              <a:t>ثانيا – عمليات التدريس :</a:t>
            </a:r>
          </a:p>
          <a:p>
            <a:pPr algn="r"/>
            <a:r>
              <a:rPr lang="ar-EG" sz="2000" b="1" dirty="0">
                <a:solidFill>
                  <a:schemeClr val="tx1"/>
                </a:solidFill>
              </a:rPr>
              <a:t> </a:t>
            </a:r>
            <a:r>
              <a:rPr lang="ar-EG" sz="2000" b="1" dirty="0" smtClean="0">
                <a:solidFill>
                  <a:schemeClr val="tx1"/>
                </a:solidFill>
              </a:rPr>
              <a:t>    وتتكون عمليات التدريس من أرعة عناصر فرعية هى على الترتيب : طرائق التدريس ، واستراتيجيات التدريس ، وأساليب التدريس ، ونماذج التدريس ، ويتناسب كل عنصر من هذه العناصر الفرعية مع المدخل التدريسى المتبع .</a:t>
            </a:r>
          </a:p>
          <a:p>
            <a:pPr algn="r"/>
            <a:r>
              <a:rPr lang="ar-EG" sz="2000" b="1" dirty="0" smtClean="0">
                <a:solidFill>
                  <a:schemeClr val="tx1"/>
                </a:solidFill>
              </a:rPr>
              <a:t> </a:t>
            </a:r>
            <a:r>
              <a:rPr lang="ar-EG" sz="2000" b="1" dirty="0" smtClean="0">
                <a:solidFill>
                  <a:srgbClr val="7030A0"/>
                </a:solidFill>
              </a:rPr>
              <a:t>(</a:t>
            </a:r>
            <a:r>
              <a:rPr lang="ar-EG" sz="2400" b="1" dirty="0" smtClean="0">
                <a:solidFill>
                  <a:srgbClr val="7030A0"/>
                </a:solidFill>
              </a:rPr>
              <a:t>1) طرائق التدريس : </a:t>
            </a:r>
          </a:p>
          <a:p>
            <a:pPr algn="r"/>
            <a:r>
              <a:rPr lang="ar-EG" sz="2000" b="1" dirty="0">
                <a:solidFill>
                  <a:schemeClr val="tx1"/>
                </a:solidFill>
              </a:rPr>
              <a:t> </a:t>
            </a:r>
            <a:r>
              <a:rPr lang="ar-EG" sz="2000" b="1" dirty="0" smtClean="0">
                <a:solidFill>
                  <a:schemeClr val="tx1"/>
                </a:solidFill>
              </a:rPr>
              <a:t>      وطرائق التدريس جمع طريقة ، وطريقة التدريس كما عرفت من قبل هى : مجموعة الخطوات والاجراءات التدريسية المنظمة المتسلسلة التى يقوم بها المعلم لتوصيل ما لديه من خبرات الى المتعلم فى موقف تدريسى محدد لتحقيق أهداف معينة .</a:t>
            </a:r>
          </a:p>
          <a:p>
            <a:pPr algn="r"/>
            <a:r>
              <a:rPr lang="ar-EG" sz="2000" b="1" dirty="0">
                <a:solidFill>
                  <a:schemeClr val="tx1"/>
                </a:solidFill>
              </a:rPr>
              <a:t> </a:t>
            </a:r>
            <a:r>
              <a:rPr lang="ar-EG" sz="2000" b="1" dirty="0" smtClean="0">
                <a:solidFill>
                  <a:schemeClr val="tx1"/>
                </a:solidFill>
              </a:rPr>
              <a:t>    وتعرف أيضا بأنها : ما يتبعه المعلم من خطوات متسلسلة متتالية مترابطة ، لتحقيق هدف تعليمى أو مجموعة من الأهداف التعليمية . </a:t>
            </a:r>
          </a:p>
          <a:p>
            <a:pPr algn="r"/>
            <a:r>
              <a:rPr lang="ar-EG" sz="2000" b="1" dirty="0">
                <a:solidFill>
                  <a:schemeClr val="tx1"/>
                </a:solidFill>
              </a:rPr>
              <a:t> </a:t>
            </a:r>
            <a:r>
              <a:rPr lang="ar-EG" sz="2000" b="1" dirty="0" smtClean="0">
                <a:solidFill>
                  <a:schemeClr val="tx1"/>
                </a:solidFill>
              </a:rPr>
              <a:t>     ولا يضمن نجاح طريقة ما الا المعلم ذاته ، وعلى ذلك فلاختيار الطريقة شروط ، منها : </a:t>
            </a:r>
          </a:p>
          <a:p>
            <a:pPr algn="r"/>
            <a:r>
              <a:rPr lang="ar-EG" sz="2000" b="1" dirty="0" smtClean="0">
                <a:solidFill>
                  <a:schemeClr val="tx1"/>
                </a:solidFill>
              </a:rPr>
              <a:t>* أن يختار المعلم الطريقة المناسبة لأهداف الموضوع المراد تدريسه .</a:t>
            </a:r>
          </a:p>
          <a:p>
            <a:pPr algn="r"/>
            <a:r>
              <a:rPr lang="ar-EG" sz="2000" b="1" dirty="0" smtClean="0">
                <a:solidFill>
                  <a:schemeClr val="tx1"/>
                </a:solidFill>
              </a:rPr>
              <a:t>* أن يمتلك المعلم مهارات التدريس اللازمة لتتنفيذ الطريقة المختارة .</a:t>
            </a:r>
          </a:p>
          <a:p>
            <a:pPr algn="r"/>
            <a:r>
              <a:rPr lang="ar-EG" sz="2000" b="1" dirty="0" smtClean="0">
                <a:solidFill>
                  <a:schemeClr val="tx1"/>
                </a:solidFill>
              </a:rPr>
              <a:t>* أن يتوفر لديه السمات والخصائص الشخصية المؤهلة لتنفيذ الطريقة . </a:t>
            </a:r>
          </a:p>
          <a:p>
            <a:pPr algn="r"/>
            <a:r>
              <a:rPr lang="ar-EG" sz="2000" b="1" dirty="0" smtClean="0">
                <a:solidFill>
                  <a:schemeClr val="tx1"/>
                </a:solidFill>
              </a:rPr>
              <a:t>* أن يكون لديه استعداد للتدريس مهتما به مقتنعا بأهمية دوره الاجتماعى 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5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762000"/>
            <a:ext cx="7162800" cy="5257800"/>
          </a:xfrm>
        </p:spPr>
        <p:txBody>
          <a:bodyPr>
            <a:normAutofit lnSpcReduction="10000"/>
          </a:bodyPr>
          <a:lstStyle/>
          <a:p>
            <a:pPr algn="r"/>
            <a:r>
              <a:rPr lang="ar-EG" sz="2000" dirty="0" smtClean="0"/>
              <a:t>    </a:t>
            </a:r>
            <a:r>
              <a:rPr lang="ar-EG" sz="2000" b="1" dirty="0" smtClean="0"/>
              <a:t> وتصنف طرائق التدريس وفق أسس متعددة منها : </a:t>
            </a:r>
          </a:p>
          <a:p>
            <a:pPr algn="r"/>
            <a:r>
              <a:rPr lang="ar-EG" sz="2000" b="1" dirty="0" smtClean="0"/>
              <a:t>*</a:t>
            </a:r>
            <a:r>
              <a:rPr lang="ar-EG" sz="2000" b="1" dirty="0" smtClean="0">
                <a:solidFill>
                  <a:srgbClr val="00B050"/>
                </a:solidFill>
              </a:rPr>
              <a:t> تطـــــــــــورها </a:t>
            </a:r>
            <a:r>
              <a:rPr lang="ar-EG" sz="2000" b="1" dirty="0" smtClean="0"/>
              <a:t>: طرائق تقليدية قديمة كالمحاضرة ، والالقاء ، والحوار . و طرائق حديثة كحل المشكلات ، والاكتشاف ، والتدريس بالكمبيوتر والانترنت .</a:t>
            </a:r>
          </a:p>
          <a:p>
            <a:pPr algn="r"/>
            <a:r>
              <a:rPr lang="ar-EG" sz="2000" b="1" dirty="0" smtClean="0"/>
              <a:t>* </a:t>
            </a:r>
            <a:r>
              <a:rPr lang="ar-EG" sz="2000" b="1" dirty="0" smtClean="0">
                <a:solidFill>
                  <a:srgbClr val="00B050"/>
                </a:solidFill>
              </a:rPr>
              <a:t>محور ارتكازها </a:t>
            </a:r>
            <a:r>
              <a:rPr lang="ar-EG" sz="2000" b="1" dirty="0" smtClean="0"/>
              <a:t>: </a:t>
            </a:r>
            <a:r>
              <a:rPr lang="ar-EG" sz="2000" b="1" dirty="0"/>
              <a:t>طرائق محورها </a:t>
            </a:r>
            <a:r>
              <a:rPr lang="ar-EG" sz="2000" b="1" dirty="0" smtClean="0"/>
              <a:t>المعلم كالالقاء ، ومحورها المتعلم كالتعليم  البرنامجى . ومحورها المعلم والمتعلم معا كالحوار والمناقشة .</a:t>
            </a:r>
          </a:p>
          <a:p>
            <a:pPr algn="r"/>
            <a:r>
              <a:rPr lang="ar-EG" sz="2000" b="1" dirty="0" smtClean="0"/>
              <a:t>* </a:t>
            </a:r>
            <a:r>
              <a:rPr lang="ar-EG" sz="2000" b="1" dirty="0" smtClean="0">
                <a:solidFill>
                  <a:srgbClr val="00B050"/>
                </a:solidFill>
              </a:rPr>
              <a:t>عدد المتعلمين </a:t>
            </a:r>
            <a:r>
              <a:rPr lang="ar-EG" sz="2000" b="1" dirty="0" smtClean="0"/>
              <a:t>: طرائق تدريس فردية كالتعليم بالكمبيوتر ، وطرائق جماعية </a:t>
            </a:r>
          </a:p>
          <a:p>
            <a:pPr algn="r"/>
            <a:r>
              <a:rPr lang="ar-EG" sz="2000" b="1" dirty="0" smtClean="0"/>
              <a:t>كالمحاضرات والندوات.</a:t>
            </a:r>
          </a:p>
          <a:p>
            <a:pPr algn="r"/>
            <a:r>
              <a:rPr lang="ar-EG" sz="2400" b="1" dirty="0" smtClean="0">
                <a:solidFill>
                  <a:srgbClr val="7030A0"/>
                </a:solidFill>
              </a:rPr>
              <a:t>(2) استراتيجيات التدريس :</a:t>
            </a:r>
          </a:p>
          <a:p>
            <a:pPr algn="r"/>
            <a:r>
              <a:rPr lang="ar-EG" sz="2000" b="1" dirty="0"/>
              <a:t> </a:t>
            </a:r>
            <a:r>
              <a:rPr lang="ar-EG" sz="2000" b="1" dirty="0" smtClean="0"/>
              <a:t>   وهومصطلح عسكرى كما سبق يعنى : توظيف الامكانات المتاحة والاستفادة بها الى أقصى حد ممكن . وتعرف فى الاصطلاح التربوى بأنها : مجموعة تحركات المعلم داخل حجرة الدراسة التى تحدت بشكل منظم ومتسلسل ، لتحقيق الأهداف التدريسية . ويمكن تعريفها أيضا بأنها : مجموعة الخطوات والاجراءات التدريسية النظمة المرنة التى يقوم بها المعلم لتوصيل ما لديه من خبرات الى المتعلم فى موقف تدريسى معين لتحقيق أهداف محددة .</a:t>
            </a:r>
          </a:p>
          <a:p>
            <a:pPr algn="r"/>
            <a:r>
              <a:rPr lang="ar-EG" sz="2000" b="1" dirty="0"/>
              <a:t> </a:t>
            </a:r>
            <a:r>
              <a:rPr lang="ar-EG" sz="2000" b="1" dirty="0" smtClean="0"/>
              <a:t>  وهى بذلك تختلف عن طريقة التدريس فى أن الطريقة جامدة لا تقبل تغييرات ، فان ادخلت عليها تغييرات تحولت الى أخرى ، أما الاستراتيجية فمرنة تقبل التغييرات . </a:t>
            </a:r>
          </a:p>
        </p:txBody>
      </p:sp>
    </p:spTree>
    <p:extLst>
      <p:ext uri="{BB962C8B-B14F-4D97-AF65-F5344CB8AC3E}">
        <p14:creationId xmlns:p14="http://schemas.microsoft.com/office/powerpoint/2010/main" val="20143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588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Dr.Sayed</dc:creator>
  <cp:lastModifiedBy>Dr.Sayed</cp:lastModifiedBy>
  <cp:revision>43</cp:revision>
  <dcterms:created xsi:type="dcterms:W3CDTF">2020-11-14T07:45:54Z</dcterms:created>
  <dcterms:modified xsi:type="dcterms:W3CDTF">2020-11-15T19:02:59Z</dcterms:modified>
</cp:coreProperties>
</file>