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C62E07-A991-46EB-9748-170F376A5335}" type="datetimeFigureOut">
              <a:rPr lang="en-US" smtClean="0"/>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8B2E8-6F1F-4F32-BBA4-163E04A95B30}" type="slidenum">
              <a:rPr lang="en-US" smtClean="0"/>
              <a:t>‹#›</a:t>
            </a:fld>
            <a:endParaRPr lang="en-US"/>
          </a:p>
        </p:txBody>
      </p:sp>
    </p:spTree>
    <p:extLst>
      <p:ext uri="{BB962C8B-B14F-4D97-AF65-F5344CB8AC3E}">
        <p14:creationId xmlns:p14="http://schemas.microsoft.com/office/powerpoint/2010/main" val="886981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C62E07-A991-46EB-9748-170F376A5335}" type="datetimeFigureOut">
              <a:rPr lang="en-US" smtClean="0"/>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8B2E8-6F1F-4F32-BBA4-163E04A95B30}" type="slidenum">
              <a:rPr lang="en-US" smtClean="0"/>
              <a:t>‹#›</a:t>
            </a:fld>
            <a:endParaRPr lang="en-US"/>
          </a:p>
        </p:txBody>
      </p:sp>
    </p:spTree>
    <p:extLst>
      <p:ext uri="{BB962C8B-B14F-4D97-AF65-F5344CB8AC3E}">
        <p14:creationId xmlns:p14="http://schemas.microsoft.com/office/powerpoint/2010/main" val="2484833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C62E07-A991-46EB-9748-170F376A5335}" type="datetimeFigureOut">
              <a:rPr lang="en-US" smtClean="0"/>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8B2E8-6F1F-4F32-BBA4-163E04A95B30}" type="slidenum">
              <a:rPr lang="en-US" smtClean="0"/>
              <a:t>‹#›</a:t>
            </a:fld>
            <a:endParaRPr lang="en-US"/>
          </a:p>
        </p:txBody>
      </p:sp>
    </p:spTree>
    <p:extLst>
      <p:ext uri="{BB962C8B-B14F-4D97-AF65-F5344CB8AC3E}">
        <p14:creationId xmlns:p14="http://schemas.microsoft.com/office/powerpoint/2010/main" val="1158690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C62E07-A991-46EB-9748-170F376A5335}" type="datetimeFigureOut">
              <a:rPr lang="en-US" smtClean="0"/>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8B2E8-6F1F-4F32-BBA4-163E04A95B30}" type="slidenum">
              <a:rPr lang="en-US" smtClean="0"/>
              <a:t>‹#›</a:t>
            </a:fld>
            <a:endParaRPr lang="en-US"/>
          </a:p>
        </p:txBody>
      </p:sp>
    </p:spTree>
    <p:extLst>
      <p:ext uri="{BB962C8B-B14F-4D97-AF65-F5344CB8AC3E}">
        <p14:creationId xmlns:p14="http://schemas.microsoft.com/office/powerpoint/2010/main" val="107171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C62E07-A991-46EB-9748-170F376A5335}" type="datetimeFigureOut">
              <a:rPr lang="en-US" smtClean="0"/>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8B2E8-6F1F-4F32-BBA4-163E04A95B30}" type="slidenum">
              <a:rPr lang="en-US" smtClean="0"/>
              <a:t>‹#›</a:t>
            </a:fld>
            <a:endParaRPr lang="en-US"/>
          </a:p>
        </p:txBody>
      </p:sp>
    </p:spTree>
    <p:extLst>
      <p:ext uri="{BB962C8B-B14F-4D97-AF65-F5344CB8AC3E}">
        <p14:creationId xmlns:p14="http://schemas.microsoft.com/office/powerpoint/2010/main" val="2298802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C62E07-A991-46EB-9748-170F376A5335}" type="datetimeFigureOut">
              <a:rPr lang="en-US" smtClean="0"/>
              <a:t>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28B2E8-6F1F-4F32-BBA4-163E04A95B30}" type="slidenum">
              <a:rPr lang="en-US" smtClean="0"/>
              <a:t>‹#›</a:t>
            </a:fld>
            <a:endParaRPr lang="en-US"/>
          </a:p>
        </p:txBody>
      </p:sp>
    </p:spTree>
    <p:extLst>
      <p:ext uri="{BB962C8B-B14F-4D97-AF65-F5344CB8AC3E}">
        <p14:creationId xmlns:p14="http://schemas.microsoft.com/office/powerpoint/2010/main" val="3691694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C62E07-A991-46EB-9748-170F376A5335}" type="datetimeFigureOut">
              <a:rPr lang="en-US" smtClean="0"/>
              <a:t>11/1/2020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28B2E8-6F1F-4F32-BBA4-163E04A95B30}" type="slidenum">
              <a:rPr lang="en-US" smtClean="0"/>
              <a:t>‹#›</a:t>
            </a:fld>
            <a:endParaRPr lang="en-US"/>
          </a:p>
        </p:txBody>
      </p:sp>
    </p:spTree>
    <p:extLst>
      <p:ext uri="{BB962C8B-B14F-4D97-AF65-F5344CB8AC3E}">
        <p14:creationId xmlns:p14="http://schemas.microsoft.com/office/powerpoint/2010/main" val="3756899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C62E07-A991-46EB-9748-170F376A5335}" type="datetimeFigureOut">
              <a:rPr lang="en-US" smtClean="0"/>
              <a:t>11/1/2020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28B2E8-6F1F-4F32-BBA4-163E04A95B30}" type="slidenum">
              <a:rPr lang="en-US" smtClean="0"/>
              <a:t>‹#›</a:t>
            </a:fld>
            <a:endParaRPr lang="en-US"/>
          </a:p>
        </p:txBody>
      </p:sp>
    </p:spTree>
    <p:extLst>
      <p:ext uri="{BB962C8B-B14F-4D97-AF65-F5344CB8AC3E}">
        <p14:creationId xmlns:p14="http://schemas.microsoft.com/office/powerpoint/2010/main" val="3886998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C62E07-A991-46EB-9748-170F376A5335}" type="datetimeFigureOut">
              <a:rPr lang="en-US" smtClean="0"/>
              <a:t>11/1/2020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28B2E8-6F1F-4F32-BBA4-163E04A95B30}" type="slidenum">
              <a:rPr lang="en-US" smtClean="0"/>
              <a:t>‹#›</a:t>
            </a:fld>
            <a:endParaRPr lang="en-US"/>
          </a:p>
        </p:txBody>
      </p:sp>
    </p:spTree>
    <p:extLst>
      <p:ext uri="{BB962C8B-B14F-4D97-AF65-F5344CB8AC3E}">
        <p14:creationId xmlns:p14="http://schemas.microsoft.com/office/powerpoint/2010/main" val="3165923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C62E07-A991-46EB-9748-170F376A5335}" type="datetimeFigureOut">
              <a:rPr lang="en-US" smtClean="0"/>
              <a:t>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28B2E8-6F1F-4F32-BBA4-163E04A95B30}" type="slidenum">
              <a:rPr lang="en-US" smtClean="0"/>
              <a:t>‹#›</a:t>
            </a:fld>
            <a:endParaRPr lang="en-US"/>
          </a:p>
        </p:txBody>
      </p:sp>
    </p:spTree>
    <p:extLst>
      <p:ext uri="{BB962C8B-B14F-4D97-AF65-F5344CB8AC3E}">
        <p14:creationId xmlns:p14="http://schemas.microsoft.com/office/powerpoint/2010/main" val="3360072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C62E07-A991-46EB-9748-170F376A5335}" type="datetimeFigureOut">
              <a:rPr lang="en-US" smtClean="0"/>
              <a:t>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28B2E8-6F1F-4F32-BBA4-163E04A95B30}" type="slidenum">
              <a:rPr lang="en-US" smtClean="0"/>
              <a:t>‹#›</a:t>
            </a:fld>
            <a:endParaRPr lang="en-US"/>
          </a:p>
        </p:txBody>
      </p:sp>
    </p:spTree>
    <p:extLst>
      <p:ext uri="{BB962C8B-B14F-4D97-AF65-F5344CB8AC3E}">
        <p14:creationId xmlns:p14="http://schemas.microsoft.com/office/powerpoint/2010/main" val="3004189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C62E07-A991-46EB-9748-170F376A5335}" type="datetimeFigureOut">
              <a:rPr lang="en-US" smtClean="0"/>
              <a:t>11/1/2020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28B2E8-6F1F-4F32-BBA4-163E04A95B30}" type="slidenum">
              <a:rPr lang="en-US" smtClean="0"/>
              <a:t>‹#›</a:t>
            </a:fld>
            <a:endParaRPr lang="en-US"/>
          </a:p>
        </p:txBody>
      </p:sp>
    </p:spTree>
    <p:extLst>
      <p:ext uri="{BB962C8B-B14F-4D97-AF65-F5344CB8AC3E}">
        <p14:creationId xmlns:p14="http://schemas.microsoft.com/office/powerpoint/2010/main" val="29046983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7772400" cy="5791200"/>
          </a:xfrm>
        </p:spPr>
        <p:txBody>
          <a:bodyPr>
            <a:normAutofit fontScale="90000"/>
          </a:bodyPr>
          <a:lstStyle/>
          <a:p>
            <a:r>
              <a:rPr lang="ar-EG" sz="2700" b="1" dirty="0" smtClean="0"/>
              <a:t>المحاضرة الثانية الأولى عن بعد بعنوان </a:t>
            </a:r>
            <a:r>
              <a:rPr lang="ar-EG" sz="2700" dirty="0" smtClean="0"/>
              <a:t/>
            </a:r>
            <a:br>
              <a:rPr lang="ar-EG" sz="2700" dirty="0" smtClean="0"/>
            </a:br>
            <a:r>
              <a:rPr lang="en-US" sz="2700" b="1" dirty="0" smtClean="0">
                <a:solidFill>
                  <a:srgbClr val="00B050"/>
                </a:solidFill>
              </a:rPr>
              <a:t> </a:t>
            </a:r>
            <a:r>
              <a:rPr lang="ar-EG" sz="2700" b="1" dirty="0" smtClean="0">
                <a:solidFill>
                  <a:srgbClr val="00B050"/>
                </a:solidFill>
              </a:rPr>
              <a:t>تابع منظومة المنهج</a:t>
            </a:r>
            <a:r>
              <a:rPr lang="en-US" sz="2700" dirty="0" smtClean="0"/>
              <a:t/>
            </a:r>
            <a:br>
              <a:rPr lang="en-US" sz="2700" dirty="0" smtClean="0"/>
            </a:br>
            <a:r>
              <a:rPr lang="en-US" sz="2800" dirty="0" smtClean="0"/>
              <a:t/>
            </a:r>
            <a:br>
              <a:rPr lang="en-US" sz="2800" dirty="0" smtClean="0"/>
            </a:br>
            <a:r>
              <a:rPr lang="ar-EG" sz="2800" dirty="0" smtClean="0"/>
              <a:t>       </a:t>
            </a:r>
            <a:r>
              <a:rPr lang="ar-EG" sz="2200" b="1" dirty="0" smtClean="0"/>
              <a:t>سبق </a:t>
            </a:r>
            <a:r>
              <a:rPr lang="ar-EG" sz="2200" b="1" dirty="0"/>
              <a:t>أن تعرفنا فى المحاضرة الأولى على تعريف منظومة المنهج والعناصر المكونة لها ثم تعرضنا للعنصر الأول  وهو الأهداف وبينا أنواعه ومستوياته ، واليوم بمشئة الله تعالى نستكمل حوارنا ، ونبدأ بالعنصر الثانى </a:t>
            </a:r>
            <a:r>
              <a:rPr lang="ar-EG" sz="2200" b="1" dirty="0" smtClean="0"/>
              <a:t>فى منظومة </a:t>
            </a:r>
            <a:r>
              <a:rPr lang="ar-EG" sz="2200" b="1" dirty="0"/>
              <a:t>المنهج وهو المحتوى . </a:t>
            </a:r>
            <a:br>
              <a:rPr lang="ar-EG" sz="2200" b="1" dirty="0"/>
            </a:br>
            <a:r>
              <a:rPr lang="ar-EG" sz="2200" b="1" dirty="0" smtClean="0"/>
              <a:t>   </a:t>
            </a:r>
            <a:r>
              <a:rPr lang="ar-EG" sz="2200" b="1" u="sng" dirty="0" smtClean="0">
                <a:solidFill>
                  <a:srgbClr val="FF0000"/>
                </a:solidFill>
              </a:rPr>
              <a:t>(</a:t>
            </a:r>
            <a:r>
              <a:rPr lang="ar-EG" sz="2200" b="1" u="sng" dirty="0">
                <a:solidFill>
                  <a:srgbClr val="FF0000"/>
                </a:solidFill>
              </a:rPr>
              <a:t>2) المحتوى :  </a:t>
            </a:r>
            <a:r>
              <a:rPr lang="ar-EG" sz="2200" b="1" dirty="0"/>
              <a:t>عامة هو مايشتمل عليه الشيئ أو يتضمنه ، وعلية فالمحتوى التعليمى هو ما يحتويه الكتاب أو المؤلف من معلومات ومفاهيم ومصطلحات وبيانات واحصاءات وجداول ورسوم بيانية وتخطيطية ، وما يتضمنه من خبرات وأنشطة وتدريبات ، وذلك فى ضوء ما حدد له من أهداف تعليمية وتربوية . ويمكن تعريفه – فى أبسط صوره – بأنه (ما بين دفتى كتاب ) أى كل ما يشتمل عليه الكتاب من الجلدة الى الجلدة .</a:t>
            </a:r>
            <a:br>
              <a:rPr lang="ar-EG" sz="2200" b="1" dirty="0"/>
            </a:br>
            <a:r>
              <a:rPr lang="ar-EG" sz="2200" b="1" dirty="0">
                <a:solidFill>
                  <a:srgbClr val="FF0000"/>
                </a:solidFill>
              </a:rPr>
              <a:t>(</a:t>
            </a:r>
            <a:r>
              <a:rPr lang="ar-EG" sz="2200" b="1" u="sng" dirty="0">
                <a:solidFill>
                  <a:srgbClr val="FF0000"/>
                </a:solidFill>
              </a:rPr>
              <a:t>3) الطرائق والاستراتيجيات والأساليب والنماذج التدريسية </a:t>
            </a:r>
            <a:r>
              <a:rPr lang="ar-EG" sz="2200" b="1" dirty="0">
                <a:solidFill>
                  <a:srgbClr val="FF0000"/>
                </a:solidFill>
              </a:rPr>
              <a:t>: </a:t>
            </a:r>
            <a:r>
              <a:rPr lang="ar-EG" sz="2200" b="1" dirty="0"/>
              <a:t>وتمثل العنصر الثالث فى منظومة المنهج ومفهومها كالآتى :</a:t>
            </a:r>
            <a:br>
              <a:rPr lang="ar-EG" sz="2200" b="1" dirty="0"/>
            </a:br>
            <a:r>
              <a:rPr lang="ar-EG" sz="2200" b="1" dirty="0">
                <a:solidFill>
                  <a:srgbClr val="0070C0"/>
                </a:solidFill>
              </a:rPr>
              <a:t>(أ) طرائق التدريس : </a:t>
            </a:r>
            <a:r>
              <a:rPr lang="ar-EG" sz="2200" b="1" dirty="0"/>
              <a:t>الطرائق عامة جمع طريقة ، وتعرف طريقة التدريس بأنها : </a:t>
            </a:r>
            <a:br>
              <a:rPr lang="ar-EG" sz="2200" b="1" dirty="0"/>
            </a:br>
            <a:r>
              <a:rPr lang="ar-EG" sz="2200" b="1" dirty="0"/>
              <a:t>( مجموعة الخطوات والاجراءات التدريسية المنظمة المتسلسلة التى يقوم بها المعلم لتوصيل ما لديه من خبرات الى المتعلم فى موقف تدريسى معين لتحقيق أهداف تعليمية وتربوية محددة</a:t>
            </a:r>
            <a:endParaRPr lang="en-US" sz="2200" dirty="0"/>
          </a:p>
        </p:txBody>
      </p:sp>
    </p:spTree>
    <p:extLst>
      <p:ext uri="{BB962C8B-B14F-4D97-AF65-F5344CB8AC3E}">
        <p14:creationId xmlns:p14="http://schemas.microsoft.com/office/powerpoint/2010/main" val="1465824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772400" cy="5181600"/>
          </a:xfrm>
        </p:spPr>
        <p:txBody>
          <a:bodyPr>
            <a:noAutofit/>
          </a:bodyPr>
          <a:lstStyle/>
          <a:p>
            <a:r>
              <a:rPr lang="ar-EG" sz="2400" dirty="0" smtClean="0"/>
              <a:t>         </a:t>
            </a:r>
            <a:r>
              <a:rPr lang="ar-EG" sz="2400" b="1" dirty="0" smtClean="0"/>
              <a:t>ومن </a:t>
            </a:r>
            <a:r>
              <a:rPr lang="ar-EG" sz="2400" b="1" dirty="0"/>
              <a:t>أمثلتها : * الطريقة القياسية وخطواتها ثلاث : (عرض القاعدة أو المبدأ العام ، عرض الأمثلة التطبيقية ، عرض التدريبات والأسئلة) ، ومنها الطريقة الاستقرائية أو الاستنباطية وخطواتها أربع : ( عرض الأمثلة ، مناقشة الأمثلة ، استنتاج القاعدة أو المبدا العام ، الأسئلة والتقويم ) ، ومنها أيضا الطريقة المعدلة أو طريقة النص وخطواتها حمس : ( عرض النص ، عرض الأمثلة ، </a:t>
            </a:r>
            <a:r>
              <a:rPr lang="ar-EG" sz="2400" b="1" dirty="0" smtClean="0"/>
              <a:t>مناقشة </a:t>
            </a:r>
            <a:r>
              <a:rPr lang="ar-EG" sz="2400" b="1" dirty="0"/>
              <a:t>الأمثلة ، استنتاج القاعدة ، اسئلة التقويم )</a:t>
            </a:r>
            <a:br>
              <a:rPr lang="ar-EG" sz="2400" b="1" dirty="0"/>
            </a:br>
            <a:r>
              <a:rPr lang="ar-EG" sz="2400" b="1" dirty="0" smtClean="0"/>
              <a:t/>
            </a:r>
            <a:br>
              <a:rPr lang="ar-EG" sz="2400" b="1" dirty="0" smtClean="0"/>
            </a:br>
            <a:r>
              <a:rPr lang="ar-EG" sz="2400" b="1" dirty="0"/>
              <a:t> </a:t>
            </a:r>
            <a:r>
              <a:rPr lang="ar-EG" sz="2400" b="1" dirty="0" smtClean="0"/>
              <a:t>      وبنظرة </a:t>
            </a:r>
            <a:r>
              <a:rPr lang="ar-EG" sz="2400" b="1" dirty="0"/>
              <a:t>سريعة تجد أن الطريقة الأولى حدث بها تغيير بسيط فتحولت الى الثانية ، وباضافة بسيطة الى الثانية تحولت الى الثالثة ، وعليه فالطريقة جامدة اذا  طرا عليها تغيير ولو كان بسيطا انكسرت وتحولت الى غيرها .  </a:t>
            </a:r>
            <a:r>
              <a:rPr lang="en-US" sz="2400" b="1" dirty="0"/>
              <a:t/>
            </a:r>
            <a:br>
              <a:rPr lang="en-US" sz="2400" b="1" dirty="0"/>
            </a:br>
            <a:endParaRPr lang="en-US" sz="2400" dirty="0"/>
          </a:p>
        </p:txBody>
      </p:sp>
    </p:spTree>
    <p:extLst>
      <p:ext uri="{BB962C8B-B14F-4D97-AF65-F5344CB8AC3E}">
        <p14:creationId xmlns:p14="http://schemas.microsoft.com/office/powerpoint/2010/main" val="4037532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5562600"/>
          </a:xfrm>
        </p:spPr>
        <p:txBody>
          <a:bodyPr>
            <a:normAutofit fontScale="90000"/>
          </a:bodyPr>
          <a:lstStyle/>
          <a:p>
            <a:pPr algn="r"/>
            <a:r>
              <a:rPr lang="ar-EG" sz="2200" b="1" dirty="0">
                <a:solidFill>
                  <a:srgbClr val="0070C0"/>
                </a:solidFill>
              </a:rPr>
              <a:t>(ب) استراتيجيات التدريس :</a:t>
            </a:r>
            <a:br>
              <a:rPr lang="ar-EG" sz="2200" b="1" dirty="0">
                <a:solidFill>
                  <a:srgbClr val="0070C0"/>
                </a:solidFill>
              </a:rPr>
            </a:br>
            <a:r>
              <a:rPr lang="ar-EG" sz="2200" b="1" dirty="0"/>
              <a:t>          وكلمة استراتيجية مصطلح عسكرى يعنى تآلف وتناسق استخدام عدة أسلحة ومعدات عسكرية معا وبنظام محدد بدقة لتكبيد العدو أكبر قدر من الخسارة بأقل خسارة ممكنة فى الأفراد والمعدات . </a:t>
            </a:r>
            <a:br>
              <a:rPr lang="ar-EG" sz="2200" b="1" dirty="0"/>
            </a:br>
            <a:r>
              <a:rPr lang="ar-EG" sz="2200" b="1" dirty="0"/>
              <a:t>        </a:t>
            </a:r>
            <a:r>
              <a:rPr lang="ar-EG" sz="2200" b="1" dirty="0" smtClean="0"/>
              <a:t/>
            </a:r>
            <a:br>
              <a:rPr lang="ar-EG" sz="2200" b="1" dirty="0" smtClean="0"/>
            </a:br>
            <a:r>
              <a:rPr lang="ar-EG" sz="2200" b="1" dirty="0" smtClean="0"/>
              <a:t>          وتعرف </a:t>
            </a:r>
            <a:r>
              <a:rPr lang="ar-EG" sz="2200" b="1" dirty="0"/>
              <a:t>استراتيجية التدريس بأنها : مجموعة الخطوات والاجراءات التدريسية المنظمة المرنة التى يقوم بها المعلم لتوصيل ما لديه من خبرات الى المتعلم فى موقف </a:t>
            </a:r>
            <a:r>
              <a:rPr lang="ar-EG" sz="2200" b="1" dirty="0" smtClean="0"/>
              <a:t/>
            </a:r>
            <a:br>
              <a:rPr lang="ar-EG" sz="2200" b="1" dirty="0" smtClean="0"/>
            </a:br>
            <a:r>
              <a:rPr lang="ar-EG" sz="2200" b="1" dirty="0" smtClean="0"/>
              <a:t>تدريسى </a:t>
            </a:r>
            <a:r>
              <a:rPr lang="ar-EG" sz="2200" b="1" dirty="0"/>
              <a:t>معين لتحقيق أهداف تعليمية وتربوية محددة . </a:t>
            </a:r>
            <a:br>
              <a:rPr lang="ar-EG" sz="2200" b="1" dirty="0"/>
            </a:br>
            <a:r>
              <a:rPr lang="ar-EG" sz="2200" b="1" dirty="0" smtClean="0"/>
              <a:t/>
            </a:r>
            <a:br>
              <a:rPr lang="ar-EG" sz="2200" b="1" dirty="0" smtClean="0"/>
            </a:br>
            <a:r>
              <a:rPr lang="ar-EG" sz="2200" b="1" dirty="0"/>
              <a:t> </a:t>
            </a:r>
            <a:r>
              <a:rPr lang="ar-EG" sz="2200" b="1" dirty="0" smtClean="0"/>
              <a:t>        ومن </a:t>
            </a:r>
            <a:r>
              <a:rPr lang="ar-EG" sz="2200" b="1" dirty="0"/>
              <a:t>أمثلها استراتيجيات : التعلم التعاونى ، التعلم النشط ، التعلم حتى التمكن ، العصف الذهنى ، التغيير المفاهيمى ، التدريس المباشر ، اقرأ / زاوج / شارك ، .... ، </a:t>
            </a:r>
            <a:r>
              <a:rPr lang="ar-EG" sz="2200" b="1" dirty="0" smtClean="0"/>
              <a:t>وغيرها </a:t>
            </a:r>
            <a:r>
              <a:rPr lang="ar-EG" sz="2200" b="1" dirty="0"/>
              <a:t>من الاستراتيجيات .</a:t>
            </a:r>
            <a:br>
              <a:rPr lang="ar-EG" sz="2200" b="1" dirty="0"/>
            </a:br>
            <a:r>
              <a:rPr lang="ar-EG" sz="2200" b="1" dirty="0" smtClean="0"/>
              <a:t/>
            </a:r>
            <a:br>
              <a:rPr lang="ar-EG" sz="2200" b="1" dirty="0" smtClean="0"/>
            </a:br>
            <a:r>
              <a:rPr lang="ar-EG" sz="2200" b="1" dirty="0" smtClean="0"/>
              <a:t>         وبنظرة </a:t>
            </a:r>
            <a:r>
              <a:rPr lang="ar-EG" sz="2200" b="1" dirty="0"/>
              <a:t>سريعة تجد أنها تتفق مع الطريقة فى الخطوات والاجراءات وتختلف عنها فى </a:t>
            </a:r>
            <a:r>
              <a:rPr lang="en-US" sz="2200" b="1" dirty="0" smtClean="0"/>
              <a:t/>
            </a:r>
            <a:br>
              <a:rPr lang="en-US" sz="2200" b="1" dirty="0" smtClean="0"/>
            </a:br>
            <a:r>
              <a:rPr lang="ar-EG" sz="2200" b="1" dirty="0" smtClean="0"/>
              <a:t>مرونة </a:t>
            </a:r>
            <a:r>
              <a:rPr lang="ar-EG" sz="2200" b="1" dirty="0"/>
              <a:t>الاستخدام . </a:t>
            </a:r>
            <a:r>
              <a:rPr lang="ar-EG" sz="2200" b="1" dirty="0" smtClean="0"/>
              <a:t/>
            </a:r>
            <a:br>
              <a:rPr lang="ar-EG" sz="2200" b="1" dirty="0" smtClean="0"/>
            </a:br>
            <a:r>
              <a:rPr lang="ar-EG" b="1" dirty="0" smtClean="0"/>
              <a:t/>
            </a:r>
            <a:br>
              <a:rPr lang="ar-EG" b="1" dirty="0" smtClean="0"/>
            </a:br>
            <a:endParaRPr lang="en-US" sz="2000" b="1" dirty="0"/>
          </a:p>
        </p:txBody>
      </p:sp>
    </p:spTree>
    <p:extLst>
      <p:ext uri="{BB962C8B-B14F-4D97-AF65-F5344CB8AC3E}">
        <p14:creationId xmlns:p14="http://schemas.microsoft.com/office/powerpoint/2010/main" val="1197678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7772400" cy="5486400"/>
          </a:xfrm>
        </p:spPr>
        <p:txBody>
          <a:bodyPr>
            <a:normAutofit/>
          </a:bodyPr>
          <a:lstStyle/>
          <a:p>
            <a:pPr algn="r"/>
            <a:r>
              <a:rPr lang="ar-EG" sz="2400" b="1" dirty="0" smtClean="0">
                <a:solidFill>
                  <a:srgbClr val="0070C0"/>
                </a:solidFill>
              </a:rPr>
              <a:t>(ج) أساليب التدريس </a:t>
            </a:r>
            <a:r>
              <a:rPr lang="ar-EG" sz="2000" dirty="0" smtClean="0">
                <a:solidFill>
                  <a:srgbClr val="0070C0"/>
                </a:solidFill>
              </a:rPr>
              <a:t>:</a:t>
            </a:r>
            <a:br>
              <a:rPr lang="ar-EG" sz="2000" dirty="0" smtClean="0">
                <a:solidFill>
                  <a:srgbClr val="0070C0"/>
                </a:solidFill>
              </a:rPr>
            </a:br>
            <a:r>
              <a:rPr lang="ar-EG" sz="2000" dirty="0"/>
              <a:t> </a:t>
            </a:r>
            <a:r>
              <a:rPr lang="ar-EG" sz="2000" dirty="0" smtClean="0"/>
              <a:t>            </a:t>
            </a:r>
            <a:r>
              <a:rPr lang="ar-EG" sz="2000" b="1" dirty="0" smtClean="0"/>
              <a:t>وتعرف بأنها : مجموعة الخطوات والاجراءات التدريسية الخاصة التى يضيفها المعلم عند استخدامة للطريقة أو الاستراتيجية ، وتميزه عن غيره من المعلمين . </a:t>
            </a:r>
            <a:br>
              <a:rPr lang="ar-EG" sz="2000" b="1" dirty="0" smtClean="0"/>
            </a:br>
            <a:r>
              <a:rPr lang="ar-EG" sz="2000" b="1" dirty="0"/>
              <a:t> </a:t>
            </a:r>
            <a:r>
              <a:rPr lang="ar-EG" sz="2000" b="1" dirty="0" smtClean="0"/>
              <a:t>            ويمكن تعريفها أيضا بأنها : البصمة التى يتركها المعلم على الطرقة أو الاستراتيجية </a:t>
            </a:r>
            <a:br>
              <a:rPr lang="ar-EG" sz="2000" b="1" dirty="0" smtClean="0"/>
            </a:br>
            <a:r>
              <a:rPr lang="ar-EG" sz="2000" b="1" dirty="0" smtClean="0"/>
              <a:t>وتميزه عن غيره من المعلمين . </a:t>
            </a:r>
            <a:br>
              <a:rPr lang="ar-EG" sz="2000" b="1" dirty="0" smtClean="0"/>
            </a:br>
            <a:r>
              <a:rPr lang="ar-EG" sz="2000" b="1" dirty="0"/>
              <a:t/>
            </a:r>
            <a:br>
              <a:rPr lang="ar-EG" sz="2000" b="1" dirty="0"/>
            </a:br>
            <a:r>
              <a:rPr lang="ar-EG" sz="2000" b="1" dirty="0" smtClean="0"/>
              <a:t>             ولأساليب التدريس أنواع متعددة ، منها ما يخص مهنة التدريس كأسلوب الروتين الادارى ، والأسلوب الاحترافى ، واللأسلوب الابتكارى ، .... ومنها ما يخص التعامل مع اللمتعلمين أوادارة الفصل والموقف التعليمى ، كالأسلوب التسلطى ، الأسلوب الفوضوى ، الأسلوب الديمقراطى ، ... ومنها ما يخص التدريس ومعالجة المادة الدراسية وتقديمها ، كأسلوب الالقاء ، والمحاضرة ، والحوار والمناقشة ، والأسلوب التحليلى التشخيصى ، .... ومنها ما يتعلق بتنظيم البيئة الدراسية ، كالأسلوب الجماعى التقليدى ، والمجموعات الصغيرة ، والأسلوب التفريدى ، ...</a:t>
            </a:r>
            <a:br>
              <a:rPr lang="ar-EG" sz="2000" b="1" dirty="0" smtClean="0"/>
            </a:br>
            <a:r>
              <a:rPr lang="ar-EG" sz="2000" b="1" dirty="0"/>
              <a:t> </a:t>
            </a:r>
            <a:r>
              <a:rPr lang="ar-EG" sz="2000" b="1" dirty="0" smtClean="0"/>
              <a:t/>
            </a:r>
            <a:br>
              <a:rPr lang="ar-EG" sz="2000" b="1" dirty="0" smtClean="0"/>
            </a:br>
            <a:r>
              <a:rPr lang="ar-EG" sz="2000" b="1" dirty="0"/>
              <a:t> </a:t>
            </a:r>
            <a:r>
              <a:rPr lang="ar-EG" sz="2000" b="1" dirty="0" smtClean="0"/>
              <a:t>         وتختلف أساليب التدريس عن الطرائق والاستراتيجيات في كيفية استخدام المعلم لها بما يضيفه اليها من سماته الشخصية وخبراته المهنية .</a:t>
            </a:r>
            <a:br>
              <a:rPr lang="ar-EG" sz="2000" b="1" dirty="0" smtClean="0"/>
            </a:br>
            <a:endParaRPr lang="en-US" sz="2000" b="1" dirty="0"/>
          </a:p>
        </p:txBody>
      </p:sp>
    </p:spTree>
    <p:extLst>
      <p:ext uri="{BB962C8B-B14F-4D97-AF65-F5344CB8AC3E}">
        <p14:creationId xmlns:p14="http://schemas.microsoft.com/office/powerpoint/2010/main" val="2823182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85800"/>
            <a:ext cx="7772400" cy="5334000"/>
          </a:xfrm>
        </p:spPr>
        <p:txBody>
          <a:bodyPr>
            <a:normAutofit/>
          </a:bodyPr>
          <a:lstStyle/>
          <a:p>
            <a:pPr algn="r"/>
            <a:r>
              <a:rPr lang="ar-EG" sz="2000" dirty="0" smtClean="0">
                <a:solidFill>
                  <a:srgbClr val="0070C0"/>
                </a:solidFill>
              </a:rPr>
              <a:t> </a:t>
            </a:r>
            <a:r>
              <a:rPr lang="ar-EG" sz="2000" b="1" dirty="0" smtClean="0">
                <a:solidFill>
                  <a:srgbClr val="0070C0"/>
                </a:solidFill>
              </a:rPr>
              <a:t>( د ) نماذج التدريس :</a:t>
            </a:r>
            <a:r>
              <a:rPr lang="ar-EG" sz="2000" b="1" dirty="0" smtClean="0"/>
              <a:t> </a:t>
            </a:r>
            <a:br>
              <a:rPr lang="ar-EG" sz="2000" b="1" dirty="0" smtClean="0"/>
            </a:br>
            <a:r>
              <a:rPr lang="ar-EG" sz="2000" b="1" dirty="0"/>
              <a:t> </a:t>
            </a:r>
            <a:r>
              <a:rPr lang="ar-EG" sz="2000" b="1" dirty="0" smtClean="0"/>
              <a:t>      </a:t>
            </a:r>
            <a:br>
              <a:rPr lang="ar-EG" sz="2000" b="1" dirty="0" smtClean="0"/>
            </a:br>
            <a:r>
              <a:rPr lang="ar-EG" sz="2000" b="1" dirty="0"/>
              <a:t> </a:t>
            </a:r>
            <a:r>
              <a:rPr lang="ar-EG" sz="2000" b="1" dirty="0" smtClean="0"/>
              <a:t>        وهى عبارة عن مخططات توضح العلاقة بين عمليتى التعليم والتعلم ، وترسم خطوات السر فى الدرس لكل من المعلم والمتعلم وفق طريقة أو استراتيجية أو أسلوب ما .</a:t>
            </a:r>
            <a:br>
              <a:rPr lang="ar-EG" sz="2000" b="1" dirty="0" smtClean="0"/>
            </a:br>
            <a:r>
              <a:rPr lang="ar-EG" sz="2000" b="1" dirty="0" smtClean="0"/>
              <a:t>        </a:t>
            </a:r>
            <a:br>
              <a:rPr lang="ar-EG" sz="2000" b="1" dirty="0" smtClean="0"/>
            </a:br>
            <a:r>
              <a:rPr lang="ar-EG" sz="2000" b="1" dirty="0"/>
              <a:t> </a:t>
            </a:r>
            <a:r>
              <a:rPr lang="ar-EG" sz="2000" b="1" dirty="0" smtClean="0"/>
              <a:t>        ويمكن تعريفها بأنها : نسق تطبيقى لنظريات التعليم والتعلم داخل غرفة الصف ، فهى مخطط ارشادى ، يعتمد على نظرية تعلم محددة ، ويقترح مجموعة من الاجراءات المحددة  والمنظمة التى توجه عملية تنفيذ نشاطات </a:t>
            </a:r>
            <a:r>
              <a:rPr lang="ar-EG" sz="2000" b="1" dirty="0"/>
              <a:t>التعليم </a:t>
            </a:r>
            <a:r>
              <a:rPr lang="ar-EG" sz="2000" b="1" dirty="0" smtClean="0"/>
              <a:t>والتعلم بما يحقق أهداف العملية التعليمية .</a:t>
            </a:r>
            <a:br>
              <a:rPr lang="ar-EG" sz="2000" b="1" dirty="0" smtClean="0"/>
            </a:br>
            <a:r>
              <a:rPr lang="ar-EG" sz="2000" b="1" dirty="0"/>
              <a:t> </a:t>
            </a:r>
            <a:r>
              <a:rPr lang="ar-EG" sz="2000" b="1" dirty="0" smtClean="0"/>
              <a:t>  </a:t>
            </a:r>
            <a:br>
              <a:rPr lang="ar-EG" sz="2000" b="1" dirty="0" smtClean="0"/>
            </a:br>
            <a:r>
              <a:rPr lang="ar-EG" sz="2000" b="1" dirty="0"/>
              <a:t> </a:t>
            </a:r>
            <a:r>
              <a:rPr lang="ar-EG" sz="2000" b="1" dirty="0" smtClean="0"/>
              <a:t>       ويمكن تعريفها فى أبسط صورها بأنها : النسق التطبيقى للطريق أو الاستراتيجية .</a:t>
            </a:r>
            <a:br>
              <a:rPr lang="ar-EG" sz="2000" b="1" dirty="0" smtClean="0"/>
            </a:br>
            <a:r>
              <a:rPr lang="ar-EG" sz="2000" b="1" dirty="0" smtClean="0"/>
              <a:t>       </a:t>
            </a:r>
            <a:br>
              <a:rPr lang="ar-EG" sz="2000" b="1" dirty="0" smtClean="0"/>
            </a:br>
            <a:r>
              <a:rPr lang="ar-EG" sz="2000" b="1" dirty="0"/>
              <a:t> </a:t>
            </a:r>
            <a:r>
              <a:rPr lang="ar-EG" sz="2000" b="1" dirty="0" smtClean="0"/>
              <a:t>    وهناك العديد من نماذج التدريس ، ومن أشهرها :</a:t>
            </a:r>
            <a:r>
              <a:rPr lang="ar-EG" sz="2000" b="1" dirty="0"/>
              <a:t> </a:t>
            </a:r>
            <a:r>
              <a:rPr lang="ar-EG" sz="2000" b="1" dirty="0" smtClean="0"/>
              <a:t>نموذج اتخاذ او صنع القرار ، نموذج التحليل الأخلاقى ، نموذج التدريس المفصل ، نموذج التدريس الواقعى ، نموذج التغيير المفهومى ، نموذج التدريس التوليدى . </a:t>
            </a:r>
            <a:endParaRPr lang="en-US" sz="2000" b="1" dirty="0"/>
          </a:p>
        </p:txBody>
      </p:sp>
    </p:spTree>
    <p:extLst>
      <p:ext uri="{BB962C8B-B14F-4D97-AF65-F5344CB8AC3E}">
        <p14:creationId xmlns:p14="http://schemas.microsoft.com/office/powerpoint/2010/main" val="2391433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5410200"/>
          </a:xfrm>
        </p:spPr>
        <p:txBody>
          <a:bodyPr>
            <a:normAutofit/>
          </a:bodyPr>
          <a:lstStyle/>
          <a:p>
            <a:pPr algn="r"/>
            <a:r>
              <a:rPr lang="ar-EG" sz="2400" b="1" dirty="0" smtClean="0">
                <a:solidFill>
                  <a:srgbClr val="FF0000"/>
                </a:solidFill>
              </a:rPr>
              <a:t>4- تكنولوجيا التعليم والوسائل التعليمية : </a:t>
            </a:r>
            <a:r>
              <a:rPr lang="ar-EG" sz="2000" dirty="0" smtClean="0"/>
              <a:t/>
            </a:r>
            <a:br>
              <a:rPr lang="ar-EG" sz="2000" dirty="0" smtClean="0"/>
            </a:br>
            <a:r>
              <a:rPr lang="ar-EG" sz="2000" dirty="0" smtClean="0">
                <a:solidFill>
                  <a:srgbClr val="00B0F0"/>
                </a:solidFill>
              </a:rPr>
              <a:t>(أ</a:t>
            </a:r>
            <a:r>
              <a:rPr lang="ar-EG" sz="2000" b="1" dirty="0" smtClean="0">
                <a:solidFill>
                  <a:srgbClr val="00B0F0"/>
                </a:solidFill>
              </a:rPr>
              <a:t>) الوسائل التعليمية : </a:t>
            </a:r>
            <a:r>
              <a:rPr lang="ar-EG" sz="2000" b="1" dirty="0" smtClean="0"/>
              <a:t>  </a:t>
            </a:r>
            <a:r>
              <a:rPr lang="ar-EG" sz="2000" b="1" dirty="0" smtClean="0"/>
              <a:t/>
            </a:r>
            <a:br>
              <a:rPr lang="ar-EG" sz="2000" b="1" dirty="0" smtClean="0"/>
            </a:br>
            <a:r>
              <a:rPr lang="ar-EG" sz="2000" b="1" dirty="0"/>
              <a:t> </a:t>
            </a:r>
            <a:r>
              <a:rPr lang="ar-EG" sz="2000" b="1" dirty="0" smtClean="0"/>
              <a:t>  وهى الأجهزة والأدوات والمواد التعليمية التى يستخدمه المعلم داخل الفصل لتيسر له نقل   الخبرات التعليمية الى المتعلم بسهولة ووضوح . وهى تختلف عن الوسائل التعليمية التعلمية التى تعرف بأنها : مجموعة متكاملة من المواد والأدوات والأجهزة التعليمية التى </a:t>
            </a:r>
            <a:r>
              <a:rPr lang="ar-EG" sz="2000" b="1" dirty="0" smtClean="0"/>
              <a:t>يس</a:t>
            </a:r>
            <a:r>
              <a:rPr lang="ar-EG" sz="2000" b="1" dirty="0" smtClean="0"/>
              <a:t>تخدمها </a:t>
            </a:r>
            <a:r>
              <a:rPr lang="ar-EG" sz="2000" b="1" dirty="0" smtClean="0"/>
              <a:t>المعلم </a:t>
            </a:r>
            <a:r>
              <a:rPr lang="ar-EG" sz="2000" b="1" dirty="0" smtClean="0"/>
              <a:t>والمتعلم </a:t>
            </a:r>
            <a:r>
              <a:rPr lang="ar-EG" sz="2000" b="1" dirty="0" smtClean="0"/>
              <a:t>للتعامل مع المحتوى المعرفى بهدف تحسين عمليتى التعليم والتعلم . </a:t>
            </a:r>
            <a:br>
              <a:rPr lang="ar-EG" sz="2000" b="1" dirty="0" smtClean="0"/>
            </a:br>
            <a:r>
              <a:rPr lang="ar-EG" sz="2000" b="1" dirty="0" smtClean="0"/>
              <a:t>    ومن هذه الوسائل : السبورات العادية والوبرية ، اللوحات ، العرض الرأسى ، عرض الصور الشفافة ، عرض الصور المعتمة ، المجسمات ، النماذج ......</a:t>
            </a:r>
            <a:r>
              <a:rPr lang="ar-EG" sz="2000" b="1" dirty="0" smtClean="0"/>
              <a:t/>
            </a:r>
            <a:br>
              <a:rPr lang="ar-EG" sz="2000" b="1" dirty="0" smtClean="0"/>
            </a:br>
            <a:r>
              <a:rPr lang="ar-EG" sz="2000" b="1" dirty="0" smtClean="0"/>
              <a:t/>
            </a:r>
            <a:br>
              <a:rPr lang="ar-EG" sz="2000" b="1" dirty="0" smtClean="0"/>
            </a:br>
            <a:r>
              <a:rPr lang="ar-EG" sz="2000" b="1" dirty="0" smtClean="0">
                <a:solidFill>
                  <a:srgbClr val="00B0F0"/>
                </a:solidFill>
              </a:rPr>
              <a:t>(</a:t>
            </a:r>
            <a:r>
              <a:rPr lang="ar-EG" sz="2000" b="1" dirty="0" smtClean="0">
                <a:solidFill>
                  <a:srgbClr val="00B0F0"/>
                </a:solidFill>
              </a:rPr>
              <a:t>ب) تكنولوجيا التعليم </a:t>
            </a:r>
            <a:r>
              <a:rPr lang="ar-EG" sz="2000" b="1" dirty="0" smtClean="0">
                <a:solidFill>
                  <a:srgbClr val="00B0F0"/>
                </a:solidFill>
              </a:rPr>
              <a:t>:</a:t>
            </a:r>
            <a:r>
              <a:rPr lang="ar-EG" sz="2000" b="1" dirty="0" smtClean="0"/>
              <a:t>     </a:t>
            </a:r>
            <a:r>
              <a:rPr lang="ar-EG" sz="2000" b="1" dirty="0" smtClean="0"/>
              <a:t/>
            </a:r>
            <a:br>
              <a:rPr lang="ar-EG" sz="2000" b="1" dirty="0" smtClean="0"/>
            </a:br>
            <a:r>
              <a:rPr lang="ar-EG" sz="2000" b="1" dirty="0" smtClean="0"/>
              <a:t>      * وتعنى </a:t>
            </a:r>
            <a:r>
              <a:rPr lang="ar-EG" sz="2000" b="1" dirty="0" smtClean="0"/>
              <a:t>تطبيق مبادئ التعلم ونظرياته عمليا فى الواقع الفعلى لميدان التعليم </a:t>
            </a:r>
            <a:r>
              <a:rPr lang="ar-EG" sz="2000" b="1" dirty="0" smtClean="0"/>
              <a:t>. </a:t>
            </a:r>
            <a:r>
              <a:rPr lang="ar-EG" sz="2000" b="1" dirty="0" smtClean="0"/>
              <a:t/>
            </a:r>
            <a:br>
              <a:rPr lang="ar-EG" sz="2000" b="1" dirty="0" smtClean="0"/>
            </a:br>
            <a:r>
              <a:rPr lang="ar-EG" sz="2000" b="1" dirty="0"/>
              <a:t> </a:t>
            </a:r>
            <a:r>
              <a:rPr lang="ar-EG" sz="2000" b="1" dirty="0" smtClean="0"/>
              <a:t>   </a:t>
            </a:r>
            <a:r>
              <a:rPr lang="ar-EG" sz="2000" b="1" dirty="0" smtClean="0"/>
              <a:t>  * وهى </a:t>
            </a:r>
            <a:r>
              <a:rPr lang="ar-EG" sz="2000" b="1" dirty="0" smtClean="0"/>
              <a:t>ايضا : استخدام مستحدثات التكنولوجيا وتطبيقاتها فى التدريس تعليما وتعلما . </a:t>
            </a:r>
            <a:br>
              <a:rPr lang="ar-EG" sz="2000" b="1" dirty="0" smtClean="0"/>
            </a:br>
            <a:r>
              <a:rPr lang="ar-EG" sz="2000" b="1" dirty="0" smtClean="0"/>
              <a:t> ومن الوسائل التكنولوجية : الكمبيوتر ، أجهزة العرض ، السبورة الذكية ، الموبايل التعليمى النصات التعليمية ، الانترنت ، ومواقع التواصل الاجتماعى ........</a:t>
            </a:r>
            <a:r>
              <a:rPr lang="ar-EG" sz="2000" b="1" dirty="0"/>
              <a:t/>
            </a:r>
            <a:br>
              <a:rPr lang="ar-EG" sz="2000" b="1" dirty="0"/>
            </a:br>
            <a:r>
              <a:rPr lang="ar-EG" sz="2000" b="1" dirty="0" smtClean="0"/>
              <a:t>   </a:t>
            </a:r>
            <a:r>
              <a:rPr lang="ar-EG" sz="2000" b="1" dirty="0" smtClean="0"/>
              <a:t>     وتختلف </a:t>
            </a:r>
            <a:r>
              <a:rPr lang="ar-EG" sz="2000" b="1" dirty="0" smtClean="0"/>
              <a:t>الوسائل التعليمية عن تكنولوجيا التعليم فى أن الأولى وسائل تقليدية قديمة والثانية وسائل الكترونية مستحدثة </a:t>
            </a:r>
            <a:r>
              <a:rPr lang="ar-EG" sz="2000" dirty="0" smtClean="0"/>
              <a:t>.  </a:t>
            </a:r>
            <a:endParaRPr lang="en-US" sz="2000" dirty="0"/>
          </a:p>
        </p:txBody>
      </p:sp>
    </p:spTree>
    <p:extLst>
      <p:ext uri="{BB962C8B-B14F-4D97-AF65-F5344CB8AC3E}">
        <p14:creationId xmlns:p14="http://schemas.microsoft.com/office/powerpoint/2010/main" val="2794070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5334000"/>
          </a:xfrm>
        </p:spPr>
        <p:txBody>
          <a:bodyPr>
            <a:normAutofit/>
          </a:bodyPr>
          <a:lstStyle/>
          <a:p>
            <a:pPr algn="r"/>
            <a:r>
              <a:rPr lang="ar-EG" sz="2000" dirty="0" smtClean="0">
                <a:solidFill>
                  <a:srgbClr val="FF0000"/>
                </a:solidFill>
              </a:rPr>
              <a:t>5</a:t>
            </a:r>
            <a:r>
              <a:rPr lang="ar-EG" sz="2000" b="1" dirty="0" smtClean="0">
                <a:solidFill>
                  <a:srgbClr val="FF0000"/>
                </a:solidFill>
              </a:rPr>
              <a:t>- الأنشطة التعليمية المصاحبة : </a:t>
            </a:r>
            <a:r>
              <a:rPr lang="ar-EG" sz="2000" b="1" dirty="0" smtClean="0"/>
              <a:t/>
            </a:r>
            <a:br>
              <a:rPr lang="ar-EG" sz="2000" b="1" dirty="0" smtClean="0"/>
            </a:br>
            <a:r>
              <a:rPr lang="ar-EG" sz="2000" b="1" dirty="0"/>
              <a:t> </a:t>
            </a:r>
            <a:r>
              <a:rPr lang="ar-EG" sz="2000" b="1" dirty="0" smtClean="0"/>
              <a:t>          الأنشطة جمع نشاط ، والنشاط بصفة عامة : هو عمل هادف يقوم به الفرد . </a:t>
            </a:r>
            <a:br>
              <a:rPr lang="ar-EG" sz="2000" b="1" dirty="0" smtClean="0"/>
            </a:br>
            <a:r>
              <a:rPr lang="ar-EG" sz="2000" b="1" dirty="0"/>
              <a:t> </a:t>
            </a:r>
            <a:r>
              <a:rPr lang="ar-EG" sz="2000" b="1" dirty="0" smtClean="0"/>
              <a:t>* وتعرف الأنشطة التعليمية بأنها : كل جهد بدنى أو عقلى يقوم به المعلم أو المتعلم أو هما معا بشكل نظامى أو غير نظامى داخل المؤسسة التعليمية أو خارجها لتحقيق أهداف محددة . </a:t>
            </a:r>
            <a:br>
              <a:rPr lang="ar-EG" sz="2000" b="1" dirty="0" smtClean="0"/>
            </a:br>
            <a:r>
              <a:rPr lang="ar-EG" sz="2000" b="1" dirty="0"/>
              <a:t/>
            </a:r>
            <a:br>
              <a:rPr lang="ar-EG" sz="2000" b="1" dirty="0"/>
            </a:br>
            <a:r>
              <a:rPr lang="ar-EG" sz="2000" b="1" dirty="0" smtClean="0">
                <a:solidFill>
                  <a:srgbClr val="00B0F0"/>
                </a:solidFill>
              </a:rPr>
              <a:t>وتصنف الأنشطة التعليمية </a:t>
            </a:r>
            <a:r>
              <a:rPr lang="ar-EG" sz="2000" b="1" dirty="0" smtClean="0"/>
              <a:t/>
            </a:r>
            <a:br>
              <a:rPr lang="ar-EG" sz="2000" b="1" dirty="0" smtClean="0"/>
            </a:br>
            <a:r>
              <a:rPr lang="ar-EG" sz="2000" b="1" dirty="0" smtClean="0"/>
              <a:t>*</a:t>
            </a:r>
            <a:r>
              <a:rPr lang="ar-EG" sz="2000" b="1" u="sng" dirty="0" smtClean="0"/>
              <a:t>وفق دورها الى </a:t>
            </a:r>
            <a:r>
              <a:rPr lang="ar-EG" sz="2000" b="1" dirty="0" smtClean="0"/>
              <a:t>: أنشطة تعليم ، أنشطة تعلم . </a:t>
            </a:r>
            <a:br>
              <a:rPr lang="ar-EG" sz="2000" b="1" dirty="0" smtClean="0"/>
            </a:br>
            <a:r>
              <a:rPr lang="ar-EG" sz="2000" b="1" dirty="0" smtClean="0"/>
              <a:t>* </a:t>
            </a:r>
            <a:r>
              <a:rPr lang="ar-EG" sz="2000" b="1" u="sng" dirty="0" smtClean="0"/>
              <a:t>وفق مكانها الى </a:t>
            </a:r>
            <a:r>
              <a:rPr lang="ar-EG" sz="2000" b="1" dirty="0" smtClean="0"/>
              <a:t>: انشطة صفية ، انشطة لاصفية . </a:t>
            </a:r>
            <a:br>
              <a:rPr lang="ar-EG" sz="2000" b="1" dirty="0" smtClean="0"/>
            </a:br>
            <a:r>
              <a:rPr lang="ar-EG" sz="2000" b="1" dirty="0" smtClean="0"/>
              <a:t>* </a:t>
            </a:r>
            <a:r>
              <a:rPr lang="ar-EG" sz="2000" b="1" u="sng" dirty="0" smtClean="0"/>
              <a:t>وفق مجالها الى </a:t>
            </a:r>
            <a:r>
              <a:rPr lang="ar-EG" sz="2000" b="1" dirty="0" smtClean="0"/>
              <a:t>: علمية ، وأدبية ، وفنية ، وثقافية ، ورياضية ، وسياسية .........</a:t>
            </a:r>
            <a:br>
              <a:rPr lang="ar-EG" sz="2000" b="1" dirty="0" smtClean="0"/>
            </a:br>
            <a:r>
              <a:rPr lang="ar-EG" sz="2000" b="1" dirty="0" smtClean="0"/>
              <a:t>* </a:t>
            </a:r>
            <a:r>
              <a:rPr lang="ar-EG" sz="2000" b="1" u="sng" dirty="0" smtClean="0"/>
              <a:t>وفق الهدف منها الى </a:t>
            </a:r>
            <a:r>
              <a:rPr lang="ar-EG" sz="2000" b="1" dirty="0" smtClean="0"/>
              <a:t>: استدلالية ، استكشافية ، استنتاجية ، تدريبية ، تحققية ، نتنمية عمليات...</a:t>
            </a:r>
            <a:br>
              <a:rPr lang="ar-EG" sz="2000" b="1" dirty="0" smtClean="0"/>
            </a:br>
            <a:r>
              <a:rPr lang="ar-EG" sz="2000" b="1" dirty="0" smtClean="0"/>
              <a:t>* </a:t>
            </a:r>
            <a:r>
              <a:rPr lang="ar-EG" sz="2000" b="1" u="sng" dirty="0" smtClean="0"/>
              <a:t>وفق دور الفرد فيها الى </a:t>
            </a:r>
            <a:r>
              <a:rPr lang="ar-EG" sz="2000" b="1" dirty="0" smtClean="0"/>
              <a:t>: أنشطة المشاركة بالعمل ، المشاركة بالتلقى . </a:t>
            </a:r>
            <a:br>
              <a:rPr lang="ar-EG" sz="2000" b="1" dirty="0" smtClean="0"/>
            </a:br>
            <a:r>
              <a:rPr lang="ar-EG" sz="2000" b="1" dirty="0"/>
              <a:t> </a:t>
            </a:r>
            <a:r>
              <a:rPr lang="ar-EG" sz="2000" b="1" dirty="0" smtClean="0"/>
              <a:t/>
            </a:r>
            <a:br>
              <a:rPr lang="ar-EG" sz="2000" b="1" dirty="0" smtClean="0"/>
            </a:br>
            <a:r>
              <a:rPr lang="ar-EG" sz="2000" b="1" dirty="0" smtClean="0"/>
              <a:t>    وللأنشطة التعليمية أهمية كبيرة فى عملية التعليم والتعلم ، فهى الأساس والمرتكز الرئيسى للتعلم الحقيقى ، وذلك لأن فى ممارستها التعلم الفعلى  لقيام المتعلم بها بذاته بدنيا ونفسيا .                                </a:t>
            </a:r>
            <a:r>
              <a:rPr lang="ar-EG" sz="2000" dirty="0" smtClean="0"/>
              <a:t/>
            </a:r>
            <a:br>
              <a:rPr lang="ar-EG" sz="2000" dirty="0" smtClean="0"/>
            </a:br>
            <a:r>
              <a:rPr lang="ar-EG" sz="2000" dirty="0"/>
              <a:t> </a:t>
            </a:r>
            <a:r>
              <a:rPr lang="ar-EG" sz="2000" dirty="0" smtClean="0"/>
              <a:t>      </a:t>
            </a:r>
            <a:endParaRPr lang="en-US" sz="2000" dirty="0"/>
          </a:p>
        </p:txBody>
      </p:sp>
    </p:spTree>
    <p:extLst>
      <p:ext uri="{BB962C8B-B14F-4D97-AF65-F5344CB8AC3E}">
        <p14:creationId xmlns:p14="http://schemas.microsoft.com/office/powerpoint/2010/main" val="2232548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914400"/>
            <a:ext cx="7467600" cy="5029199"/>
          </a:xfrm>
        </p:spPr>
        <p:txBody>
          <a:bodyPr>
            <a:normAutofit/>
          </a:bodyPr>
          <a:lstStyle/>
          <a:p>
            <a:pPr algn="r"/>
            <a:r>
              <a:rPr lang="ar-EG" sz="2400" dirty="0" smtClean="0">
                <a:solidFill>
                  <a:srgbClr val="FF0000"/>
                </a:solidFill>
              </a:rPr>
              <a:t>6</a:t>
            </a:r>
            <a:r>
              <a:rPr lang="ar-EG" sz="2400" b="1" dirty="0" smtClean="0">
                <a:solidFill>
                  <a:srgbClr val="FF0000"/>
                </a:solidFill>
              </a:rPr>
              <a:t>- التقـــــــــويم :</a:t>
            </a:r>
            <a:r>
              <a:rPr lang="ar-EG" sz="2400" b="1" dirty="0" smtClean="0"/>
              <a:t/>
            </a:r>
            <a:br>
              <a:rPr lang="ar-EG" sz="2400" b="1" dirty="0" smtClean="0"/>
            </a:br>
            <a:r>
              <a:rPr lang="ar-EG" sz="2000" b="1" dirty="0" smtClean="0"/>
              <a:t>       يعد التقويم بصفة عامة : تعديل المسار الى الجهه المرغوبة ، وتحديد نقاط القصور والضعف وعلاجها .</a:t>
            </a:r>
            <a:br>
              <a:rPr lang="ar-EG" sz="2000" b="1" dirty="0" smtClean="0"/>
            </a:br>
            <a:r>
              <a:rPr lang="ar-EG" sz="2000" b="1" dirty="0"/>
              <a:t> </a:t>
            </a:r>
            <a:r>
              <a:rPr lang="ar-EG" sz="2000" b="1" dirty="0" smtClean="0"/>
              <a:t>     </a:t>
            </a:r>
            <a:r>
              <a:rPr lang="ar-EG" sz="2000" b="1" dirty="0" smtClean="0">
                <a:solidFill>
                  <a:srgbClr val="00B0F0"/>
                </a:solidFill>
              </a:rPr>
              <a:t>ويعرف التقويم التربوى بأنه </a:t>
            </a:r>
            <a:r>
              <a:rPr lang="ar-EG" sz="2000" b="1" dirty="0" smtClean="0"/>
              <a:t>: عملية واسعة تتضمن قياس مخرجات أى نظام تربوى وعلاج ما قد يظهر من قصور فيه .</a:t>
            </a:r>
            <a:br>
              <a:rPr lang="ar-EG" sz="2000" b="1" dirty="0" smtClean="0"/>
            </a:br>
            <a:r>
              <a:rPr lang="ar-EG" sz="2000" b="1" dirty="0"/>
              <a:t> </a:t>
            </a:r>
            <a:r>
              <a:rPr lang="ar-EG" sz="2000" b="1" dirty="0" smtClean="0"/>
              <a:t>     </a:t>
            </a:r>
            <a:r>
              <a:rPr lang="ar-EG" sz="2000" b="1" dirty="0" smtClean="0">
                <a:solidFill>
                  <a:srgbClr val="00B0F0"/>
                </a:solidFill>
              </a:rPr>
              <a:t>ويعرف أيضا بأنه : </a:t>
            </a:r>
            <a:r>
              <a:rPr lang="ar-EG" sz="2000" b="1" dirty="0" smtClean="0"/>
              <a:t>عملية منهجية تقوم على أسس علمية ، تستهدف اصدار حكم بدقة وموضوعية على مخلات اى نظام تربوى وعملياته ومخرجاته ، وتحديد نقاط القوة </a:t>
            </a:r>
            <a:br>
              <a:rPr lang="ar-EG" sz="2000" b="1" dirty="0" smtClean="0"/>
            </a:br>
            <a:r>
              <a:rPr lang="ar-EG" sz="2000" b="1" dirty="0" smtClean="0"/>
              <a:t>والضعف تمهيدا لاصلاحها .</a:t>
            </a:r>
            <a:br>
              <a:rPr lang="ar-EG" sz="2000" b="1" dirty="0" smtClean="0"/>
            </a:br>
            <a:r>
              <a:rPr lang="ar-EG" sz="2000" b="1" dirty="0"/>
              <a:t> </a:t>
            </a:r>
            <a:r>
              <a:rPr lang="ar-EG" sz="2000" b="1" dirty="0" smtClean="0"/>
              <a:t>   </a:t>
            </a:r>
            <a:br>
              <a:rPr lang="ar-EG" sz="2000" b="1" dirty="0" smtClean="0"/>
            </a:br>
            <a:r>
              <a:rPr lang="ar-EG" sz="2000" b="1" dirty="0" smtClean="0">
                <a:solidFill>
                  <a:srgbClr val="00B0F0"/>
                </a:solidFill>
              </a:rPr>
              <a:t>وهو يختلف عن القياس عامة </a:t>
            </a:r>
            <a:r>
              <a:rPr lang="ar-EG" sz="2000" b="1" dirty="0" smtClean="0"/>
              <a:t>: وضع الظواهر أو الخصائص أو السمات بصورة كمية. </a:t>
            </a:r>
            <a:r>
              <a:rPr lang="ar-EG" sz="2000" b="1" dirty="0" smtClean="0">
                <a:solidFill>
                  <a:srgbClr val="00B0F0"/>
                </a:solidFill>
              </a:rPr>
              <a:t>ويختلف  أيضا عن القياس التربوى </a:t>
            </a:r>
            <a:r>
              <a:rPr lang="ar-EG" sz="2000" b="1" dirty="0" smtClean="0"/>
              <a:t>: تكميم مدخلات وعمليات ومخرجات النظام التربوى رقميا . </a:t>
            </a:r>
            <a:r>
              <a:rPr lang="ar-EG" sz="2000" b="1" dirty="0" smtClean="0">
                <a:solidFill>
                  <a:srgbClr val="00B0F0"/>
                </a:solidFill>
              </a:rPr>
              <a:t>ويختلف ايضا عن التقييم أو التقدير </a:t>
            </a:r>
            <a:r>
              <a:rPr lang="ar-EG" sz="2000" b="1" dirty="0" smtClean="0"/>
              <a:t>: تحديد القيمة ، وبذلك يكون التقييم التربوى : تقدير قيمة العناصر المكونة للمنظومة التربوية ، واصدار الحكم على مدى جودتها .</a:t>
            </a:r>
            <a:br>
              <a:rPr lang="ar-EG" sz="2000" b="1" dirty="0" smtClean="0"/>
            </a:br>
            <a:r>
              <a:rPr lang="ar-EG" sz="2000" b="1" dirty="0"/>
              <a:t> </a:t>
            </a:r>
            <a:r>
              <a:rPr lang="ar-EG" sz="2000" b="1" dirty="0" smtClean="0"/>
              <a:t/>
            </a:r>
            <a:br>
              <a:rPr lang="ar-EG" sz="2000" b="1" dirty="0" smtClean="0"/>
            </a:br>
            <a:r>
              <a:rPr lang="ar-EG" sz="2000" b="1" dirty="0" smtClean="0">
                <a:solidFill>
                  <a:srgbClr val="00B050"/>
                </a:solidFill>
              </a:rPr>
              <a:t> * وعلى ذلك فالفرق واضح بين مفهوم كل من ( القياس ، التقييم ، التقويم ).</a:t>
            </a:r>
            <a:endParaRPr lang="en-US" sz="2000" b="1" dirty="0">
              <a:solidFill>
                <a:srgbClr val="00B050"/>
              </a:solidFill>
            </a:endParaRPr>
          </a:p>
        </p:txBody>
      </p:sp>
    </p:spTree>
    <p:extLst>
      <p:ext uri="{BB962C8B-B14F-4D97-AF65-F5344CB8AC3E}">
        <p14:creationId xmlns:p14="http://schemas.microsoft.com/office/powerpoint/2010/main" val="2603339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469</TotalTime>
  <Words>116</Words>
  <Application>Microsoft Office PowerPoint</Application>
  <PresentationFormat>On-screen Show (4:3)</PresentationFormat>
  <Paragraphs>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المحاضرة الثانية الأولى عن بعد بعنوان   تابع منظومة المنهج         سبق أن تعرفنا فى المحاضرة الأولى على تعريف منظومة المنهج والعناصر المكونة لها ثم تعرضنا للعنصر الأول  وهو الأهداف وبينا أنواعه ومستوياته ، واليوم بمشئة الله تعالى نستكمل حوارنا ، ونبدأ بالعنصر الثانى فى منظومة المنهج وهو المحتوى .     (2) المحتوى :  عامة هو مايشتمل عليه الشيئ أو يتضمنه ، وعلية فالمحتوى التعليمى هو ما يحتويه الكتاب أو المؤلف من معلومات ومفاهيم ومصطلحات وبيانات واحصاءات وجداول ورسوم بيانية وتخطيطية ، وما يتضمنه من خبرات وأنشطة وتدريبات ، وذلك فى ضوء ما حدد له من أهداف تعليمية وتربوية . ويمكن تعريفه – فى أبسط صوره – بأنه (ما بين دفتى كتاب ) أى كل ما يشتمل عليه الكتاب من الجلدة الى الجلدة . (3) الطرائق والاستراتيجيات والأساليب والنماذج التدريسية : وتمثل العنصر الثالث فى منظومة المنهج ومفهومها كالآتى : (أ) طرائق التدريس : الطرائق عامة جمع طريقة ، وتعرف طريقة التدريس بأنها :  ( مجموعة الخطوات والاجراءات التدريسية المنظمة المتسلسلة التى يقوم بها المعلم لتوصيل ما لديه من خبرات الى المتعلم فى موقف تدريسى معين لتحقيق أهداف تعليمية وتربوية محددة</vt:lpstr>
      <vt:lpstr>         ومن أمثلتها : * الطريقة القياسية وخطواتها ثلاث : (عرض القاعدة أو المبدأ العام ، عرض الأمثلة التطبيقية ، عرض التدريبات والأسئلة) ، ومنها الطريقة الاستقرائية أو الاستنباطية وخطواتها أربع : ( عرض الأمثلة ، مناقشة الأمثلة ، استنتاج القاعدة أو المبدا العام ، الأسئلة والتقويم ) ، ومنها أيضا الطريقة المعدلة أو طريقة النص وخطواتها حمس : ( عرض النص ، عرض الأمثلة ، مناقشة الأمثلة ، استنتاج القاعدة ، اسئلة التقويم )         وبنظرة سريعة تجد أن الطريقة الأولى حدث بها تغيير بسيط فتحولت الى الثانية ، وباضافة بسيطة الى الثانية تحولت الى الثالثة ، وعليه فالطريقة جامدة اذا  طرا عليها تغيير ولو كان بسيطا انكسرت وتحولت الى غيرها .   </vt:lpstr>
      <vt:lpstr>(ب) استراتيجيات التدريس :           وكلمة استراتيجية مصطلح عسكرى يعنى تآلف وتناسق استخدام عدة أسلحة ومعدات عسكرية معا وبنظام محدد بدقة لتكبيد العدو أكبر قدر من الخسارة بأقل خسارة ممكنة فى الأفراد والمعدات .                     وتعرف استراتيجية التدريس بأنها : مجموعة الخطوات والاجراءات التدريسية المنظمة المرنة التى يقوم بها المعلم لتوصيل ما لديه من خبرات الى المتعلم فى موقف  تدريسى معين لتحقيق أهداف تعليمية وتربوية محددة .            ومن أمثلها استراتيجيات : التعلم التعاونى ، التعلم النشط ، التعلم حتى التمكن ، العصف الذهنى ، التغيير المفاهيمى ، التدريس المباشر ، اقرأ / زاوج / شارك ، .... ، وغيرها من الاستراتيجيات .           وبنظرة سريعة تجد أنها تتفق مع الطريقة فى الخطوات والاجراءات وتختلف عنها فى  مرونة الاستخدام .   </vt:lpstr>
      <vt:lpstr>(ج) أساليب التدريس :              وتعرف بأنها : مجموعة الخطوات والاجراءات التدريسية الخاصة التى يضيفها المعلم عند استخدامة للطريقة أو الاستراتيجية ، وتميزه عن غيره من المعلمين .               ويمكن تعريفها أيضا بأنها : البصمة التى يتركها المعلم على الطرقة أو الاستراتيجية  وتميزه عن غيره من المعلمين .                ولأساليب التدريس أنواع متعددة ، منها ما يخص مهنة التدريس كأسلوب الروتين الادارى ، والأسلوب الاحترافى ، واللأسلوب الابتكارى ، .... ومنها ما يخص التعامل مع اللمتعلمين أوادارة الفصل والموقف التعليمى ، كالأسلوب التسلطى ، الأسلوب الفوضوى ، الأسلوب الديمقراطى ، ... ومنها ما يخص التدريس ومعالجة المادة الدراسية وتقديمها ، كأسلوب الالقاء ، والمحاضرة ، والحوار والمناقشة ، والأسلوب التحليلى التشخيصى ، .... ومنها ما يتعلق بتنظيم البيئة الدراسية ، كالأسلوب الجماعى التقليدى ، والمجموعات الصغيرة ، والأسلوب التفريدى ، ...             وتختلف أساليب التدريس عن الطرائق والاستراتيجيات في كيفية استخدام المعلم لها بما يضيفه اليها من سماته الشخصية وخبراته المهنية . </vt:lpstr>
      <vt:lpstr> ( د ) نماذج التدريس :                   وهى عبارة عن مخططات توضح العلاقة بين عمليتى التعليم والتعلم ، وترسم خطوات السر فى الدرس لكل من المعلم والمتعلم وفق طريقة أو استراتيجية أو أسلوب ما .                   ويمكن تعريفها بأنها : نسق تطبيقى لنظريات التعليم والتعلم داخل غرفة الصف ، فهى مخطط ارشادى ، يعتمد على نظرية تعلم محددة ، ويقترح مجموعة من الاجراءات المحددة  والمنظمة التى توجه عملية تنفيذ نشاطات التعليم والتعلم بما يحقق أهداف العملية التعليمية .             ويمكن تعريفها فى أبسط صورها بأنها : النسق التطبيقى للطريق أو الاستراتيجية .              وهناك العديد من نماذج التدريس ، ومن أشهرها : نموذج اتخاذ او صنع القرار ، نموذج التحليل الأخلاقى ، نموذج التدريس المفصل ، نموذج التدريس الواقعى ، نموذج التغيير المفهومى ، نموذج التدريس التوليدى . </vt:lpstr>
      <vt:lpstr>4- تكنولوجيا التعليم والوسائل التعليمية :  (أ) الوسائل التعليمية :       وهى الأجهزة والأدوات والمواد التعليمية التى يستخدمه المعلم داخل الفصل لتيسر له نقل   الخبرات التعليمية الى المتعلم بسهولة ووضوح . وهى تختلف عن الوسائل التعليمية التعلمية التى تعرف بأنها : مجموعة متكاملة من المواد والأدوات والأجهزة التعليمية التى يستخدمها المعلم والمتعلم للتعامل مع المحتوى المعرفى بهدف تحسين عمليتى التعليم والتعلم .      ومن هذه الوسائل : السبورات العادية والوبرية ، اللوحات ، العرض الرأسى ، عرض الصور الشفافة ، عرض الصور المعتمة ، المجسمات ، النماذج ......  (ب) تكنولوجيا التعليم :            * وتعنى تطبيق مبادئ التعلم ونظرياته عمليا فى الواقع الفعلى لميدان التعليم .        * وهى ايضا : استخدام مستحدثات التكنولوجيا وتطبيقاتها فى التدريس تعليما وتعلما .   ومن الوسائل التكنولوجية : الكمبيوتر ، أجهزة العرض ، السبورة الذكية ، الموبايل التعليمى النصات التعليمية ، الانترنت ، ومواقع التواصل الاجتماعى ........         وتختلف الوسائل التعليمية عن تكنولوجيا التعليم فى أن الأولى وسائل تقليدية قديمة والثانية وسائل الكترونية مستحدثة .  </vt:lpstr>
      <vt:lpstr>5- الأنشطة التعليمية المصاحبة :             الأنشطة جمع نشاط ، والنشاط بصفة عامة : هو عمل هادف يقوم به الفرد .   * وتعرف الأنشطة التعليمية بأنها : كل جهد بدنى أو عقلى يقوم به المعلم أو المتعلم أو هما معا بشكل نظامى أو غير نظامى داخل المؤسسة التعليمية أو خارجها لتحقيق أهداف محددة .   وتصنف الأنشطة التعليمية  *وفق دورها الى : أنشطة تعليم ، أنشطة تعلم .  * وفق مكانها الى : انشطة صفية ، انشطة لاصفية .  * وفق مجالها الى : علمية ، وأدبية ، وفنية ، وثقافية ، ورياضية ، وسياسية ......... * وفق الهدف منها الى : استدلالية ، استكشافية ، استنتاجية ، تدريبية ، تحققية ، نتنمية عمليات... * وفق دور الفرد فيها الى : أنشطة المشاركة بالعمل ، المشاركة بالتلقى .        وللأنشطة التعليمية أهمية كبيرة فى عملية التعليم والتعلم ، فهى الأساس والمرتكز الرئيسى للتعلم الحقيقى ، وذلك لأن فى ممارستها التعلم الفعلى  لقيام المتعلم بها بذاته بدنيا ونفسيا .                                        </vt:lpstr>
      <vt:lpstr>6- التقـــــــــويم :        يعد التقويم بصفة عامة : تعديل المسار الى الجهه المرغوبة ، وتحديد نقاط القصور والضعف وعلاجها .       ويعرف التقويم التربوى بأنه : عملية واسعة تتضمن قياس مخرجات أى نظام تربوى وعلاج ما قد يظهر من قصور فيه .       ويعرف أيضا بأنه : عملية منهجية تقوم على أسس علمية ، تستهدف اصدار حكم بدقة وموضوعية على مخلات اى نظام تربوى وعملياته ومخرجاته ، وتحديد نقاط القوة  والضعف تمهيدا لاصلاحها .      وهو يختلف عن القياس عامة : وضع الظواهر أو الخصائص أو السمات بصورة كمية. ويختلف  أيضا عن القياس التربوى : تكميم مدخلات وعمليات ومخرجات النظام التربوى رقميا . ويختلف ايضا عن التقييم أو التقدير : تحديد القيمة ، وبذلك يكون التقييم التربوى : تقدير قيمة العناصر المكونة للمنظومة التربوية ، واصدار الحكم على مدى جودتها .    * وعلى ذلك فالفرق واضح بين مفهوم كل من ( القياس ، التقييم ، التقويم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الثانية الأولى عن بعد بعنوان  تابع منظومة المنهج</dc:title>
  <dc:creator>Dr.Sayed</dc:creator>
  <cp:lastModifiedBy>Dr.Sayed</cp:lastModifiedBy>
  <cp:revision>40</cp:revision>
  <dcterms:created xsi:type="dcterms:W3CDTF">2020-10-31T07:34:51Z</dcterms:created>
  <dcterms:modified xsi:type="dcterms:W3CDTF">2020-11-01T17:18:20Z</dcterms:modified>
</cp:coreProperties>
</file>