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9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7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7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7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6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9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9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0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5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9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8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E49F-70F1-4897-A69B-8DF1D23A037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0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/" TargetMode="External"/><Relationship Id="rId2" Type="http://schemas.openxmlformats.org/officeDocument/2006/relationships/hyperlink" Target="http://www.yahoo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ksu.edu.sa/" TargetMode="External"/><Relationship Id="rId2" Type="http://schemas.openxmlformats.org/officeDocument/2006/relationships/hyperlink" Target="http://www.kfupm.edu-sa/Librar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dlib.org/" TargetMode="External"/><Relationship Id="rId5" Type="http://schemas.openxmlformats.org/officeDocument/2006/relationships/hyperlink" Target="http://www.library.cmu/" TargetMode="External"/><Relationship Id="rId4" Type="http://schemas.openxmlformats.org/officeDocument/2006/relationships/hyperlink" Target="http://www.sul.stanford.ed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69033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EG" sz="2800" b="1" dirty="0" smtClean="0">
                <a:solidFill>
                  <a:srgbClr val="3333CC"/>
                </a:solidFill>
              </a:rPr>
              <a:t>الفصل الرابع</a:t>
            </a:r>
            <a:endParaRPr lang="ar-EG" sz="2800" b="1" dirty="0" smtClean="0"/>
          </a:p>
          <a:p>
            <a:pPr algn="ctr"/>
            <a:r>
              <a:rPr lang="ar-SA" sz="2800" b="1" dirty="0" smtClean="0">
                <a:solidFill>
                  <a:srgbClr val="FF3300"/>
                </a:solidFill>
              </a:rPr>
              <a:t>( </a:t>
            </a:r>
            <a:r>
              <a:rPr lang="ar-EG" sz="2800" b="1" dirty="0" smtClean="0">
                <a:solidFill>
                  <a:srgbClr val="FF3300"/>
                </a:solidFill>
              </a:rPr>
              <a:t>توظيف الانترنت فى البحث العلمى</a:t>
            </a:r>
            <a:r>
              <a:rPr lang="ar-SA" sz="2800" b="1" dirty="0" smtClean="0">
                <a:solidFill>
                  <a:srgbClr val="FF3300"/>
                </a:solidFill>
              </a:rPr>
              <a:t>)</a:t>
            </a:r>
            <a:endParaRPr lang="ar-EG" sz="2800" b="1" dirty="0" smtClean="0">
              <a:solidFill>
                <a:srgbClr val="FF3300"/>
              </a:solidFill>
            </a:endParaRPr>
          </a:p>
          <a:p>
            <a:pPr algn="ctr"/>
            <a:endParaRPr lang="ar-EG" sz="2800" b="1" dirty="0" smtClean="0">
              <a:solidFill>
                <a:srgbClr val="FF3300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3333CC"/>
                </a:solidFill>
              </a:rPr>
              <a:t>اعداد</a:t>
            </a:r>
          </a:p>
          <a:p>
            <a:pPr algn="ctr"/>
            <a:r>
              <a:rPr lang="ar-EG" sz="2800" b="1" dirty="0" smtClean="0"/>
              <a:t>د / سيد فهمى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54159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769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u="sng" dirty="0">
                <a:latin typeface="Arial Black" pitchFamily="34" charset="0"/>
                <a:cs typeface="Arial" charset="0"/>
              </a:rPr>
              <a:t>( أ ) المقررات الدراسية على الانترنت :</a:t>
            </a:r>
            <a:endParaRPr lang="en-US" sz="2000" b="1" u="sng" dirty="0">
              <a:latin typeface="Arial Black" pitchFamily="34" charset="0"/>
              <a:cs typeface="Arial" charset="0"/>
            </a:endParaRP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اداء الواجبات المنزلية عبر الانترنت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انشاء موقع الواجبات المدرسية المنزلية عبر الانترنت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(3) الاتصال بين الطلاب ومعلميهم باستخدام الانترنت ..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latin typeface="Arial Black" pitchFamily="34" charset="0"/>
                <a:cs typeface="Arial" charset="0"/>
              </a:rPr>
              <a:t>(ب) طرق الاتصال بين طلاب المدارس عبر الانترنت ، وذلك من خلال :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استخدام مواقع شبكة الانترنت المخصصة لذلك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استخدام البريد الالكترونى الخاص بكل منهم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استخدام مواقع التواصل الاجتماعى  . 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(4) مشروع الشبكة المدرسية الدولية المعد خصيصا لتشجيع التواصل بين الطلاب ، وكذلك لعرض مشاريعهم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latin typeface="Arial Black" pitchFamily="34" charset="0"/>
                <a:cs typeface="Arial" charset="0"/>
              </a:rPr>
              <a:t># ومن المشروعات والمؤسسات العالمية المتوفرة عبر الشبكة المدرسية الدولية :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مشروع كيد 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kid project</a:t>
            </a:r>
            <a:r>
              <a:rPr lang="ar-EG" sz="1600" b="1" dirty="0">
                <a:latin typeface="Arial Black" pitchFamily="34" charset="0"/>
                <a:cs typeface="Arial" charset="0"/>
              </a:rPr>
              <a:t>  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    </a:t>
            </a:r>
            <a:r>
              <a:rPr lang="ar-EG" sz="1600" b="1" dirty="0">
                <a:latin typeface="Arial Black" pitchFamily="34" charset="0"/>
                <a:cs typeface="Arial" charset="0"/>
              </a:rPr>
              <a:t> </a:t>
            </a:r>
            <a:r>
              <a:rPr lang="ar-EG" b="1" dirty="0">
                <a:latin typeface="Arial Black" pitchFamily="34" charset="0"/>
                <a:cs typeface="Arial" charset="0"/>
              </a:rPr>
              <a:t>(2) مشروعات</a:t>
            </a:r>
            <a:r>
              <a:rPr lang="en-US" b="1" dirty="0">
                <a:latin typeface="Arial Black" pitchFamily="34" charset="0"/>
                <a:cs typeface="Arial" charset="0"/>
              </a:rPr>
              <a:t>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I*EARN</a:t>
            </a:r>
            <a:r>
              <a:rPr lang="en-US" b="1" dirty="0">
                <a:latin typeface="Arial Black" pitchFamily="34" charset="0"/>
                <a:cs typeface="Arial" charset="0"/>
              </a:rPr>
              <a:t>  </a:t>
            </a:r>
            <a:r>
              <a:rPr lang="ar-EG" b="1" dirty="0">
                <a:latin typeface="Arial Black" pitchFamily="34" charset="0"/>
                <a:cs typeface="Arial" charset="0"/>
              </a:rPr>
              <a:t>  </a:t>
            </a:r>
            <a:r>
              <a:rPr lang="en-US" b="1" dirty="0">
                <a:latin typeface="Arial Black" pitchFamily="34" charset="0"/>
                <a:cs typeface="Arial" charset="0"/>
              </a:rPr>
              <a:t>  </a:t>
            </a:r>
            <a:r>
              <a:rPr lang="ar-EG" b="1" dirty="0">
                <a:latin typeface="Arial Black" pitchFamily="34" charset="0"/>
                <a:cs typeface="Arial" charset="0"/>
              </a:rPr>
              <a:t>  (3) مشروع 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IECC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4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مشروع التراسل الالكترونى 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Electronic Emissary project 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4"/>
              <a:defRPr/>
            </a:pPr>
            <a:r>
              <a:rPr lang="en-US" b="1" dirty="0">
                <a:latin typeface="Arial Black" pitchFamily="34" charset="0"/>
                <a:cs typeface="Arial" charset="0"/>
              </a:rPr>
              <a:t> </a:t>
            </a:r>
            <a:r>
              <a:rPr lang="ar-EG" b="1" dirty="0">
                <a:latin typeface="Arial Black" pitchFamily="34" charset="0"/>
                <a:cs typeface="Arial" charset="0"/>
              </a:rPr>
              <a:t>مشروع الأخوة المدرسية الالكترونية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Electronic Sister School program</a:t>
            </a:r>
            <a:r>
              <a:rPr lang="ar-EG" b="1" dirty="0">
                <a:latin typeface="Arial Black" pitchFamily="34" charset="0"/>
                <a:cs typeface="Arial" charset="0"/>
              </a:rPr>
              <a:t> </a:t>
            </a:r>
            <a:endParaRPr lang="en-US" b="1" dirty="0">
              <a:latin typeface="Arial Black" pitchFamily="34" charset="0"/>
              <a:cs typeface="Arial" charset="0"/>
            </a:endParaRP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4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قاعدة بياناتالاتصال بمعلمى الفصول الدراسية 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Teacher Class Connects Contact Database </a:t>
            </a:r>
            <a:r>
              <a:rPr lang="ar-EG" sz="1600" b="1" dirty="0">
                <a:latin typeface="Arial Black" pitchFamily="34" charset="0"/>
                <a:cs typeface="Arial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1277" y="528934"/>
            <a:ext cx="3961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400" b="1" u="sng" dirty="0">
                <a:solidFill>
                  <a:srgbClr val="FF0000"/>
                </a:solidFill>
                <a:latin typeface="Arial" charset="0"/>
              </a:rPr>
              <a:t>خامسا مجالات الانترنت فى المدارس :</a:t>
            </a:r>
            <a:endParaRPr lang="ar-EG" sz="24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669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FF0000"/>
                </a:solidFill>
                <a:latin typeface="Arial Black" pitchFamily="34" charset="0"/>
              </a:rPr>
              <a:t>انتهت المحاضرة ، وانتهى الفصل الرابع  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  <a:latin typeface="Arial Black" pitchFamily="34" charset="0"/>
              </a:rPr>
              <a:t>الى اللقاء فى المحاضرة القادمة 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  <a:latin typeface="Arial Black" pitchFamily="34" charset="0"/>
              </a:rPr>
              <a:t>  تحياتى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  <a:latin typeface="Arial Black" pitchFamily="34" charset="0"/>
              </a:rPr>
              <a:t> د/ سيد فهمى </a:t>
            </a:r>
            <a:endParaRPr lang="ar-EG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6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4909" y="762000"/>
            <a:ext cx="8077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EG" sz="2800" b="1" dirty="0" smtClean="0">
                <a:latin typeface="Arial Black" pitchFamily="34" charset="0"/>
              </a:rPr>
              <a:t>أولا : المقدمة :</a:t>
            </a:r>
          </a:p>
          <a:p>
            <a:pPr algn="r">
              <a:defRPr/>
            </a:pPr>
            <a:r>
              <a:rPr lang="ar-EG" sz="2000" b="1" dirty="0" smtClean="0">
                <a:latin typeface="Arial Black" pitchFamily="34" charset="0"/>
              </a:rPr>
              <a:t>            الانترنت </a:t>
            </a:r>
            <a:r>
              <a:rPr lang="ar-EG" sz="2000" b="1" dirty="0">
                <a:latin typeface="Arial Black" pitchFamily="34" charset="0"/>
              </a:rPr>
              <a:t>هو شبكة اتصالات الكترونية فائقة السرعة ، تتعدد فيها أوجه الاتصال فى آن واحد ، ويتم من خلالها تبادل المعلومات بين عدد كبير من المرسلين والمستقبلين فى شتى بقاع </a:t>
            </a:r>
            <a:endParaRPr lang="ar-EG" sz="2000" b="1" dirty="0" smtClean="0">
              <a:latin typeface="Arial Black" pitchFamily="34" charset="0"/>
            </a:endParaRPr>
          </a:p>
          <a:p>
            <a:pPr algn="r">
              <a:defRPr/>
            </a:pPr>
            <a:r>
              <a:rPr lang="ar-EG" sz="2000" b="1" dirty="0" smtClean="0">
                <a:latin typeface="Arial Black" pitchFamily="34" charset="0"/>
              </a:rPr>
              <a:t>المعمورة </a:t>
            </a:r>
            <a:r>
              <a:rPr lang="ar-EG" sz="2000" b="1" dirty="0">
                <a:latin typeface="Arial Black" pitchFamily="34" charset="0"/>
              </a:rPr>
              <a:t>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 smtClean="0">
                <a:solidFill>
                  <a:srgbClr val="000000"/>
                </a:solidFill>
                <a:latin typeface="Arial Black" pitchFamily="34" charset="0"/>
              </a:rPr>
              <a:t>          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ar-EG" sz="2000" b="1" dirty="0" smtClean="0">
                <a:solidFill>
                  <a:srgbClr val="000000"/>
                </a:solidFill>
                <a:latin typeface="Arial Black" pitchFamily="34" charset="0"/>
              </a:rPr>
              <a:t>            بدأ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الانترنت بمشروع أطلق ( أربانت ) قامت به وكالة مشروعات البحوث المتقدمة فى وزارة الدفاع الأمريكية فى ستينيات القرن الماضى  ، وفى عام 1975 طورت جامعة ستانفورد  بروتوكول التحكم فى النقل (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(TCP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ثم بروتوكول الانترنت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(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 (IP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، فى عام 1983 تأسس بروتوكول (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TCP/ IP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(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لربط شبكات الحاسب الآلى ، وفى نفس العام تم تقسيم شبكة ( أربانت ) الى شبكتين ، تغير اسم احداهما الى ( ميلينت 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MILNET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)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واستمرت الأخرى بنفس المسمى ( أربانت) واستخدمت لأغراض غير عسكرية ، ثم تم ربط الشبكتين ببروتوكول (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IP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)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عام 1989 </a:t>
            </a:r>
          </a:p>
          <a:p>
            <a:pPr algn="r">
              <a:defRPr/>
            </a:pPr>
            <a:endParaRPr lang="ar-EG" sz="2000" b="1" dirty="0" smtClean="0">
              <a:latin typeface="Arial Black" pitchFamily="34" charset="0"/>
            </a:endParaRPr>
          </a:p>
          <a:p>
            <a:pPr algn="r">
              <a:defRPr/>
            </a:pPr>
            <a:r>
              <a:rPr lang="ar-EG" sz="2000" b="1" dirty="0" smtClean="0">
                <a:latin typeface="Arial Black" pitchFamily="34" charset="0"/>
              </a:rPr>
              <a:t>           ومن </a:t>
            </a:r>
            <a:r>
              <a:rPr lang="ar-EG" sz="2000" b="1" dirty="0">
                <a:latin typeface="Arial Black" pitchFamily="34" charset="0"/>
              </a:rPr>
              <a:t>هنا تولدت فكرة شبكة الانترنت ، ساعد فى ذلك التقدم التكنولوجى وظهور أجهزة الكمبيوتر المكتبية وأجهزة المودم  ، وبرامج الاتصالات ، وامكانية تبادل الملفات ، ومن ثم بدأت </a:t>
            </a:r>
            <a:endParaRPr lang="ar-EG" sz="2000" b="1" dirty="0" smtClean="0">
              <a:latin typeface="Arial Black" pitchFamily="34" charset="0"/>
            </a:endParaRPr>
          </a:p>
          <a:p>
            <a:pPr algn="r">
              <a:defRPr/>
            </a:pPr>
            <a:r>
              <a:rPr lang="ar-EG" sz="2000" b="1" dirty="0" smtClean="0">
                <a:latin typeface="Arial Black" pitchFamily="34" charset="0"/>
              </a:rPr>
              <a:t>( </a:t>
            </a:r>
            <a:r>
              <a:rPr lang="ar-EG" sz="2000" b="1" dirty="0">
                <a:latin typeface="Arial Black" pitchFamily="34" charset="0"/>
              </a:rPr>
              <a:t>شبكة الشبكات ) فى الظهور ، والتى عرفت بالانترنت  ، وترتب على ذلك ظهور نوع من </a:t>
            </a:r>
            <a:r>
              <a:rPr lang="ar-EG" sz="2000" b="1" dirty="0" smtClean="0">
                <a:latin typeface="Arial Black" pitchFamily="34" charset="0"/>
              </a:rPr>
              <a:t>التعليم</a:t>
            </a:r>
            <a:endParaRPr lang="ar-EG" sz="2000" b="1" dirty="0">
              <a:latin typeface="Arial Black" pitchFamily="34" charset="0"/>
            </a:endParaRPr>
          </a:p>
          <a:p>
            <a:pPr algn="r">
              <a:defRPr/>
            </a:pPr>
            <a:r>
              <a:rPr lang="ar-EG" sz="2000" b="1" dirty="0" smtClean="0">
                <a:latin typeface="Arial Black" pitchFamily="34" charset="0"/>
              </a:rPr>
              <a:t>      </a:t>
            </a:r>
            <a:endParaRPr lang="ar-EG" sz="2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14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6938" y="1978224"/>
            <a:ext cx="73880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EG" sz="2000" b="1" u="sng" dirty="0" smtClean="0">
                <a:solidFill>
                  <a:srgbClr val="FF0000"/>
                </a:solidFill>
              </a:rPr>
              <a:t>عرف بأنه </a:t>
            </a:r>
            <a:r>
              <a:rPr lang="ar-EG" sz="2000" b="1" dirty="0" smtClean="0">
                <a:solidFill>
                  <a:srgbClr val="FF0000"/>
                </a:solidFill>
              </a:rPr>
              <a:t>: </a:t>
            </a:r>
            <a:r>
              <a:rPr lang="ar-EG" sz="2000" b="1" dirty="0" smtClean="0"/>
              <a:t>هو( التعلم الذى يصل كله أو جزء من الى الطلاب عن طريق الانترنت ) كما يعرف بأنه : ( خدمة توصيل التعلم عبر الشبكة العالمية ) ، أو هو : ( ذلك النوع من التعلم الذى يتم عبر الانترنت ، ويتميز بالارتباطات المترابطة  ) ، وهو أيضا : (  التعلم المعتمد على الانترنت  )</a:t>
            </a:r>
            <a:endParaRPr lang="ar-EG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896938" y="3581400"/>
            <a:ext cx="7388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" charset="0"/>
              </a:rPr>
              <a:t>ويأخذ التعلم القائم على الانترنت مسميات متعددة منها:  </a:t>
            </a:r>
            <a:endParaRPr lang="en-US" sz="2000" b="1" dirty="0">
              <a:solidFill>
                <a:srgbClr val="000000"/>
              </a:solidFill>
              <a:latin typeface="Arial" charset="0"/>
              <a:cs typeface="Arial"/>
            </a:endParaRP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/>
              </a:rPr>
              <a:t> ( online Learning  ,  online Courses  ,  web. based  instruction   ,  web based Learning ).</a:t>
            </a:r>
            <a:endParaRPr lang="en-US" sz="2000" b="1" dirty="0">
              <a:solidFill>
                <a:srgbClr val="000000"/>
              </a:solidFill>
              <a:latin typeface="Arial" charset="0"/>
              <a:cs typeface="Arial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909324" y="4928898"/>
            <a:ext cx="6267450" cy="708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ar-EG" sz="2000" b="1" dirty="0">
                <a:cs typeface="+mn-cs"/>
              </a:rPr>
              <a:t>**  وتشير هذه المصطلحات الى التعلم عن بعد ، وذلك بتوظيف امكانات الانترنت بما تشتمل عليه من خدمات فى عمليتى التعليم والتعلم 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1295400"/>
            <a:ext cx="2771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2400" b="1" dirty="0"/>
              <a:t>التعلم </a:t>
            </a:r>
            <a:r>
              <a:rPr lang="ar-EG" sz="2400" b="1" dirty="0" smtClean="0"/>
              <a:t>القائم </a:t>
            </a:r>
            <a:r>
              <a:rPr lang="ar-EG" sz="2400" b="1" dirty="0"/>
              <a:t>على الانترنت:</a:t>
            </a:r>
            <a:endParaRPr lang="ar-EG" sz="2400" b="1" dirty="0"/>
          </a:p>
        </p:txBody>
      </p:sp>
    </p:spTree>
    <p:extLst>
      <p:ext uri="{BB962C8B-B14F-4D97-AF65-F5344CB8AC3E}">
        <p14:creationId xmlns:p14="http://schemas.microsoft.com/office/powerpoint/2010/main" val="339287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375064"/>
            <a:ext cx="74676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u="sng" dirty="0">
                <a:solidFill>
                  <a:srgbClr val="7030A0"/>
                </a:solidFill>
                <a:latin typeface="Arial" charset="0"/>
              </a:rPr>
              <a:t>1) البحث عن المعلومات ( </a:t>
            </a:r>
            <a:r>
              <a:rPr lang="en-US" sz="2000" b="1" u="sng" dirty="0">
                <a:solidFill>
                  <a:srgbClr val="7030A0"/>
                </a:solidFill>
                <a:latin typeface="Arial" charset="0"/>
                <a:cs typeface="Arial"/>
              </a:rPr>
              <a:t>  :( Searching</a:t>
            </a:r>
            <a:endParaRPr lang="ar-EG" sz="2000" b="1" u="sng" dirty="0">
              <a:solidFill>
                <a:srgbClr val="7030A0"/>
              </a:solidFill>
              <a:latin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 وتشبه ما يحدث فى المكتبة الورقية من بحث  ، </a:t>
            </a:r>
            <a:r>
              <a:rPr lang="ar-EG" b="1" dirty="0" smtClean="0">
                <a:solidFill>
                  <a:srgbClr val="000000"/>
                </a:solidFill>
                <a:latin typeface="Arial" charset="0"/>
              </a:rPr>
              <a:t>من خلال 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فهارس المراجع باستخدام اسم المرجع أو اسم المؤلف . ونفس الحال فى الانترنت من خلال ( محركات البحث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/>
              </a:rPr>
              <a:t>Search Engines 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) </a:t>
            </a:r>
            <a:endParaRPr lang="en-US" b="1" dirty="0">
              <a:solidFill>
                <a:srgbClr val="000000"/>
              </a:solidFill>
              <a:latin typeface="Arial" charset="0"/>
              <a:cs typeface="Arial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والتى عندما تفتح  أحدها تجد مربعا تكتب فيه الكلمات الرئيسة المعبرة عما تريد أن تبحث عنه ، ولكى تتعرف على ذلك نعرض الآتى 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ar-EG" sz="2000" b="1" dirty="0">
                <a:solidFill>
                  <a:srgbClr val="00B050"/>
                </a:solidFill>
                <a:latin typeface="Arial" charset="0"/>
              </a:rPr>
              <a:t>(أ)  بوابات البحث على الانترنت : </a:t>
            </a:r>
            <a:endParaRPr lang="en-US" sz="2000" b="1" dirty="0">
              <a:solidFill>
                <a:srgbClr val="00B050"/>
              </a:solidFill>
              <a:latin typeface="Arial" charset="0"/>
              <a:cs typeface="Arial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/>
              </a:rPr>
              <a:t>            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ومن أشهر تلك المحركات : 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/>
              </a:rPr>
              <a:t>altavista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/>
              </a:rPr>
              <a:t> , Google , Yahoo )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 )</a:t>
            </a:r>
            <a:endParaRPr lang="en-US" b="1" dirty="0">
              <a:solidFill>
                <a:srgbClr val="000000"/>
              </a:solidFill>
              <a:latin typeface="Arial" charset="0"/>
              <a:cs typeface="Arial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/>
              </a:rPr>
              <a:t> 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ar-EG" sz="2000" b="1" dirty="0">
                <a:solidFill>
                  <a:srgbClr val="00B050"/>
                </a:solidFill>
                <a:latin typeface="Arial" charset="0"/>
              </a:rPr>
              <a:t>ب) خطوات البحث فى بوابات الانترنت </a:t>
            </a:r>
            <a:r>
              <a:rPr lang="ar-EG" b="1" dirty="0">
                <a:solidFill>
                  <a:srgbClr val="00B050"/>
                </a:solidFill>
                <a:latin typeface="Arial" charset="0"/>
              </a:rPr>
              <a:t>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* اختر الكلمات المراد البحث عنها           * اكتب تلك الكلمات فى مربع البحث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* انقر على ايقونة  ( ابحث )                 * تظهر شاشة النتائج المرتبطة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* تظهر الكلمات المرادة بخط سميك          * اختر من العناوين ما يناسب هدفك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* وللبحث عن الصور عليك تحديد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/>
              </a:rPr>
              <a:t>IMAGES 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 وتكتب الصورة التى تريد البحث عنها</a:t>
            </a:r>
            <a:endParaRPr lang="ar-EG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1279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PT Bold Heading" pitchFamily="2" charset="-78"/>
              </a:rPr>
              <a:t> 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* من اهم استخدامات الانترنت  هو استخدام تلك الشبكة كأداة بحث عن المعلومات بمختلف أنواعها وأشكالها  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*  ويوجد طريقتان لتوظيف الانترنت فى التعليم هما : عملية البحث (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/>
              </a:rPr>
              <a:t>( Searching 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، عملية الاستعراض 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/>
              </a:rPr>
              <a:t>( Browsing ) 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. وفيما يلى توضيح ذلك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666235"/>
            <a:ext cx="4347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2400" b="1" u="sng" dirty="0">
                <a:solidFill>
                  <a:srgbClr val="FF0000"/>
                </a:solidFill>
              </a:rPr>
              <a:t>ثانيا: استخدام الانترنت فى البحث العلمى :</a:t>
            </a:r>
            <a:endParaRPr lang="ar-EG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9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762000"/>
            <a:ext cx="8077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 smtClean="0"/>
              <a:t>(</a:t>
            </a:r>
            <a:r>
              <a:rPr lang="ar-EG" sz="2400" b="1" dirty="0" smtClean="0">
                <a:solidFill>
                  <a:srgbClr val="7030A0"/>
                </a:solidFill>
              </a:rPr>
              <a:t>2) الاستعراض  </a:t>
            </a:r>
            <a:r>
              <a:rPr lang="en-US" sz="2400" b="1" dirty="0" smtClean="0">
                <a:solidFill>
                  <a:srgbClr val="7030A0"/>
                </a:solidFill>
              </a:rPr>
              <a:t>Browsing</a:t>
            </a:r>
            <a:r>
              <a:rPr lang="ar-EG" b="1" dirty="0" smtClean="0">
                <a:solidFill>
                  <a:srgbClr val="FFFFFF"/>
                </a:solidFill>
                <a:latin typeface="Arial Black" pitchFamily="34" charset="0"/>
              </a:rPr>
              <a:t>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 smtClean="0">
                <a:solidFill>
                  <a:srgbClr val="FFFFFF"/>
                </a:solidFill>
                <a:latin typeface="Arial Black" pitchFamily="34" charset="0"/>
              </a:rPr>
              <a:t>وتبحث </a:t>
            </a:r>
            <a:r>
              <a:rPr lang="ar-EG" b="1" dirty="0">
                <a:solidFill>
                  <a:srgbClr val="FFFFFF"/>
                </a:solidFill>
                <a:latin typeface="Arial Black" pitchFamily="34" charset="0"/>
              </a:rPr>
              <a:t>عن المرجع بنفسك ، </a:t>
            </a:r>
            <a:endParaRPr lang="ar-EG" b="1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u="sng" dirty="0" smtClean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(</a:t>
            </a:r>
            <a:r>
              <a:rPr lang="ar-EG" b="1" u="sng" dirty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أ) خطوات عملية الاستعراض :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اختر بوابة البحث ولتكن مثلا : </a:t>
            </a:r>
            <a:r>
              <a:rPr lang="en-US" b="1" dirty="0">
                <a:latin typeface="Arial Black" pitchFamily="34" charset="0"/>
                <a:cs typeface="Arial" charset="0"/>
              </a:rPr>
              <a:t>Yahoo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اختر وصلة ترابط التعليم أو التربية ولتكن مثلا : </a:t>
            </a:r>
            <a:r>
              <a:rPr lang="en-US" b="1" dirty="0">
                <a:latin typeface="Arial Black" pitchFamily="34" charset="0"/>
                <a:cs typeface="Arial" charset="0"/>
              </a:rPr>
              <a:t>Education</a:t>
            </a:r>
            <a:r>
              <a:rPr lang="ar-EG" b="1" dirty="0">
                <a:latin typeface="Arial Black" pitchFamily="34" charset="0"/>
                <a:cs typeface="Arial" charset="0"/>
              </a:rPr>
              <a:t> .</a:t>
            </a:r>
            <a:r>
              <a:rPr lang="en-US" b="1" dirty="0">
                <a:latin typeface="Arial Black" pitchFamily="34" charset="0"/>
                <a:cs typeface="Arial" charset="0"/>
              </a:rPr>
              <a:t> 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اختر منها مجلات  </a:t>
            </a:r>
            <a:r>
              <a:rPr lang="en-US" b="1" dirty="0">
                <a:latin typeface="Arial Black" pitchFamily="34" charset="0"/>
                <a:cs typeface="Arial" charset="0"/>
              </a:rPr>
              <a:t>Magazine</a:t>
            </a:r>
            <a:r>
              <a:rPr lang="ar-EG" b="1" dirty="0">
                <a:latin typeface="Arial Black" pitchFamily="34" charset="0"/>
                <a:cs typeface="Arial" charset="0"/>
              </a:rPr>
              <a:t>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اختر منها التربية  </a:t>
            </a:r>
            <a:r>
              <a:rPr lang="en-US" b="1" dirty="0">
                <a:latin typeface="Arial Black" pitchFamily="34" charset="0"/>
                <a:cs typeface="Arial" charset="0"/>
              </a:rPr>
              <a:t>The Education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 Black" pitchFamily="34" charset="0"/>
                <a:cs typeface="Arial" charset="0"/>
              </a:rPr>
              <a:t>*</a:t>
            </a:r>
            <a:r>
              <a:rPr lang="ar-EG" b="1" dirty="0">
                <a:latin typeface="Arial Black" pitchFamily="34" charset="0"/>
                <a:cs typeface="Arial" charset="0"/>
              </a:rPr>
              <a:t>اختر منها مجلة التربية  </a:t>
            </a:r>
            <a:r>
              <a:rPr lang="en-US" b="1" dirty="0">
                <a:latin typeface="Arial Black" pitchFamily="34" charset="0"/>
                <a:cs typeface="Arial" charset="0"/>
              </a:rPr>
              <a:t>The Education Journal 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اختر منها السنة ولتكن مثل 2020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 Black" pitchFamily="34" charset="0"/>
                <a:cs typeface="Arial" charset="0"/>
              </a:rPr>
              <a:t>*</a:t>
            </a:r>
            <a:r>
              <a:rPr lang="ar-EG" b="1" dirty="0">
                <a:latin typeface="Arial Black" pitchFamily="34" charset="0"/>
                <a:cs typeface="Arial" charset="0"/>
              </a:rPr>
              <a:t>اختر منها العدد </a:t>
            </a:r>
            <a:r>
              <a:rPr lang="en-US" b="1" dirty="0">
                <a:latin typeface="Arial Black" pitchFamily="34" charset="0"/>
                <a:cs typeface="Arial" charset="0"/>
              </a:rPr>
              <a:t>Vol.7,No.7,Apr 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ابحث فى محتوى المجلة  </a:t>
            </a:r>
            <a:r>
              <a:rPr lang="en-US" b="1" dirty="0">
                <a:latin typeface="Arial Black" pitchFamily="34" charset="0"/>
                <a:cs typeface="Arial" charset="0"/>
              </a:rPr>
              <a:t>Content</a:t>
            </a:r>
            <a:r>
              <a:rPr lang="ar-EG" b="1" dirty="0">
                <a:latin typeface="Arial Black" pitchFamily="34" charset="0"/>
                <a:cs typeface="Arial" charset="0"/>
              </a:rPr>
              <a:t> وحدد الموضوع المراد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u="sng" dirty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(ب) التعليمات الميسرة لعملية الاستعراض :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1- العلامة (+) : تعنى البحث عن جميع المواقع التى بها الكلمتان معا </a:t>
            </a:r>
            <a:r>
              <a:rPr lang="en-US" b="1" dirty="0">
                <a:latin typeface="Arial Black" pitchFamily="34" charset="0"/>
                <a:cs typeface="Arial" charset="0"/>
              </a:rPr>
              <a:t>school +teacher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2- العلامة (ــ) : تعنى البحث عن حميع المواقع التى بها كلمة دون أخرى</a:t>
            </a:r>
            <a:r>
              <a:rPr lang="en-US" b="1" dirty="0">
                <a:latin typeface="Arial Black" pitchFamily="34" charset="0"/>
                <a:cs typeface="Arial" charset="0"/>
              </a:rPr>
              <a:t>school--teacher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 Black" pitchFamily="34" charset="0"/>
                <a:cs typeface="Arial" charset="0"/>
              </a:rPr>
              <a:t>3</a:t>
            </a:r>
            <a:r>
              <a:rPr lang="ar-EG" b="1" dirty="0">
                <a:latin typeface="Arial Black" pitchFamily="34" charset="0"/>
                <a:cs typeface="Arial" charset="0"/>
              </a:rPr>
              <a:t>-علامات التنصيص (« « ) : وتعنى البحث عما بداخلها وبنفس الترتيب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(4) الرابط </a:t>
            </a:r>
            <a:r>
              <a:rPr lang="en-US" b="1" dirty="0">
                <a:latin typeface="Arial Black" pitchFamily="34" charset="0"/>
                <a:cs typeface="Arial" charset="0"/>
              </a:rPr>
              <a:t>OR  </a:t>
            </a:r>
            <a:r>
              <a:rPr lang="ar-EG" b="1" dirty="0">
                <a:latin typeface="Arial Black" pitchFamily="34" charset="0"/>
                <a:cs typeface="Arial" charset="0"/>
              </a:rPr>
              <a:t> : ويعنى البحث عن جميع المواقع التى كلمة واحدة أوالاثنين  معا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(5) </a:t>
            </a:r>
            <a:r>
              <a:rPr lang="en-US" b="1" dirty="0">
                <a:latin typeface="Arial Black" pitchFamily="34" charset="0"/>
                <a:cs typeface="Arial" charset="0"/>
              </a:rPr>
              <a:t>Link</a:t>
            </a:r>
            <a:r>
              <a:rPr lang="ar-EG" b="1" dirty="0">
                <a:latin typeface="Arial Black" pitchFamily="34" charset="0"/>
                <a:cs typeface="Arial" charset="0"/>
              </a:rPr>
              <a:t> : ويعنى البحث عن المواقع التى تحوى رابطا للموقع المراد </a:t>
            </a:r>
            <a:r>
              <a:rPr lang="en-US" b="1" dirty="0">
                <a:latin typeface="Arial Black" pitchFamily="34" charset="0"/>
                <a:cs typeface="Arial" charset="0"/>
                <a:hlinkClick r:id="rId2"/>
              </a:rPr>
              <a:t>http://www.yahoo.com/</a:t>
            </a:r>
            <a:endParaRPr lang="en-US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(6) </a:t>
            </a:r>
            <a:r>
              <a:rPr lang="en-US" b="1" dirty="0">
                <a:latin typeface="Arial Black" pitchFamily="34" charset="0"/>
                <a:cs typeface="Arial" charset="0"/>
              </a:rPr>
              <a:t>Info </a:t>
            </a:r>
            <a:r>
              <a:rPr lang="ar-EG" b="1" dirty="0">
                <a:latin typeface="Arial Black" pitchFamily="34" charset="0"/>
                <a:cs typeface="Arial" charset="0"/>
              </a:rPr>
              <a:t> : يعطيك معلومات عن الموقع المراد ، </a:t>
            </a:r>
            <a:r>
              <a:rPr lang="en-US" b="1" dirty="0">
                <a:latin typeface="Arial Black" pitchFamily="34" charset="0"/>
                <a:cs typeface="Arial" charset="0"/>
                <a:hlinkClick r:id="rId3"/>
              </a:rPr>
              <a:t>http://www.com/</a:t>
            </a:r>
            <a:r>
              <a:rPr lang="en-US" b="1" dirty="0">
                <a:latin typeface="Arial Black" pitchFamily="34" charset="0"/>
                <a:cs typeface="Arial" charset="0"/>
              </a:rPr>
              <a:t> info:</a:t>
            </a:r>
            <a:endParaRPr lang="ar-EG" b="1" dirty="0">
              <a:latin typeface="Arial Black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75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633" y="35814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( ب ) مكتبات الواقع الافتراضى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Virtual Reality Libraries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000" b="1" dirty="0">
                <a:solidFill>
                  <a:srgbClr val="3333CC"/>
                </a:solidFill>
                <a:latin typeface="Arial Black" pitchFamily="34" charset="0"/>
                <a:cs typeface="Arial" charset="0"/>
              </a:rPr>
              <a:t>وظهر هذا النوع آخر القرن العشرين دليلا على التطور التقنى للمكتبات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000" b="1" dirty="0">
                <a:solidFill>
                  <a:srgbClr val="3333CC"/>
                </a:solidFill>
                <a:latin typeface="Arial Black" pitchFamily="34" charset="0"/>
                <a:cs typeface="Arial" charset="0"/>
              </a:rPr>
              <a:t>وتعرف المكتبة الافتراضية بأنها : ( بيئة مرئية ثلاثية الأبعاد تحاكى الواقع بالصوت والصورة واللمس ، وتعتد بشكل كامل على البيئة الرقمية للمعلومات ، ويمكن التجول فيها باستخدام معدات خاصة تتمثل فى جهاز عرض مثبتعلى الرأس ، وقفاز بيانات مرتبط بالحاسوب )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000" b="1" dirty="0">
                <a:solidFill>
                  <a:srgbClr val="3333CC"/>
                </a:solidFill>
                <a:latin typeface="Arial Black" pitchFamily="34" charset="0"/>
                <a:cs typeface="Arial" charset="0"/>
              </a:rPr>
              <a:t>وهذه المكتبات الافتراضية ليست نوعا جديدا ، وانما هى مكتبات مفترضة تحاكى مكتبات عالمية موجودة فعل مثل مكتبة الاعارة البريطانية .</a:t>
            </a:r>
            <a:endParaRPr lang="ar-EG" sz="2000" b="1" dirty="0">
              <a:solidFill>
                <a:srgbClr val="3333CC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9361" y="1371600"/>
            <a:ext cx="7467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dirty="0">
                <a:solidFill>
                  <a:srgbClr val="000000"/>
                </a:solidFill>
                <a:latin typeface="Arial" charset="0"/>
                <a:cs typeface="PT Bold Heading" pitchFamily="2" charset="-78"/>
              </a:rPr>
              <a:t> 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</a:rPr>
              <a:t>( أ ) </a:t>
            </a:r>
            <a:r>
              <a:rPr lang="ar-EG" sz="2400" b="1" dirty="0">
                <a:solidFill>
                  <a:srgbClr val="000000"/>
                </a:solidFill>
                <a:latin typeface="Arial" charset="0"/>
              </a:rPr>
              <a:t>المكتبات الرقمية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/>
              </a:rPr>
              <a:t>Digital Libraries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</a:rPr>
              <a:t>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3333CC"/>
                </a:solidFill>
                <a:latin typeface="Arial Black" pitchFamily="34" charset="0"/>
              </a:rPr>
              <a:t>هى توظيف برامج الكمبيوتر وكل ما يتصل به من معدات ووسائط تخزين رقمية لتنفيذ الوظائف والأعمال وتقديم الخدمات المكتبية من خلال الفهارس الآلية لمصادرالمعلومات المنشورة الكترونيا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3333CC"/>
                </a:solidFill>
                <a:latin typeface="Arial Black" pitchFamily="34" charset="0"/>
              </a:rPr>
              <a:t>وهى بذلك توفر المعلومات بشكل أوسع وأشمل لاتصالها بمصادر معلومات عدد كبير من المكتبات والمؤسسات المعلوماتية من خلال شبكة المعلومات العالمية (النت)</a:t>
            </a:r>
            <a:endParaRPr lang="ar-EG" sz="2000" b="1" dirty="0">
              <a:solidFill>
                <a:srgbClr val="3333CC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89143" y="757535"/>
            <a:ext cx="3837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400" b="1" u="sng" dirty="0">
                <a:solidFill>
                  <a:srgbClr val="7030A0"/>
                </a:solidFill>
                <a:latin typeface="Arial" charset="0"/>
              </a:rPr>
              <a:t>ثالثا</a:t>
            </a:r>
            <a:r>
              <a:rPr lang="ar-EG" sz="2400" b="1" dirty="0">
                <a:solidFill>
                  <a:srgbClr val="7030A0"/>
                </a:solidFill>
                <a:latin typeface="Arial" charset="0"/>
              </a:rPr>
              <a:t>: المكتبة الرقمية والبحث العلمى:</a:t>
            </a:r>
            <a:endParaRPr lang="ar-EG" sz="2400" b="1" dirty="0">
              <a:solidFill>
                <a:srgbClr val="7030A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8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92994" y="762000"/>
            <a:ext cx="35413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ar-EG" b="1" u="sng" dirty="0">
                <a:solidFill>
                  <a:srgbClr val="7030A0"/>
                </a:solidFill>
              </a:rPr>
              <a:t>(</a:t>
            </a:r>
            <a:r>
              <a:rPr lang="ar-EG" sz="2000" b="1" u="sng" dirty="0">
                <a:solidFill>
                  <a:srgbClr val="7030A0"/>
                </a:solidFill>
              </a:rPr>
              <a:t>ج) عناوين مواقع المكتبات الافتراضية </a:t>
            </a:r>
            <a:r>
              <a:rPr lang="ar-EG" b="1" u="sng" dirty="0">
                <a:solidFill>
                  <a:srgbClr val="7030A0"/>
                </a:solidFill>
              </a:rPr>
              <a:t>:</a:t>
            </a:r>
            <a:endParaRPr lang="ar-EG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9649" y="1385455"/>
            <a:ext cx="712469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 smtClean="0">
                <a:solidFill>
                  <a:srgbClr val="7030A0"/>
                </a:solidFill>
                <a:latin typeface="Arial Black" pitchFamily="34" charset="0"/>
                <a:cs typeface="Arial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  <a:cs typeface="Arial"/>
              </a:rPr>
              <a:t>(</a:t>
            </a:r>
            <a:r>
              <a:rPr lang="en-US" b="1" dirty="0">
                <a:solidFill>
                  <a:srgbClr val="7030A0"/>
                </a:solidFill>
                <a:latin typeface="Arial Black" pitchFamily="34" charset="0"/>
                <a:cs typeface="Arial"/>
              </a:rPr>
              <a:t>1) </a:t>
            </a:r>
            <a:r>
              <a:rPr lang="en-US" b="1" dirty="0">
                <a:solidFill>
                  <a:srgbClr val="7030A0"/>
                </a:solidFill>
                <a:latin typeface="Arial Black" pitchFamily="34" charset="0"/>
                <a:cs typeface="Arial"/>
                <a:hlinkClick r:id="rId2"/>
              </a:rPr>
              <a:t>http://www.kfupm.edu-sa/Library</a:t>
            </a:r>
            <a:endParaRPr lang="en-US" b="1" dirty="0">
              <a:solidFill>
                <a:srgbClr val="7030A0"/>
              </a:solidFill>
              <a:latin typeface="Arial Black" pitchFamily="34" charset="0"/>
              <a:cs typeface="Arial"/>
            </a:endParaRP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(2) 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  <a:hlinkClick r:id="rId3"/>
              </a:rPr>
              <a:t>http://</a:t>
            </a: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  <a:hlinkClick r:id="rId3"/>
              </a:rPr>
              <a:t>Library.ksu.edu.sa</a:t>
            </a: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</a:rPr>
              <a:t>                                          </a:t>
            </a: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</a:rPr>
              <a:t>(3) </a:t>
            </a: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  <a:hlinkClick r:id="rId4"/>
              </a:rPr>
              <a:t>http://www.sul.stanford.edu/</a:t>
            </a: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</a:rPr>
              <a:t>                                    </a:t>
            </a: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4) 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  <a:hlinkClick r:id="rId5"/>
              </a:rPr>
              <a:t>http://www.Library.cmu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 Black" pitchFamily="34" charset="0"/>
                <a:cs typeface="Arial"/>
              </a:rPr>
              <a:t>edu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/                                    </a:t>
            </a:r>
            <a:endParaRPr lang="en-US" b="1" u="sng" dirty="0">
              <a:solidFill>
                <a:srgbClr val="3333CC"/>
              </a:solidFill>
              <a:latin typeface="Arial Black" pitchFamily="34" charset="0"/>
              <a:cs typeface="Arial"/>
            </a:endParaRP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(5) 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  <a:hlinkClick r:id="rId6"/>
              </a:rPr>
              <a:t>http://www.cdlib.org</a:t>
            </a: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  <a:hlinkClick r:id="rId6"/>
              </a:rPr>
              <a:t>/</a:t>
            </a:r>
            <a:endParaRPr lang="en-US" b="1" u="sng" dirty="0">
              <a:solidFill>
                <a:srgbClr val="3333CC"/>
              </a:solidFill>
              <a:latin typeface="Arial Black" pitchFamily="34" charset="0"/>
              <a:cs typeface="Arial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solidFill>
                <a:srgbClr val="000000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u="sng" dirty="0">
                <a:solidFill>
                  <a:srgbClr val="7030A0"/>
                </a:solidFill>
                <a:latin typeface="Arial" charset="0"/>
              </a:rPr>
              <a:t>( د) عقبات استخدام الانترنت فى البحث العلمى :</a:t>
            </a:r>
            <a:endParaRPr lang="ar-EG" sz="2000" b="1" dirty="0">
              <a:solidFill>
                <a:srgbClr val="7030A0"/>
              </a:solidFill>
              <a:latin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solidFill>
                <a:srgbClr val="000000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1- عدم المعرفة بالحاسب الآلى والانترنت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2- عدم دقة المعلومات المنشورة على الانترنت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3- عدم اعتماد الانترنت كمصدر علمى موثوق به.      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4- التكلفة المادية.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5- اللغة فالمنشور بالعربية ضئيل جدا ، فحظ الانجليزية 47% مقابل 0.6%6 للعربية </a:t>
            </a:r>
            <a:r>
              <a:rPr lang="ar-EG" sz="2000" b="1" i="1" dirty="0" smtClean="0">
                <a:solidFill>
                  <a:srgbClr val="000000"/>
                </a:solidFill>
                <a:latin typeface="Arial Black" pitchFamily="34" charset="0"/>
              </a:rPr>
              <a:t>.</a:t>
            </a:r>
            <a:endParaRPr lang="ar-EG" sz="2000" b="1" i="1" dirty="0">
              <a:solidFill>
                <a:srgbClr val="000000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i="1" dirty="0">
                <a:solidFill>
                  <a:srgbClr val="000000"/>
                </a:solidFill>
                <a:latin typeface="Arial Black" pitchFamily="34" charset="0"/>
              </a:rPr>
              <a:t>6- المشاكل الفنية التقنية كانقطاع الانترنتأو انقطاع الكهرباء</a:t>
            </a:r>
            <a:endParaRPr lang="ar-EG" sz="2000" b="1" i="1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85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6553200" cy="1470025"/>
          </a:xfrm>
        </p:spPr>
        <p:txBody>
          <a:bodyPr>
            <a:normAutofit fontScale="90000"/>
          </a:bodyPr>
          <a:lstStyle/>
          <a:p>
            <a:pPr lvl="0" algn="r" rtl="1" fontAlgn="base">
              <a:spcAft>
                <a:spcPct val="0"/>
              </a:spcAft>
              <a:defRPr/>
            </a:pPr>
            <a:r>
              <a:rPr lang="ar-EG" sz="2400" b="1" u="sng" dirty="0">
                <a:solidFill>
                  <a:srgbClr val="FF0000"/>
                </a:solidFill>
                <a:latin typeface="Arial" charset="0"/>
                <a:ea typeface="+mn-ea"/>
                <a:cs typeface="Arial"/>
              </a:rPr>
              <a:t>رابعا : استخدام الانترنت فى التعليم : </a:t>
            </a:r>
            <a:br>
              <a:rPr lang="ar-EG" sz="2400" b="1" u="sng" dirty="0">
                <a:solidFill>
                  <a:srgbClr val="FF0000"/>
                </a:solidFill>
                <a:latin typeface="Arial" charset="0"/>
                <a:ea typeface="+mn-ea"/>
                <a:cs typeface="Arial"/>
              </a:rPr>
            </a:br>
            <a:r>
              <a:rPr lang="ar-EG" sz="2000" b="1" dirty="0">
                <a:solidFill>
                  <a:srgbClr val="FF0000"/>
                </a:solidFill>
                <a:latin typeface="Arial" charset="0"/>
                <a:ea typeface="+mn-ea"/>
                <a:cs typeface="Arial"/>
              </a:rPr>
              <a:t/>
            </a:r>
            <a:br>
              <a:rPr lang="ar-EG" sz="2000" b="1" dirty="0">
                <a:solidFill>
                  <a:srgbClr val="FF0000"/>
                </a:solidFill>
                <a:latin typeface="Arial" charset="0"/>
                <a:ea typeface="+mn-ea"/>
                <a:cs typeface="Arial"/>
              </a:rPr>
            </a:br>
            <a:r>
              <a:rPr lang="ar-EG" sz="1800" b="1" dirty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     </a:t>
            </a:r>
            <a:r>
              <a:rPr lang="ar-EG" sz="1800" b="1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     </a:t>
            </a:r>
            <a:r>
              <a:rPr lang="ar-EG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ويعد 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ذلك طفرة فى مجال التعليم، وخاصة فى التعليم الجامعى ، فلن يحتاج المعلم الى الوقوف أمام الطلاب لالقاء محاضرة؛ بل ما عليه الا استخدام الفيديو التفاعلى </a:t>
            </a:r>
            <a:r>
              <a:rPr lang="ar-EG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ar-EG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ar-EG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Interactive Multimedia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)  أوعن طريق التعليم عن بعد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 Distance Learning )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ومن أمثلة ذلك ما حدث فى معهد ماساتشوستس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MIT )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) حيث استطاع تقديم برنامج لأول مرة لنيل درجة الماجستير فى ( ادارة وتصميم الأنظمة ) دون الحاجة لحضور الطلاب</a:t>
            </a:r>
            <a:r>
              <a:rPr lang="ar-EG" sz="1800" b="1" dirty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/>
            </a:r>
            <a:br>
              <a:rPr lang="ar-EG" sz="1800" b="1" dirty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7010400" cy="1752600"/>
          </a:xfrm>
        </p:spPr>
        <p:txBody>
          <a:bodyPr>
            <a:no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u="sng" dirty="0">
                <a:solidFill>
                  <a:srgbClr val="7030A0"/>
                </a:solidFill>
                <a:latin typeface="Arial Black" pitchFamily="34" charset="0"/>
                <a:cs typeface="Arial" charset="0"/>
              </a:rPr>
              <a:t># وهناك أسباب رئيسة تجعلنا نستخدم الانترنت فى التعليم  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EG" sz="1800" b="1" u="sng" dirty="0">
              <a:solidFill>
                <a:srgbClr val="7030A0"/>
              </a:solidFill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18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1- الانترنت مثل واقعى للقدرة على الحصول على المعلومات من مختلف انحاء العالم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18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2- الانترنت  يساعد على التعلم التعاونى الجماعى لكثرة ما به من معلومات يصعب على فرد واحد الالمام بها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18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3- الانترنت يساعد على الاتصال بأسرع وقت وأقل تكلفة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18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4- الانترنت يساعد على توفير أكثر من طريقة للتدريس  لتوافر البرامج التعليمية باختلاف مستوياتها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07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838200"/>
            <a:ext cx="4897582" cy="5334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  <a:defRPr/>
            </a:pPr>
            <a:r>
              <a:rPr lang="ar-EG" sz="2400" b="1" u="sng" dirty="0">
                <a:solidFill>
                  <a:srgbClr val="7030A0"/>
                </a:solidFill>
                <a:latin typeface="Arial" charset="0"/>
                <a:ea typeface="+mn-ea"/>
                <a:cs typeface="Arial"/>
              </a:rPr>
              <a:t># الايجابيات التى يحققها </a:t>
            </a:r>
            <a:r>
              <a:rPr lang="ar-EG" sz="2400" b="1" u="sng" dirty="0">
                <a:solidFill>
                  <a:srgbClr val="7030A0"/>
                </a:solidFill>
                <a:latin typeface="Arial" charset="0"/>
                <a:ea typeface="+mn-ea"/>
                <a:cs typeface="+mn-cs"/>
              </a:rPr>
              <a:t>الانترنت</a:t>
            </a:r>
            <a:r>
              <a:rPr lang="ar-EG" sz="2400" b="1" u="sng" dirty="0">
                <a:solidFill>
                  <a:srgbClr val="7030A0"/>
                </a:solidFill>
                <a:latin typeface="Arial" charset="0"/>
                <a:ea typeface="+mn-ea"/>
                <a:cs typeface="Arial"/>
              </a:rPr>
              <a:t> فى التعليم </a:t>
            </a:r>
            <a:r>
              <a:rPr lang="ar-EG" sz="2400" b="1" u="sng" dirty="0" smtClean="0">
                <a:solidFill>
                  <a:srgbClr val="7030A0"/>
                </a:solidFill>
                <a:latin typeface="Arial" charset="0"/>
                <a:ea typeface="+mn-ea"/>
                <a:cs typeface="Arial"/>
              </a:rPr>
              <a:t>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97082" y="1447800"/>
            <a:ext cx="7391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1- المرونة فى الوقت والمكان 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2- الوصول الى عدد أكبر من المتابعين من مختلف انحاء العالم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3- سهولة التواصل فلا حاجة لتطابق أجهزة الارسال والاستقبال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4- سرعة تطوير البرامج مقارنة بأنظمة الفيديو والأقراص المدمجة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5- سهولة تطوير محتوى المناهج الموجودة عبر الانترنت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6- قلة التكلفة المادية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7- تغيير نظم  وطرق التدريس  التقليدية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8- تغيير دور المعلم ليكون موجها ومرشدا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9- مساعدة الطلاب على تكوين علاقات عالمية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10- تطوير مهارات الطلاب فى استخدام الحاسوب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11- عدم التقيد بالساعات التدريسية  ، لامكانية وضع المادة العلمية عبر الانترنتلاستخدامها فى أى وقت وفى اى مكان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12- اعطاء التعليم صبغة العالمية والخروج من الاطار المحلى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13- سرعة الحصول على المعلومات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14- الحصول على مختلف  آراء علماء ومفكرين وباحثين فى القضايا العلمية والبحثية .</a:t>
            </a:r>
            <a:endParaRPr lang="ar-EG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65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1335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رابعا : استخدام الانترنت فى التعليم :             ويعد ذلك طفرة فى مجال التعليم، وخاصة فى التعليم الجامعى ، فلن يحتاج المعلم الى الوقوف أمام الطلاب لالقاء محاضرة؛ بل ما عليه الا استخدام الفيديو التفاعلى  ( Interactive Multimedia)  أوعن طريق التعليم عن بعد ( Distance Learning ) ومن أمثلة ذلك ما حدث فى معهد ماساتشوستس  MIT ) ) حيث استطاع تقديم برنامج لأول مرة لنيل درجة الماجستير فى ( ادارة وتصميم الأنظمة ) دون الحاجة لحضور الطلاب </vt:lpstr>
      <vt:lpstr># الايجابيات التى يحققها الانترنت فى التعليم 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Dr.Sayed</dc:creator>
  <cp:lastModifiedBy>Dr.Sayed</cp:lastModifiedBy>
  <cp:revision>10</cp:revision>
  <dcterms:created xsi:type="dcterms:W3CDTF">2020-04-11T09:43:03Z</dcterms:created>
  <dcterms:modified xsi:type="dcterms:W3CDTF">2020-04-11T11:31:35Z</dcterms:modified>
</cp:coreProperties>
</file>