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8019-DDFE-4A87-A0BC-D7B7B3792134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A86E-D89A-4250-8394-05C90B71F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44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8019-DDFE-4A87-A0BC-D7B7B3792134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A86E-D89A-4250-8394-05C90B71F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669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8019-DDFE-4A87-A0BC-D7B7B3792134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A86E-D89A-4250-8394-05C90B71F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314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8019-DDFE-4A87-A0BC-D7B7B3792134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A86E-D89A-4250-8394-05C90B71F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82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8019-DDFE-4A87-A0BC-D7B7B3792134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A86E-D89A-4250-8394-05C90B71F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28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8019-DDFE-4A87-A0BC-D7B7B3792134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A86E-D89A-4250-8394-05C90B71F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53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8019-DDFE-4A87-A0BC-D7B7B3792134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A86E-D89A-4250-8394-05C90B71F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718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8019-DDFE-4A87-A0BC-D7B7B3792134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A86E-D89A-4250-8394-05C90B71F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47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8019-DDFE-4A87-A0BC-D7B7B3792134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A86E-D89A-4250-8394-05C90B71F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84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8019-DDFE-4A87-A0BC-D7B7B3792134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A86E-D89A-4250-8394-05C90B71F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550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8019-DDFE-4A87-A0BC-D7B7B3792134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5A86E-D89A-4250-8394-05C90B71F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854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A8019-DDFE-4A87-A0BC-D7B7B3792134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5A86E-D89A-4250-8394-05C90B71F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07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1843951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4000" b="1" dirty="0">
                <a:solidFill>
                  <a:srgbClr val="3333CC"/>
                </a:solidFill>
                <a:latin typeface="Arial" charset="0"/>
                <a:cs typeface="PT Bold Heading" pitchFamily="2" charset="-78"/>
              </a:rPr>
              <a:t>الفصل الثالث</a:t>
            </a:r>
            <a:endParaRPr lang="ar-EG" sz="4000" b="1" dirty="0">
              <a:solidFill>
                <a:srgbClr val="000000"/>
              </a:solidFill>
              <a:latin typeface="Arial" charset="0"/>
              <a:cs typeface="PT Bold Heading" pitchFamily="2" charset="-78"/>
            </a:endParaRP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4000" b="1" dirty="0">
                <a:solidFill>
                  <a:srgbClr val="FF3300"/>
                </a:solidFill>
                <a:latin typeface="Arial" charset="0"/>
                <a:cs typeface="PT Bold Heading" pitchFamily="2" charset="-78"/>
              </a:rPr>
              <a:t>( </a:t>
            </a:r>
            <a:r>
              <a:rPr lang="ar-EG" sz="4000" b="1" dirty="0">
                <a:solidFill>
                  <a:srgbClr val="FF3300"/>
                </a:solidFill>
                <a:latin typeface="Arial" charset="0"/>
                <a:cs typeface="PT Bold Heading" pitchFamily="2" charset="-78"/>
              </a:rPr>
              <a:t>النحو العربى وطرق تدريسه</a:t>
            </a:r>
            <a:r>
              <a:rPr lang="ar-SA" sz="4000" b="1" dirty="0">
                <a:solidFill>
                  <a:srgbClr val="FF3300"/>
                </a:solidFill>
                <a:latin typeface="Arial" charset="0"/>
                <a:cs typeface="PT Bold Heading" pitchFamily="2" charset="-78"/>
              </a:rPr>
              <a:t>)</a:t>
            </a:r>
            <a:endParaRPr lang="ar-EG" sz="4000" b="1" dirty="0">
              <a:solidFill>
                <a:srgbClr val="FF3300"/>
              </a:solidFill>
              <a:latin typeface="Arial" charset="0"/>
              <a:cs typeface="PT Bold Heading" pitchFamily="2" charset="-78"/>
            </a:endParaRP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endParaRPr lang="ar-EG" sz="4000" b="1" dirty="0">
              <a:solidFill>
                <a:srgbClr val="FF3300"/>
              </a:solidFill>
              <a:latin typeface="Arial" charset="0"/>
              <a:cs typeface="PT Bold Heading" pitchFamily="2" charset="-78"/>
            </a:endParaRP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4000" b="1" dirty="0">
                <a:solidFill>
                  <a:srgbClr val="3333CC"/>
                </a:solidFill>
                <a:latin typeface="Arial" charset="0"/>
                <a:cs typeface="Hacen Promoter" pitchFamily="2" charset="-78"/>
              </a:rPr>
              <a:t>اعداد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4000" b="1" dirty="0">
                <a:solidFill>
                  <a:srgbClr val="000000"/>
                </a:solidFill>
                <a:latin typeface="Arial" charset="0"/>
                <a:cs typeface="PT Bold Heading" pitchFamily="2" charset="-78"/>
              </a:rPr>
              <a:t>د / سيد فهمى</a:t>
            </a:r>
            <a:endParaRPr lang="en-US" sz="4000" b="1" dirty="0">
              <a:solidFill>
                <a:srgbClr val="000000"/>
              </a:solidFill>
              <a:latin typeface="Arial" charset="0"/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3217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143000"/>
            <a:ext cx="721821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dirty="0">
                <a:solidFill>
                  <a:srgbClr val="7030A0"/>
                </a:solidFill>
                <a:latin typeface="Arial Black" pitchFamily="34" charset="0"/>
                <a:cs typeface="Arial" charset="0"/>
              </a:rPr>
              <a:t>أ</a:t>
            </a:r>
            <a:r>
              <a:rPr lang="ar-EG" b="1" u="sng" dirty="0">
                <a:solidFill>
                  <a:srgbClr val="7030A0"/>
                </a:solidFill>
                <a:latin typeface="Arial Black" pitchFamily="34" charset="0"/>
                <a:cs typeface="Arial" charset="0"/>
              </a:rPr>
              <a:t>ولا: مرحلة تقديم موضوع الدرس النحوى :</a:t>
            </a:r>
            <a:endParaRPr lang="en-US" b="1" u="sng" dirty="0">
              <a:solidFill>
                <a:srgbClr val="7030A0"/>
              </a:solidFill>
              <a:latin typeface="Arial Black" pitchFamily="34" charset="0"/>
              <a:cs typeface="Arial" charset="0"/>
            </a:endParaRPr>
          </a:p>
          <a:p>
            <a:pPr marL="342900" lvl="0" indent="-342900" algn="r" rtl="1" fontAlgn="base">
              <a:spcBef>
                <a:spcPct val="0"/>
              </a:spcBef>
              <a:spcAft>
                <a:spcPct val="0"/>
              </a:spcAft>
              <a:buFontTx/>
              <a:buAutoNum type="arabicParenBoth"/>
              <a:defRPr/>
            </a:pPr>
            <a:r>
              <a:rPr lang="ar-EG" b="1" dirty="0">
                <a:latin typeface="Arial Black" pitchFamily="34" charset="0"/>
                <a:cs typeface="Arial" charset="0"/>
              </a:rPr>
              <a:t>يقدم المعلم فكرة عامة عن موضوع الدرس النحوى .    </a:t>
            </a:r>
          </a:p>
          <a:p>
            <a:pPr marL="342900" lvl="0" indent="-342900" algn="r" rtl="1" fontAlgn="base">
              <a:spcBef>
                <a:spcPct val="0"/>
              </a:spcBef>
              <a:spcAft>
                <a:spcPct val="0"/>
              </a:spcAft>
              <a:buFontTx/>
              <a:buAutoNum type="arabicParenBoth"/>
              <a:defRPr/>
            </a:pPr>
            <a:r>
              <a:rPr lang="ar-EG" b="1" dirty="0">
                <a:latin typeface="Arial Black" pitchFamily="34" charset="0"/>
                <a:cs typeface="Arial" charset="0"/>
              </a:rPr>
              <a:t>   (2) يعرض المعلم أهداف الدرس النحوى 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dirty="0">
                <a:latin typeface="Arial Black" pitchFamily="34" charset="0"/>
                <a:cs typeface="Arial" charset="0"/>
              </a:rPr>
              <a:t>(3) يطرح المعلم مجموعة من الأسئلة حول موضوع الدرس النحوى لاثارة الطلاب 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ar-EG" b="1" dirty="0">
              <a:latin typeface="Arial Black" pitchFamily="34" charset="0"/>
              <a:cs typeface="Arial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u="sng" dirty="0">
                <a:solidFill>
                  <a:srgbClr val="7030A0"/>
                </a:solidFill>
                <a:latin typeface="Arial Black" pitchFamily="34" charset="0"/>
                <a:cs typeface="Arial" charset="0"/>
              </a:rPr>
              <a:t>ثانيا : مرحلة مراجعة الدرس النحوى :</a:t>
            </a:r>
          </a:p>
          <a:p>
            <a:pPr marL="342900" lvl="0" indent="-342900" algn="r" rtl="1" fontAlgn="base">
              <a:spcBef>
                <a:spcPct val="0"/>
              </a:spcBef>
              <a:spcAft>
                <a:spcPct val="0"/>
              </a:spcAft>
              <a:buFontTx/>
              <a:buAutoNum type="arabicParenBoth"/>
              <a:defRPr/>
            </a:pPr>
            <a:r>
              <a:rPr lang="ar-EG" b="1" dirty="0">
                <a:latin typeface="Arial Black" pitchFamily="34" charset="0"/>
                <a:cs typeface="Arial" charset="0"/>
              </a:rPr>
              <a:t>يطرح المعلم مجموعة من الأسئلة حول موضوع الدرس السابق .</a:t>
            </a:r>
          </a:p>
          <a:p>
            <a:pPr marL="342900" lvl="0" indent="-342900" algn="r" rtl="1" fontAlgn="base">
              <a:spcBef>
                <a:spcPct val="0"/>
              </a:spcBef>
              <a:spcAft>
                <a:spcPct val="0"/>
              </a:spcAft>
              <a:buFontTx/>
              <a:buAutoNum type="arabicParenBoth"/>
              <a:defRPr/>
            </a:pPr>
            <a:r>
              <a:rPr lang="ar-EG" b="1" dirty="0">
                <a:latin typeface="Arial Black" pitchFamily="34" charset="0"/>
                <a:cs typeface="Arial" charset="0"/>
              </a:rPr>
              <a:t> يطرح المعلم عدة أسئلة حول موضوع الدرس الحالى 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ar-EG" b="1" dirty="0">
              <a:latin typeface="Arial Black" pitchFamily="34" charset="0"/>
              <a:cs typeface="Arial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u="sng" dirty="0">
                <a:solidFill>
                  <a:srgbClr val="7030A0"/>
                </a:solidFill>
                <a:latin typeface="Arial Black" pitchFamily="34" charset="0"/>
                <a:cs typeface="Arial" charset="0"/>
              </a:rPr>
              <a:t>ثالثا : مرحلة النظرة الكلية لموضوع الدرس النحوى :</a:t>
            </a:r>
          </a:p>
          <a:p>
            <a:pPr marL="342900" lvl="0" indent="-342900" algn="r" rtl="1" fontAlgn="base">
              <a:spcBef>
                <a:spcPct val="0"/>
              </a:spcBef>
              <a:spcAft>
                <a:spcPct val="0"/>
              </a:spcAft>
              <a:buFontTx/>
              <a:buAutoNum type="arabicParenBoth"/>
              <a:defRPr/>
            </a:pPr>
            <a:r>
              <a:rPr lang="ar-EG" b="1" dirty="0">
                <a:latin typeface="Arial Black" pitchFamily="34" charset="0"/>
                <a:cs typeface="Arial" charset="0"/>
              </a:rPr>
              <a:t>يحدد المعلم مهارات التحليل النحوى ، وأبعاد الفهم العميق لموضوع الدرس .</a:t>
            </a:r>
          </a:p>
          <a:p>
            <a:pPr marL="342900" lvl="0" indent="-342900" algn="r" rtl="1" fontAlgn="base">
              <a:spcBef>
                <a:spcPct val="0"/>
              </a:spcBef>
              <a:spcAft>
                <a:spcPct val="0"/>
              </a:spcAft>
              <a:buFontTx/>
              <a:buAutoNum type="arabicParenBoth"/>
              <a:defRPr/>
            </a:pPr>
            <a:r>
              <a:rPr lang="ar-EG" b="1" dirty="0">
                <a:latin typeface="Arial Black" pitchFamily="34" charset="0"/>
                <a:cs typeface="Arial" charset="0"/>
              </a:rPr>
              <a:t> يضع هذه المهارات والأبعاد التى حددها فى منظم متقدم  ( رسومى ) 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ar-EG" b="1" dirty="0">
              <a:latin typeface="Arial Black" pitchFamily="34" charset="0"/>
              <a:cs typeface="Arial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u="sng" dirty="0">
                <a:solidFill>
                  <a:srgbClr val="7030A0"/>
                </a:solidFill>
                <a:latin typeface="Arial Black" pitchFamily="34" charset="0"/>
                <a:cs typeface="Arial" charset="0"/>
              </a:rPr>
              <a:t>رابعا : مرحلة التركيز :</a:t>
            </a:r>
          </a:p>
          <a:p>
            <a:pPr marL="342900" lvl="0" indent="-342900" algn="r" rtl="1" fontAlgn="base">
              <a:spcBef>
                <a:spcPct val="0"/>
              </a:spcBef>
              <a:spcAft>
                <a:spcPct val="0"/>
              </a:spcAft>
              <a:buFontTx/>
              <a:buAutoNum type="arabicParenBoth"/>
              <a:defRPr/>
            </a:pPr>
            <a:r>
              <a:rPr lang="ar-EG" b="1" dirty="0">
                <a:latin typeface="Arial Black" pitchFamily="34" charset="0"/>
                <a:cs typeface="Arial" charset="0"/>
              </a:rPr>
              <a:t>يعرض المعلم أهم المعلومات الجديدة  الواردة بمحتوى الدرس .</a:t>
            </a:r>
          </a:p>
          <a:p>
            <a:pPr marL="342900" lvl="0" indent="-342900" algn="r" rtl="1" fontAlgn="base">
              <a:spcBef>
                <a:spcPct val="0"/>
              </a:spcBef>
              <a:spcAft>
                <a:spcPct val="0"/>
              </a:spcAft>
              <a:buFontTx/>
              <a:buAutoNum type="arabicParenBoth"/>
              <a:defRPr/>
            </a:pPr>
            <a:r>
              <a:rPr lang="ar-EG" b="1" dirty="0">
                <a:latin typeface="Arial Black" pitchFamily="34" charset="0"/>
                <a:cs typeface="Arial" charset="0"/>
              </a:rPr>
              <a:t> يطرح المعلم مجموعة من الأسئلة المرتبطة بمحتوى الدرس .</a:t>
            </a:r>
          </a:p>
          <a:p>
            <a:pPr marL="342900" lvl="0" indent="-342900" algn="r" rtl="1" fontAlgn="base">
              <a:spcBef>
                <a:spcPct val="0"/>
              </a:spcBef>
              <a:spcAft>
                <a:spcPct val="0"/>
              </a:spcAft>
              <a:buFontTx/>
              <a:buAutoNum type="arabicParenBoth"/>
              <a:defRPr/>
            </a:pPr>
            <a:r>
              <a:rPr lang="ar-EG" b="1" dirty="0">
                <a:latin typeface="Arial Black" pitchFamily="34" charset="0"/>
                <a:cs typeface="Arial" charset="0"/>
              </a:rPr>
              <a:t>يقدم بعض التلميحات التى تيعين الطلاب على اجابة تلك الأسئلة .</a:t>
            </a:r>
          </a:p>
        </p:txBody>
      </p:sp>
      <p:sp>
        <p:nvSpPr>
          <p:cNvPr id="3" name="Rectangle 2"/>
          <p:cNvSpPr/>
          <p:nvPr/>
        </p:nvSpPr>
        <p:spPr>
          <a:xfrm>
            <a:off x="1143000" y="611410"/>
            <a:ext cx="701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sz="2400" b="1" u="sng" dirty="0">
                <a:solidFill>
                  <a:srgbClr val="FF0000"/>
                </a:solidFill>
                <a:latin typeface="Arial" charset="0"/>
              </a:rPr>
              <a:t>تابع سابعا : اجراءات استراتيجية التدريس المعرفى فى تدريس النحو:</a:t>
            </a:r>
            <a:endParaRPr lang="ar-EG" sz="2400" b="1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763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8818" y="1066800"/>
            <a:ext cx="7543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u="sng" dirty="0">
                <a:solidFill>
                  <a:srgbClr val="7030A0"/>
                </a:solidFill>
                <a:latin typeface="Arial Black" pitchFamily="34" charset="0"/>
                <a:cs typeface="Arial" charset="0"/>
              </a:rPr>
              <a:t>خامسا : مرحلة الاستقصاء والبحث النحوى .</a:t>
            </a:r>
            <a:endParaRPr lang="en-US" b="1" u="sng" dirty="0">
              <a:solidFill>
                <a:srgbClr val="7030A0"/>
              </a:solidFill>
              <a:latin typeface="Arial Black" pitchFamily="34" charset="0"/>
              <a:cs typeface="Arial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dirty="0">
                <a:latin typeface="Arial Black" pitchFamily="34" charset="0"/>
                <a:cs typeface="Arial" charset="0"/>
              </a:rPr>
              <a:t> * وفيها يطرح المعلم مجموعة من من الأسئلة حول مشكلات تترتبط  بمحتوى الدرس مستعينا بالأنشطة 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u="sng" dirty="0">
                <a:solidFill>
                  <a:srgbClr val="7030A0"/>
                </a:solidFill>
                <a:latin typeface="Arial Black" pitchFamily="34" charset="0"/>
                <a:cs typeface="Arial" charset="0"/>
              </a:rPr>
              <a:t>سادسا : مرحلة التمثيل النحوى :</a:t>
            </a:r>
          </a:p>
          <a:p>
            <a:pPr marL="342900" lvl="0" indent="-342900" algn="r" rtl="1" fontAlgn="base">
              <a:spcBef>
                <a:spcPct val="0"/>
              </a:spcBef>
              <a:spcAft>
                <a:spcPct val="0"/>
              </a:spcAft>
              <a:buFontTx/>
              <a:buAutoNum type="arabicParenBoth"/>
              <a:defRPr/>
            </a:pPr>
            <a:r>
              <a:rPr lang="ar-EG" b="1" dirty="0">
                <a:latin typeface="Arial Black" pitchFamily="34" charset="0"/>
                <a:cs typeface="Arial" charset="0"/>
              </a:rPr>
              <a:t>يناقش المعلم طلابه حول المحتوى النحوى المقدم فى الدرس .</a:t>
            </a:r>
          </a:p>
          <a:p>
            <a:pPr marL="342900" lvl="0" indent="-342900" algn="r" rtl="1" fontAlgn="base">
              <a:spcBef>
                <a:spcPct val="0"/>
              </a:spcBef>
              <a:spcAft>
                <a:spcPct val="0"/>
              </a:spcAft>
              <a:buFontTx/>
              <a:buAutoNum type="arabicParenBoth"/>
              <a:defRPr/>
            </a:pPr>
            <a:r>
              <a:rPr lang="ar-EG" b="1" dirty="0">
                <a:latin typeface="Arial Black" pitchFamily="34" charset="0"/>
                <a:cs typeface="Arial" charset="0"/>
              </a:rPr>
              <a:t> يربط المفهوم النحوى الرئيس بالمفاهيم  الفرعية الواردة بالمحتوى.</a:t>
            </a:r>
          </a:p>
          <a:p>
            <a:pPr marL="342900" lvl="0" indent="-342900" algn="r" rtl="1" fontAlgn="base">
              <a:spcBef>
                <a:spcPct val="0"/>
              </a:spcBef>
              <a:spcAft>
                <a:spcPct val="0"/>
              </a:spcAft>
              <a:buFontTx/>
              <a:buAutoNum type="arabicParenBoth"/>
              <a:defRPr/>
            </a:pPr>
            <a:r>
              <a:rPr lang="ar-EG" b="1" dirty="0">
                <a:latin typeface="Arial Black" pitchFamily="34" charset="0"/>
                <a:cs typeface="Arial" charset="0"/>
              </a:rPr>
              <a:t>يتأكد المعلم من صحة التصورات النحوية لدى طلابه 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u="sng" dirty="0">
                <a:solidFill>
                  <a:srgbClr val="7030A0"/>
                </a:solidFill>
                <a:latin typeface="Arial Black" pitchFamily="34" charset="0"/>
                <a:cs typeface="Arial" charset="0"/>
              </a:rPr>
              <a:t>سابعا : مرحلة مناقشة الموضوع النحوى : </a:t>
            </a:r>
          </a:p>
          <a:p>
            <a:pPr marL="342900" lvl="0" indent="-342900" algn="r" rtl="1" fontAlgn="base">
              <a:spcBef>
                <a:spcPct val="0"/>
              </a:spcBef>
              <a:spcAft>
                <a:spcPct val="0"/>
              </a:spcAft>
              <a:buFontTx/>
              <a:buAutoNum type="arabicParenBoth"/>
              <a:defRPr/>
            </a:pPr>
            <a:r>
              <a:rPr lang="ar-EG" b="1" dirty="0">
                <a:latin typeface="Arial Black" pitchFamily="34" charset="0"/>
                <a:cs typeface="Arial" charset="0"/>
              </a:rPr>
              <a:t>يطرح المعلم مجموعة من السئلة حول المحتوى النحوى .</a:t>
            </a:r>
          </a:p>
          <a:p>
            <a:pPr marL="342900" lvl="0" indent="-342900" algn="r" rtl="1" fontAlgn="base">
              <a:spcBef>
                <a:spcPct val="0"/>
              </a:spcBef>
              <a:spcAft>
                <a:spcPct val="0"/>
              </a:spcAft>
              <a:buFontTx/>
              <a:buAutoNum type="arabicParenBoth"/>
              <a:defRPr/>
            </a:pPr>
            <a:r>
              <a:rPr lang="ar-EG" b="1" dirty="0">
                <a:latin typeface="Arial Black" pitchFamily="34" charset="0"/>
                <a:cs typeface="Arial" charset="0"/>
              </a:rPr>
              <a:t>يشجع المعلم طلابه على مناقشة الأدلة والنتائج  التى توصلوا اليها 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u="sng" dirty="0">
                <a:solidFill>
                  <a:srgbClr val="7030A0"/>
                </a:solidFill>
                <a:latin typeface="Arial Black" pitchFamily="34" charset="0"/>
                <a:cs typeface="Arial" charset="0"/>
              </a:rPr>
              <a:t>ثامنا : مرحلة التلخيص والغلق:</a:t>
            </a:r>
          </a:p>
          <a:p>
            <a:pPr marL="342900" lvl="0" indent="-342900" algn="r" rtl="1" fontAlgn="base">
              <a:spcBef>
                <a:spcPct val="0"/>
              </a:spcBef>
              <a:spcAft>
                <a:spcPct val="0"/>
              </a:spcAft>
              <a:buFontTx/>
              <a:buAutoNum type="arabicParenBoth"/>
              <a:defRPr/>
            </a:pPr>
            <a:r>
              <a:rPr lang="ar-EG" b="1" dirty="0">
                <a:latin typeface="Arial Black" pitchFamily="34" charset="0"/>
                <a:cs typeface="Arial" charset="0"/>
              </a:rPr>
              <a:t>يقدم المعلم ملخصا وافيا لموضوع الدرس النحوى .</a:t>
            </a:r>
          </a:p>
          <a:p>
            <a:pPr marL="342900" lvl="0" indent="-342900" algn="r" rtl="1" fontAlgn="base">
              <a:spcBef>
                <a:spcPct val="0"/>
              </a:spcBef>
              <a:spcAft>
                <a:spcPct val="0"/>
              </a:spcAft>
              <a:buFontTx/>
              <a:buAutoNum type="arabicParenBoth"/>
              <a:defRPr/>
            </a:pPr>
            <a:r>
              <a:rPr lang="ar-EG" b="1" dirty="0">
                <a:latin typeface="Arial Black" pitchFamily="34" charset="0"/>
                <a:cs typeface="Arial" charset="0"/>
              </a:rPr>
              <a:t>يربط المعلم موضوع التعلم بالمعرفة المستقبلية .</a:t>
            </a:r>
          </a:p>
          <a:p>
            <a:pPr marL="342900" lvl="0" indent="-342900" algn="r" rtl="1" fontAlgn="base">
              <a:spcBef>
                <a:spcPct val="0"/>
              </a:spcBef>
              <a:spcAft>
                <a:spcPct val="0"/>
              </a:spcAft>
              <a:buFontTx/>
              <a:buAutoNum type="arabicParenBoth"/>
              <a:defRPr/>
            </a:pPr>
            <a:r>
              <a:rPr lang="ar-EG" b="1" dirty="0">
                <a:latin typeface="Arial Black" pitchFamily="34" charset="0"/>
                <a:cs typeface="Arial" charset="0"/>
              </a:rPr>
              <a:t>يطرح المعلم مجموعة متنوعة من الأسئلة  تقويما للدرس ، على ان يتم ذلك فى ضوء خطوات  تلك الاستراتيجية.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dirty="0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------------------------------------------------------------------------------------------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dirty="0">
                <a:solidFill>
                  <a:srgbClr val="3333CC"/>
                </a:solidFill>
                <a:latin typeface="Arial Black" pitchFamily="34" charset="0"/>
                <a:cs typeface="Arial" charset="0"/>
              </a:rPr>
              <a:t>* انتهت المحاضرة ، وانتهى الفصل الثالث ، الى اللقاء فى المحاضرة القادمة  ان شاء الله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dirty="0">
                <a:solidFill>
                  <a:srgbClr val="3333CC"/>
                </a:solidFill>
                <a:latin typeface="Arial Black" pitchFamily="34" charset="0"/>
                <a:cs typeface="Arial" charset="0"/>
              </a:rPr>
              <a:t>تحياتى      د/  سيد فهمى </a:t>
            </a:r>
          </a:p>
        </p:txBody>
      </p:sp>
      <p:sp>
        <p:nvSpPr>
          <p:cNvPr id="3" name="Rectangle 2"/>
          <p:cNvSpPr/>
          <p:nvPr/>
        </p:nvSpPr>
        <p:spPr>
          <a:xfrm>
            <a:off x="1143000" y="603744"/>
            <a:ext cx="69896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sz="2400" b="1" u="sng" dirty="0">
                <a:solidFill>
                  <a:srgbClr val="FF0000"/>
                </a:solidFill>
                <a:latin typeface="Arial" charset="0"/>
              </a:rPr>
              <a:t>تابع سابعا : اجراءات استراتيجية التدريس المعرفى فى تدريس النحو</a:t>
            </a:r>
            <a:r>
              <a:rPr lang="ar-EG" sz="2000" b="1" u="sng" dirty="0">
                <a:solidFill>
                  <a:srgbClr val="FF0000"/>
                </a:solidFill>
                <a:latin typeface="Arial" charset="0"/>
              </a:rPr>
              <a:t>:</a:t>
            </a:r>
            <a:endParaRPr lang="ar-EG" sz="2000" b="1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676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0436" y="1447800"/>
            <a:ext cx="7543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ar-EG" dirty="0">
                <a:cs typeface="PT Bold Heading" pitchFamily="2" charset="-78"/>
              </a:rPr>
              <a:t> </a:t>
            </a:r>
            <a:r>
              <a:rPr lang="ar-EG" b="1" dirty="0">
                <a:latin typeface="Arial Black" pitchFamily="34" charset="0"/>
              </a:rPr>
              <a:t>النحو العربى علم يهدف الى تمكين المتكلم والكاتب من معايير الصواب اللغوى ، تلك التى اصطلحت عليها الجماعة اللغوية  ( العرب ) .</a:t>
            </a:r>
          </a:p>
          <a:p>
            <a:pPr algn="r">
              <a:defRPr/>
            </a:pPr>
            <a:endParaRPr lang="ar-EG" b="1" dirty="0">
              <a:latin typeface="Arial Black" pitchFamily="34" charset="0"/>
            </a:endParaRPr>
          </a:p>
          <a:p>
            <a:pPr algn="r">
              <a:defRPr/>
            </a:pPr>
            <a:r>
              <a:rPr lang="ar-EG" b="1" dirty="0">
                <a:latin typeface="Arial Black" pitchFamily="34" charset="0"/>
              </a:rPr>
              <a:t>       وهو من العلوم التى وضعت احاجة اجتماعية ملحة تمثلت فى تفشى ظاهرة اللحن والأخطاء بين العرب نتيجة مخالطتهم للأمم الأخرى، وقام بناؤه على أمرين هما :ملاحظة الأحاديث الشفهية ، والاهتمام بالتراث الكتابى للعرب ، علاوة على القرآن الكريم .</a:t>
            </a:r>
          </a:p>
          <a:p>
            <a:pPr algn="r">
              <a:defRPr/>
            </a:pPr>
            <a:endParaRPr lang="ar-EG" b="1" dirty="0">
              <a:latin typeface="Arial Black" pitchFamily="34" charset="0"/>
            </a:endParaRPr>
          </a:p>
          <a:p>
            <a:pPr algn="r">
              <a:defRPr/>
            </a:pPr>
            <a:r>
              <a:rPr lang="ar-EG" b="1" dirty="0">
                <a:latin typeface="Arial Black" pitchFamily="34" charset="0"/>
              </a:rPr>
              <a:t>         واصل النحاه لهذا العلم تأصيلا علميا استند  على مهارات التفكير العلمى ؛ بما قاموا به من العديد من عمليات التصنيف والتبويب لمادته العلمية باستخدام أدوات العلماء والفلاسفة من « قياس ، واستقراء ، والعلية السببية ، ... وغيرها .</a:t>
            </a:r>
          </a:p>
          <a:p>
            <a:pPr algn="r">
              <a:defRPr/>
            </a:pPr>
            <a:endParaRPr lang="ar-EG" b="1" dirty="0">
              <a:latin typeface="Arial Black" pitchFamily="34" charset="0"/>
            </a:endParaRPr>
          </a:p>
          <a:p>
            <a:pPr algn="r">
              <a:defRPr/>
            </a:pPr>
            <a:r>
              <a:rPr lang="ar-EG" b="1" dirty="0">
                <a:latin typeface="Arial Black" pitchFamily="34" charset="0"/>
              </a:rPr>
              <a:t>          ويعد الاعراب اهم خصائص النحو العربى ، وهو ما يتعلق بتشكيل الحرف الأخير ، رفعا ونصبا  وجرا وتسكينا ، باستخدام العلامات المختلفة .</a:t>
            </a:r>
          </a:p>
          <a:p>
            <a:pPr algn="r">
              <a:defRPr/>
            </a:pPr>
            <a:endParaRPr lang="ar-EG" b="1" dirty="0">
              <a:latin typeface="Arial Black" pitchFamily="34" charset="0"/>
            </a:endParaRPr>
          </a:p>
          <a:p>
            <a:pPr algn="r">
              <a:defRPr/>
            </a:pPr>
            <a:r>
              <a:rPr lang="ar-EG" b="1" dirty="0">
                <a:latin typeface="Arial Black" pitchFamily="34" charset="0"/>
              </a:rPr>
              <a:t>           ومن عناصر النحو الأخرى المشاركة للاعراب – وان لم تاخذ حظه - ( التقديم والتأخير ، التعريف والتنكير ، الحذف والزيادة ، النظام العام للجملة ، ....)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587836" y="801469"/>
            <a:ext cx="1676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ar-EG" sz="2800" b="1" dirty="0" smtClean="0"/>
              <a:t>المقدمــــة </a:t>
            </a:r>
            <a:r>
              <a:rPr lang="ar-EG" sz="2800" b="1" dirty="0"/>
              <a:t>: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3603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762000"/>
            <a:ext cx="25844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914400" y="1259175"/>
            <a:ext cx="7010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r" rtl="1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ar-EG" b="1" u="sng" dirty="0">
                <a:solidFill>
                  <a:srgbClr val="FF0000"/>
                </a:solidFill>
                <a:latin typeface="Arial" charset="0"/>
              </a:rPr>
              <a:t>النحو لغة </a:t>
            </a:r>
            <a:r>
              <a:rPr lang="ar-EG" b="1" dirty="0">
                <a:solidFill>
                  <a:srgbClr val="FF0000"/>
                </a:solidFill>
                <a:latin typeface="Arial" charset="0"/>
              </a:rPr>
              <a:t>: </a:t>
            </a:r>
            <a:r>
              <a:rPr lang="ar-EG" b="1" dirty="0">
                <a:solidFill>
                  <a:srgbClr val="000000"/>
                </a:solidFill>
                <a:latin typeface="Arial" charset="0"/>
              </a:rPr>
              <a:t>هو القصد والجهة والطريق  ، </a:t>
            </a:r>
            <a:r>
              <a:rPr lang="ar-EG" b="1" u="sng" dirty="0">
                <a:solidFill>
                  <a:srgbClr val="FF0000"/>
                </a:solidFill>
                <a:latin typeface="Arial" charset="0"/>
              </a:rPr>
              <a:t>والنحو اصطلاحا </a:t>
            </a:r>
            <a:r>
              <a:rPr lang="ar-EG" b="1" dirty="0">
                <a:solidFill>
                  <a:srgbClr val="FF0000"/>
                </a:solidFill>
                <a:latin typeface="Arial" charset="0"/>
              </a:rPr>
              <a:t>: </a:t>
            </a:r>
            <a:r>
              <a:rPr lang="ar-EG" b="1" dirty="0">
                <a:solidFill>
                  <a:srgbClr val="000000"/>
                </a:solidFill>
                <a:latin typeface="Arial" charset="0"/>
              </a:rPr>
              <a:t>هو علم بعرف به أحوال أواخر الكلمات اعرابا وبناء ، وهو أيضا : انتحاء سمت كلام العرب ، وهو كذلك : الهيئة التركيبية للكلام العربى 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ar-EG" b="1" dirty="0">
              <a:solidFill>
                <a:srgbClr val="000000"/>
              </a:solidFill>
              <a:latin typeface="Arial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u="sng" dirty="0">
                <a:solidFill>
                  <a:srgbClr val="000000"/>
                </a:solidFill>
                <a:latin typeface="Arial" charset="0"/>
              </a:rPr>
              <a:t>ومن خلال التعريفات السابقة للنحو العربى يمكن استنباط  الخصائص الآتية  ، أنه : 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ar-EG" b="1" u="sng" dirty="0">
              <a:solidFill>
                <a:srgbClr val="000000"/>
              </a:solidFill>
              <a:latin typeface="Arial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dirty="0">
                <a:solidFill>
                  <a:srgbClr val="000000"/>
                </a:solidFill>
                <a:latin typeface="Arial" charset="0"/>
              </a:rPr>
              <a:t>1- القانون الحاكم لكلام العرب .           2- بنى على العقل فى استنباط القواعد النحوية 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dirty="0">
                <a:solidFill>
                  <a:srgbClr val="000000"/>
                </a:solidFill>
                <a:latin typeface="Arial" charset="0"/>
              </a:rPr>
              <a:t>3- علم يستهدف أمن اللبس ، وتحقيق مبدا الصحة اللغوية 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dirty="0">
                <a:solidFill>
                  <a:srgbClr val="000000"/>
                </a:solidFill>
                <a:latin typeface="Arial" charset="0"/>
              </a:rPr>
              <a:t>4- اعتبر الضبط والاعراب من أبرز مجالاته .    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dirty="0">
                <a:solidFill>
                  <a:srgbClr val="000000"/>
                </a:solidFill>
                <a:latin typeface="Arial" charset="0"/>
              </a:rPr>
              <a:t>5- أكد على أن دلالة التركيب من مقوماته الأساسية .</a:t>
            </a:r>
          </a:p>
        </p:txBody>
      </p:sp>
      <p:sp>
        <p:nvSpPr>
          <p:cNvPr id="3" name="Rectangle 2"/>
          <p:cNvSpPr/>
          <p:nvPr/>
        </p:nvSpPr>
        <p:spPr>
          <a:xfrm>
            <a:off x="4724400" y="4267200"/>
            <a:ext cx="29562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sz="2000" b="1" dirty="0">
                <a:solidFill>
                  <a:srgbClr val="000000"/>
                </a:solidFill>
                <a:latin typeface="Arial" charset="0"/>
              </a:rPr>
              <a:t>ثانيا : أسباب نشأة النحو العربى :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4953000"/>
            <a:ext cx="66230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dirty="0" smtClean="0">
                <a:solidFill>
                  <a:srgbClr val="000000"/>
                </a:solidFill>
                <a:latin typeface="Arial" charset="0"/>
              </a:rPr>
              <a:t>1- </a:t>
            </a:r>
            <a:r>
              <a:rPr lang="ar-EG" b="1" dirty="0">
                <a:solidFill>
                  <a:srgbClr val="000000"/>
                </a:solidFill>
                <a:latin typeface="Arial" charset="0"/>
              </a:rPr>
              <a:t>الحفاظ على سلامة القرآن الكريم من اللحن والتحريف والتصحيف . 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dirty="0">
                <a:solidFill>
                  <a:srgbClr val="000000"/>
                </a:solidFill>
                <a:latin typeface="Arial" charset="0"/>
              </a:rPr>
              <a:t>2- صيانة اللسان العربى من الخطأ والزلل واللحن . 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dirty="0">
                <a:solidFill>
                  <a:srgbClr val="000000"/>
                </a:solidFill>
                <a:latin typeface="Arial" charset="0"/>
              </a:rPr>
              <a:t>3- الرغبة فى تعليم اللغة العربية لأبناء الأمم الأخرى الذين أسلموا .</a:t>
            </a:r>
          </a:p>
        </p:txBody>
      </p:sp>
    </p:spTree>
    <p:extLst>
      <p:ext uri="{BB962C8B-B14F-4D97-AF65-F5344CB8AC3E}">
        <p14:creationId xmlns:p14="http://schemas.microsoft.com/office/powerpoint/2010/main" val="302154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3727" y="1295400"/>
            <a:ext cx="7086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ar-EG" sz="2000" dirty="0" smtClean="0">
              <a:cs typeface="PT Bold Heading" pitchFamily="2" charset="-78"/>
            </a:endParaRPr>
          </a:p>
          <a:p>
            <a:pPr algn="r"/>
            <a:r>
              <a:rPr lang="ar-EG" sz="2000" b="1" u="sng" dirty="0" smtClean="0">
                <a:solidFill>
                  <a:srgbClr val="FF0000"/>
                </a:solidFill>
                <a:latin typeface="Arial Black" pitchFamily="34" charset="0"/>
              </a:rPr>
              <a:t>النحو بصفته عملية عقلية </a:t>
            </a:r>
            <a:r>
              <a:rPr lang="ar-EG" sz="2000" b="1" dirty="0" smtClean="0">
                <a:latin typeface="Arial Black" pitchFamily="34" charset="0"/>
              </a:rPr>
              <a:t>: يتضح ذلك فى عمليات التفكير التى يمارسها الطلاب فى تحديد المعانى والحركة الاعرابية  التى تمثل المظهر النهائى للنحو . علاوة على التفكير فى القرائن اللفظية  والمعنوية والحالية . ومن ثم فان بنية النحو العربى تشير الى أنه عملية عقلية .</a:t>
            </a:r>
          </a:p>
          <a:p>
            <a:pPr algn="r"/>
            <a:endParaRPr lang="ar-EG" sz="2000" b="1" dirty="0" smtClean="0">
              <a:latin typeface="Arial Black" pitchFamily="34" charset="0"/>
            </a:endParaRPr>
          </a:p>
          <a:p>
            <a:pPr algn="r"/>
            <a:r>
              <a:rPr lang="ar-EG" sz="2000" b="1" u="sng" dirty="0" smtClean="0">
                <a:solidFill>
                  <a:srgbClr val="FF0000"/>
                </a:solidFill>
                <a:latin typeface="Arial Black" pitchFamily="34" charset="0"/>
              </a:rPr>
              <a:t>النحو بكونه منتجا نهائيا </a:t>
            </a:r>
            <a:r>
              <a:rPr lang="ar-EG" sz="2000" b="1" dirty="0" smtClean="0">
                <a:latin typeface="Arial Black" pitchFamily="34" charset="0"/>
              </a:rPr>
              <a:t>: يتضح ذلك فى وضع النحاة للقواعد النحوية الضابطة  لعناصر الالتركيب اللغوى ، وكذلك فى ترتيب الأبواب النحوية  وفق نظام معين يتمثل فى : </a:t>
            </a:r>
          </a:p>
          <a:p>
            <a:pPr algn="r"/>
            <a:r>
              <a:rPr lang="ar-EG" sz="2000" b="1" dirty="0" smtClean="0">
                <a:latin typeface="Arial Black" pitchFamily="34" charset="0"/>
              </a:rPr>
              <a:t>    * الكلام وما يتألف منه         * الاعراب والبناء         * النكرة والمعرفة          * الضمير                 </a:t>
            </a:r>
          </a:p>
          <a:p>
            <a:pPr algn="r"/>
            <a:r>
              <a:rPr lang="ar-EG" sz="2000" b="1" dirty="0" smtClean="0">
                <a:latin typeface="Arial Black" pitchFamily="34" charset="0"/>
              </a:rPr>
              <a:t>     * العلم                           * أسماء الاشارة         * الاسماء الموصولة</a:t>
            </a:r>
          </a:p>
          <a:p>
            <a:pPr algn="r"/>
            <a:endParaRPr lang="ar-EG" sz="2000" b="1" dirty="0" smtClean="0">
              <a:latin typeface="Arial Black" pitchFamily="34" charset="0"/>
            </a:endParaRPr>
          </a:p>
          <a:p>
            <a:pPr algn="r"/>
            <a:r>
              <a:rPr lang="ar-EG" sz="2000" b="1" dirty="0" smtClean="0">
                <a:solidFill>
                  <a:srgbClr val="3333CC"/>
                </a:solidFill>
                <a:latin typeface="Arial Black" pitchFamily="34" charset="0"/>
              </a:rPr>
              <a:t># وان دل ذلك على النحو العربى منتج ؛ فانما هو فى الأساس عملية عقلية  ، وعلى ذلك يمكن القول بأن النحو منتج  وعملية عقلية فى ذات الوقت  </a:t>
            </a:r>
            <a:endParaRPr lang="ar-EG" sz="2000" b="1" dirty="0">
              <a:solidFill>
                <a:srgbClr val="3333CC"/>
              </a:solidFill>
              <a:latin typeface="Arial Black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86200" y="772180"/>
            <a:ext cx="41168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ar-EG" sz="2800" b="1" dirty="0"/>
              <a:t>ثالثا : </a:t>
            </a:r>
            <a:r>
              <a:rPr lang="ar-EG" sz="2800" b="1" dirty="0" smtClean="0"/>
              <a:t>النحو </a:t>
            </a:r>
            <a:r>
              <a:rPr lang="ar-EG" sz="2800" b="1" dirty="0" smtClean="0"/>
              <a:t>بين العملية والمنتج</a:t>
            </a:r>
            <a:r>
              <a:rPr lang="ar-EG" sz="2800" b="1" dirty="0" smtClean="0"/>
              <a:t> </a:t>
            </a:r>
            <a:r>
              <a:rPr lang="ar-EG" sz="2800" b="1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02496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219200"/>
            <a:ext cx="7848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dirty="0">
                <a:solidFill>
                  <a:srgbClr val="000000"/>
                </a:solidFill>
                <a:latin typeface="Arial" charset="0"/>
                <a:cs typeface="PT Bold Heading" pitchFamily="2" charset="-78"/>
              </a:rPr>
              <a:t> </a:t>
            </a:r>
            <a:r>
              <a:rPr lang="ar-EG" b="1" u="sng" dirty="0">
                <a:solidFill>
                  <a:srgbClr val="FF0000"/>
                </a:solidFill>
                <a:latin typeface="Arial Black" pitchFamily="34" charset="0"/>
                <a:cs typeface="Arial" charset="0"/>
              </a:rPr>
              <a:t>علم </a:t>
            </a:r>
            <a:r>
              <a:rPr lang="ar-EG" b="1" u="sng" dirty="0" smtClean="0">
                <a:solidFill>
                  <a:srgbClr val="FF0000"/>
                </a:solidFill>
                <a:latin typeface="Arial Black" pitchFamily="34" charset="0"/>
                <a:cs typeface="Arial" charset="0"/>
              </a:rPr>
              <a:t>النحو </a:t>
            </a:r>
            <a:r>
              <a:rPr lang="ar-EG" b="1" u="sng" dirty="0">
                <a:solidFill>
                  <a:srgbClr val="FF0000"/>
                </a:solidFill>
                <a:latin typeface="Arial Black" pitchFamily="34" charset="0"/>
                <a:cs typeface="Arial" charset="0"/>
              </a:rPr>
              <a:t>علم استعان النحاة فى بنائه بكافة مقومات المنهج العلمى  والتى تتمثل خصائصه و فى أنه</a:t>
            </a:r>
            <a:r>
              <a:rPr lang="ar-EG" b="1" dirty="0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 :</a:t>
            </a:r>
            <a:r>
              <a:rPr lang="en-US" b="1" dirty="0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ar-EG" b="1" dirty="0" smtClean="0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        </a:t>
            </a:r>
            <a:r>
              <a:rPr lang="en-US" b="1" dirty="0" smtClean="0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  </a:t>
            </a:r>
            <a:r>
              <a:rPr lang="ar-EG" b="1" dirty="0" smtClean="0">
                <a:latin typeface="Arial Black" pitchFamily="34" charset="0"/>
                <a:cs typeface="Arial" charset="0"/>
              </a:rPr>
              <a:t>* نشاط </a:t>
            </a:r>
            <a:r>
              <a:rPr lang="ar-EG" b="1" dirty="0">
                <a:latin typeface="Arial Black" pitchFamily="34" charset="0"/>
                <a:cs typeface="Arial" charset="0"/>
              </a:rPr>
              <a:t>خفى لايدرك مباشرة بل عن طريق آثاره 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b="1" dirty="0">
                <a:latin typeface="Arial Black" pitchFamily="34" charset="0"/>
                <a:cs typeface="Arial" charset="0"/>
              </a:rPr>
              <a:t>             * ينطلق من الخبرة الحسيةالحية ويوظفها لفهم الرواط والعلاقات .</a:t>
            </a:r>
            <a:r>
              <a:rPr lang="en-US" b="1" dirty="0">
                <a:latin typeface="Arial Black" pitchFamily="34" charset="0"/>
                <a:cs typeface="Arial" charset="0"/>
              </a:rPr>
              <a:t> </a:t>
            </a:r>
            <a:endParaRPr lang="ar-EG" b="1" dirty="0">
              <a:latin typeface="Arial Black" pitchFamily="34" charset="0"/>
              <a:cs typeface="Arial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b="1" dirty="0">
                <a:latin typeface="Arial Black" pitchFamily="34" charset="0"/>
                <a:cs typeface="Arial" charset="0"/>
              </a:rPr>
              <a:t>             * يستخدم الرموز والصور الذهنية والاشارات والايماءات والتعبيرات للفهم 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endParaRPr lang="ar-EG" b="1" u="sng" dirty="0">
              <a:solidFill>
                <a:srgbClr val="FF0000"/>
              </a:solidFill>
              <a:latin typeface="Arial Black" pitchFamily="34" charset="0"/>
              <a:cs typeface="Arial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b="1" u="sng" dirty="0">
                <a:solidFill>
                  <a:srgbClr val="FF0000"/>
                </a:solidFill>
                <a:latin typeface="Arial Black" pitchFamily="34" charset="0"/>
                <a:cs typeface="Arial" charset="0"/>
              </a:rPr>
              <a:t>وبالنظر فى هذه الخصائص للمنهج العلمى نجد أنها تنطبق على النحو تماما الذى من خصائصه </a:t>
            </a:r>
            <a:r>
              <a:rPr lang="ar-EG" b="1" dirty="0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: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endParaRPr lang="ar-EG" b="1" dirty="0">
              <a:solidFill>
                <a:srgbClr val="FFFF00"/>
              </a:solidFill>
              <a:latin typeface="Arial Black" pitchFamily="34" charset="0"/>
              <a:cs typeface="Arial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b="1" u="sng" dirty="0">
                <a:latin typeface="Arial Black" pitchFamily="34" charset="0"/>
                <a:cs typeface="Arial" charset="0"/>
              </a:rPr>
              <a:t>1- الموضوعية</a:t>
            </a:r>
            <a:r>
              <a:rPr lang="en-US" b="1" u="sng" dirty="0">
                <a:latin typeface="Arial Black" pitchFamily="34" charset="0"/>
                <a:cs typeface="Arial" charset="0"/>
              </a:rPr>
              <a:t> </a:t>
            </a:r>
            <a:r>
              <a:rPr lang="en-US" b="1" dirty="0">
                <a:latin typeface="Arial Black" pitchFamily="34" charset="0"/>
                <a:cs typeface="Arial" charset="0"/>
              </a:rPr>
              <a:t> </a:t>
            </a:r>
            <a:r>
              <a:rPr lang="ar-EG" b="1" dirty="0">
                <a:latin typeface="Arial Black" pitchFamily="34" charset="0"/>
                <a:cs typeface="Arial" charset="0"/>
              </a:rPr>
              <a:t>:  وهى الحكم على الظواهردون تدخل ، وتقوم الموضوعية على دعامتين هما: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b="1" dirty="0">
                <a:latin typeface="Arial Black" pitchFamily="34" charset="0"/>
                <a:cs typeface="Arial" charset="0"/>
              </a:rPr>
              <a:t>                        * الاستقراء الناقص            * صلاحية النتائج للتحقق والضبط 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endParaRPr lang="ar-EG" b="1" dirty="0">
              <a:latin typeface="Arial Black" pitchFamily="34" charset="0"/>
              <a:cs typeface="Arial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b="1" u="sng" dirty="0">
                <a:latin typeface="Arial Black" pitchFamily="34" charset="0"/>
                <a:cs typeface="Arial" charset="0"/>
              </a:rPr>
              <a:t>2- الشمول : </a:t>
            </a:r>
            <a:r>
              <a:rPr lang="ar-EG" b="1" dirty="0">
                <a:latin typeface="Arial Black" pitchFamily="34" charset="0"/>
                <a:cs typeface="Arial" charset="0"/>
              </a:rPr>
              <a:t>وهو أن تغطى الدراسة كل العناصر التى تتناولها الظاهرة ، ويتحقق ذلك بوسيلتين هما :           * الحتمية ( القياس )           * تجريد الثوابت بالاعتماد على المتغيرات 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endParaRPr lang="ar-EG" b="1" dirty="0">
              <a:latin typeface="Arial Black" pitchFamily="34" charset="0"/>
              <a:cs typeface="Arial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b="1" dirty="0">
                <a:latin typeface="Arial Black" pitchFamily="34" charset="0"/>
                <a:cs typeface="Arial" charset="0"/>
              </a:rPr>
              <a:t>3</a:t>
            </a:r>
            <a:r>
              <a:rPr lang="ar-EG" b="1" u="sng" dirty="0">
                <a:latin typeface="Arial Black" pitchFamily="34" charset="0"/>
                <a:cs typeface="Arial" charset="0"/>
              </a:rPr>
              <a:t>- التماسك </a:t>
            </a:r>
            <a:r>
              <a:rPr lang="ar-EG" b="1" dirty="0">
                <a:latin typeface="Arial Black" pitchFamily="34" charset="0"/>
                <a:cs typeface="Arial" charset="0"/>
              </a:rPr>
              <a:t>: الترابط العضوى بين عناصر الموضوع  المدروس ، وله طريقان هما :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b="1" dirty="0">
                <a:latin typeface="Arial Black" pitchFamily="34" charset="0"/>
                <a:cs typeface="Arial" charset="0"/>
              </a:rPr>
              <a:t>                  * عدم التناقض بين أفكار الموضوع           * التصنيف 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endParaRPr lang="ar-EG" b="1" dirty="0">
              <a:latin typeface="Arial Black" pitchFamily="34" charset="0"/>
              <a:cs typeface="Arial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b="1" u="sng" dirty="0">
                <a:latin typeface="Arial Black" pitchFamily="34" charset="0"/>
                <a:cs typeface="Arial" charset="0"/>
              </a:rPr>
              <a:t>4- الاقتصاد </a:t>
            </a:r>
            <a:r>
              <a:rPr lang="ar-EG" b="1" dirty="0">
                <a:latin typeface="Arial Black" pitchFamily="34" charset="0"/>
                <a:cs typeface="Arial" charset="0"/>
              </a:rPr>
              <a:t>: وله مظهران  هما :  * الاستغناء  ، والتقعيد   علاوة على * البرهنة  ، التنظير .</a:t>
            </a:r>
          </a:p>
        </p:txBody>
      </p:sp>
      <p:sp>
        <p:nvSpPr>
          <p:cNvPr id="3" name="Rectangle 2"/>
          <p:cNvSpPr/>
          <p:nvPr/>
        </p:nvSpPr>
        <p:spPr>
          <a:xfrm>
            <a:off x="3702628" y="533400"/>
            <a:ext cx="4831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ar-EG" sz="2400" b="1" dirty="0"/>
              <a:t>رابعا : مهارات عمليات العلم فى النحو العربى </a:t>
            </a:r>
            <a:r>
              <a:rPr lang="ar-EG" b="1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9232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219200"/>
            <a:ext cx="76962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ar-EG" dirty="0">
              <a:solidFill>
                <a:srgbClr val="000000"/>
              </a:solidFill>
              <a:latin typeface="Arial" charset="0"/>
              <a:cs typeface="PT Bold Heading" pitchFamily="2" charset="-78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u="sng" dirty="0">
                <a:solidFill>
                  <a:srgbClr val="FF3300"/>
                </a:solidFill>
                <a:latin typeface="Arial Black" pitchFamily="34" charset="0"/>
                <a:cs typeface="Arial" charset="0"/>
              </a:rPr>
              <a:t>1</a:t>
            </a:r>
            <a:r>
              <a:rPr lang="ar-EG" b="1" u="sng" dirty="0">
                <a:solidFill>
                  <a:srgbClr val="FF3300"/>
                </a:solidFill>
                <a:latin typeface="Arial Black" pitchFamily="34" charset="0"/>
              </a:rPr>
              <a:t>- الملاحظة :  </a:t>
            </a:r>
            <a:r>
              <a:rPr lang="ar-EG" b="1" dirty="0">
                <a:solidFill>
                  <a:srgbClr val="000000"/>
                </a:solidFill>
                <a:latin typeface="Arial Black" pitchFamily="34" charset="0"/>
              </a:rPr>
              <a:t>وتتم من خلال متابعة وتقصى الأداء اللغوى للعرب الخلص 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u="sng" dirty="0">
                <a:solidFill>
                  <a:srgbClr val="FF3300"/>
                </a:solidFill>
                <a:latin typeface="Arial Black" pitchFamily="34" charset="0"/>
              </a:rPr>
              <a:t>2- تحديد المشكلة : </a:t>
            </a:r>
            <a:r>
              <a:rPr lang="ar-EG" b="1" dirty="0">
                <a:solidFill>
                  <a:srgbClr val="000000"/>
                </a:solidFill>
                <a:latin typeface="Arial Black" pitchFamily="34" charset="0"/>
              </a:rPr>
              <a:t>وتتمثل فى تقعيد القواعد النحوية لعدة أسباب : دينية ، وقومية ، وسياسية . 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u="sng" dirty="0">
                <a:solidFill>
                  <a:srgbClr val="FF3300"/>
                </a:solidFill>
                <a:latin typeface="Arial Black" pitchFamily="34" charset="0"/>
              </a:rPr>
              <a:t>3- جمع المادة العلمية </a:t>
            </a:r>
            <a:r>
              <a:rPr lang="ar-EG" b="1" dirty="0">
                <a:solidFill>
                  <a:srgbClr val="000000"/>
                </a:solidFill>
                <a:latin typeface="Arial Black" pitchFamily="34" charset="0"/>
              </a:rPr>
              <a:t>: وتم ذلك من البوادى ، ومن عصور الاحتجاج ، ومن القرآن والحديث  ، ووذلك بهدف ملاحظة وتحليل واكتشاف  النظام الذى جرى عليه كلام العرب الى ان استقام  وتم تطبيقه على فحول الشعراء فى الجاهلية والآسلام 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u="sng" dirty="0">
                <a:solidFill>
                  <a:srgbClr val="FF3300"/>
                </a:solidFill>
                <a:latin typeface="Arial Black" pitchFamily="34" charset="0"/>
              </a:rPr>
              <a:t>4- ممارسة مهارات التفكير العلمى فى المادة اللغوية ، ومنها :</a:t>
            </a:r>
            <a:r>
              <a:rPr lang="ar-EG" b="1" dirty="0">
                <a:solidFill>
                  <a:srgbClr val="000000"/>
                </a:solidFill>
                <a:latin typeface="Arial Black" pitchFamily="34" charset="0"/>
              </a:rPr>
              <a:t> </a:t>
            </a:r>
          </a:p>
          <a:p>
            <a:pPr marL="285750" lvl="0" indent="-285750" algn="r" rtl="1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ar-EG" b="1" dirty="0">
                <a:solidFill>
                  <a:srgbClr val="000000"/>
                </a:solidFill>
                <a:latin typeface="Arial Black" pitchFamily="34" charset="0"/>
              </a:rPr>
              <a:t>التصنيف  : وتقوم هذه العملية على الخصائص المشتركة بين مفردات فئة معينة .</a:t>
            </a:r>
          </a:p>
          <a:p>
            <a:pPr marL="285750" lvl="0" indent="-285750" algn="r" rtl="1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ar-EG" b="1" dirty="0">
                <a:solidFill>
                  <a:srgbClr val="000000"/>
                </a:solidFill>
                <a:latin typeface="Arial Black" pitchFamily="34" charset="0"/>
              </a:rPr>
              <a:t>القياس : ويعنى قياس ما لم يسمع على ما سمع ، وهو قياس أنماط  ، قياس أحكام .</a:t>
            </a:r>
          </a:p>
          <a:p>
            <a:pPr marL="285750" lvl="0" indent="-285750" algn="r" rtl="1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ar-EG" b="1" dirty="0">
                <a:solidFill>
                  <a:srgbClr val="000000"/>
                </a:solidFill>
                <a:latin typeface="Arial Black" pitchFamily="34" charset="0"/>
              </a:rPr>
              <a:t>الاستقراء الناقص : وهو شكل من أشكال الاستدلال ، ويعنى اصدار حكم كلى اعتمادا على ملاحظة حالات جزئية .</a:t>
            </a:r>
          </a:p>
          <a:p>
            <a:pPr marL="285750" lvl="0" indent="-285750" algn="r" rtl="1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ar-EG" b="1" dirty="0">
                <a:solidFill>
                  <a:srgbClr val="000000"/>
                </a:solidFill>
                <a:latin typeface="Arial Black" pitchFamily="34" charset="0"/>
              </a:rPr>
              <a:t>مهارة التعليل : والتعليل ركن من أركان مناهج البحث العلمى ، وعلل النحو على ثلاثة أنواع : علل تعليمية ، وعلل قياسية ، وعلل جدلية نظرية .</a:t>
            </a:r>
          </a:p>
          <a:p>
            <a:pPr marL="285750" lvl="0" indent="-285750" algn="r" rtl="1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ar-EG" b="1" dirty="0">
                <a:solidFill>
                  <a:srgbClr val="000000"/>
                </a:solidFill>
                <a:latin typeface="Arial Black" pitchFamily="34" charset="0"/>
              </a:rPr>
              <a:t>التعميم النحوى : ويقصد به صياغة قاعدة نحوية  قائمة على التجريد ، والتمثيل الريلضى  والتمثيل الرمزى ، والاستتخدام الصحيح للمصطلحات .  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ar-EG" b="1" dirty="0">
              <a:solidFill>
                <a:srgbClr val="000000"/>
              </a:solidFill>
              <a:latin typeface="Arial Black" pitchFamily="34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dirty="0">
                <a:solidFill>
                  <a:srgbClr val="000000"/>
                </a:solidFill>
                <a:latin typeface="Arial Black" pitchFamily="34" charset="0"/>
              </a:rPr>
              <a:t>       </a:t>
            </a:r>
            <a:r>
              <a:rPr lang="ar-EG" b="1" dirty="0">
                <a:solidFill>
                  <a:srgbClr val="3333CC"/>
                </a:solidFill>
                <a:latin typeface="Arial Black" pitchFamily="34" charset="0"/>
              </a:rPr>
              <a:t>@  ويتفق ذلك مع أهم خصائص العلم ، ومنها : الشمول ، والتعميم ، والحتمية .</a:t>
            </a:r>
          </a:p>
        </p:txBody>
      </p:sp>
      <p:sp>
        <p:nvSpPr>
          <p:cNvPr id="3" name="Rectangle 2"/>
          <p:cNvSpPr/>
          <p:nvPr/>
        </p:nvSpPr>
        <p:spPr>
          <a:xfrm>
            <a:off x="3563796" y="757535"/>
            <a:ext cx="47420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ar-EG" sz="2400" b="1" u="sng" dirty="0">
                <a:solidFill>
                  <a:srgbClr val="7030A0"/>
                </a:solidFill>
              </a:rPr>
              <a:t>#  ولتحديد علمية النحو يستدل بالأمور الآتية</a:t>
            </a:r>
            <a:r>
              <a:rPr lang="ar-EG" sz="2400" b="1" dirty="0">
                <a:solidFill>
                  <a:srgbClr val="7030A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65622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27364" y="1219200"/>
            <a:ext cx="7543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 Black" pitchFamily="34" charset="0"/>
              </a:rPr>
              <a:t> </a:t>
            </a:r>
            <a:r>
              <a:rPr kumimoji="0" lang="ar-EG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 Black" pitchFamily="34" charset="0"/>
              </a:rPr>
              <a:t>          </a:t>
            </a:r>
            <a:r>
              <a:rPr kumimoji="0" lang="ar-EG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</a:rPr>
              <a:t>لتعليم </a:t>
            </a:r>
            <a: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</a:rPr>
              <a:t>النحو غايات وأهداف  ، </a:t>
            </a:r>
            <a:r>
              <a:rPr kumimoji="0" lang="ar-EG" sz="1800" b="1" i="0" u="sng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 Black" pitchFamily="34" charset="0"/>
              </a:rPr>
              <a:t>فأما الغايات  فيذكرها الزجاجى فى ثلاثة كبرى هى : </a:t>
            </a:r>
          </a:p>
          <a:p>
            <a:pPr marL="342900" marR="0" lvl="0" indent="-34290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</a:rPr>
              <a:t>التكلم بكلام العرب  </a:t>
            </a:r>
          </a:p>
          <a:p>
            <a:pPr marL="342900" marR="0" lvl="0" indent="-34290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</a:rPr>
              <a:t>القراءة الصحيحة للقرآن الكريم والسنة المطهرة .</a:t>
            </a:r>
          </a:p>
          <a:p>
            <a:pPr marL="342900" marR="0" lvl="0" indent="-34290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</a:rPr>
              <a:t>النحو أداة من أهم أدوات الأديب .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1800" b="1" i="0" u="sng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 Black" pitchFamily="34" charset="0"/>
              </a:rPr>
              <a:t>أما بالنسبة لأهداف تعليم النحو فهى متعددة ، ولها تصنيفات متنوعة ، خلص منها مؤلف الكتاب الى عدة أهداف  ، كان من أهمها :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</a:rPr>
              <a:t>1- تنمية مهارات التفكير العلمى من خلال التدريبات النحوية .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</a:rPr>
              <a:t>2- تنمية قدرة الطلاب على الأداء اللغوى الصحيح .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</a:rPr>
              <a:t>3- مساعدة الطلاب على التواصل اللغوى الجيد .            4- تقويم الألسنة . 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</a:rPr>
              <a:t>5- صيانة الأيدى من الخطأ    6- زيادة الثروة اللغوية      7- تنمية ملكة التذوق الأدبى .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</a:rPr>
              <a:t>8- تعميق فهم الطلاب للقواعد النحوية .    9- التدريب على التحليل والتعليل والترجيح .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</a:rPr>
              <a:t>10- تنمية ملكة اصدر الأحكام .    11- الوقوف على وجهات النظر المختلفة  فى قضية ما.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</a:rPr>
              <a:t>                     12- الوقوف على أثر الاعراب فى المعنى .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</a:rPr>
              <a:t>                     13- القدرة على القياس والاستنباط واستخراج العلل والشواهد 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itchFamily="34" charset="0"/>
              </a:rPr>
              <a:t>                     14- اكساب الطلاب القدرة على التصنيف والتبويب .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05400" y="748145"/>
            <a:ext cx="30396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ar-EG" sz="2400" b="1" u="sng" dirty="0">
                <a:solidFill>
                  <a:srgbClr val="7030A0"/>
                </a:solidFill>
              </a:rPr>
              <a:t>خامسا : </a:t>
            </a:r>
            <a:r>
              <a:rPr lang="ar-EG" sz="2400" b="1" u="sng" dirty="0" smtClean="0">
                <a:solidFill>
                  <a:srgbClr val="7030A0"/>
                </a:solidFill>
              </a:rPr>
              <a:t>أهداف </a:t>
            </a:r>
            <a:r>
              <a:rPr lang="ar-EG" sz="2400" b="1" u="sng" dirty="0">
                <a:solidFill>
                  <a:srgbClr val="7030A0"/>
                </a:solidFill>
              </a:rPr>
              <a:t>تعليم النحو :</a:t>
            </a:r>
            <a:endParaRPr lang="ar-EG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18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2163" y="1357745"/>
            <a:ext cx="70104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sz="2000" b="1" u="sng" dirty="0">
                <a:solidFill>
                  <a:srgbClr val="7030A0"/>
                </a:solidFill>
                <a:latin typeface="Arial Black" pitchFamily="34" charset="0"/>
              </a:rPr>
              <a:t>1- االمجال الأول :  </a:t>
            </a:r>
            <a:r>
              <a:rPr lang="ar-EG" sz="2000" b="1" dirty="0">
                <a:solidFill>
                  <a:srgbClr val="000000"/>
                </a:solidFill>
                <a:latin typeface="Arial Black" pitchFamily="34" charset="0"/>
              </a:rPr>
              <a:t>دراسة ما ينتج عن تركيب الكلمات فى الجملة من تأثير فى أحوال أواخر الكلمات ، سواء اتخذ شكل الثبات أو التغير ، ومن هنا ظهر ( المعرب والمبنى ) وهو ما يصطلح عليه ( ظاهرة التصرف الاعرابى ) 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endParaRPr lang="ar-EG" sz="2000" b="1" dirty="0">
              <a:solidFill>
                <a:srgbClr val="000000"/>
              </a:solidFill>
              <a:latin typeface="Arial Black" pitchFamily="34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sz="2000" b="1" u="sng" dirty="0">
                <a:solidFill>
                  <a:srgbClr val="7030A0"/>
                </a:solidFill>
                <a:latin typeface="Arial Black" pitchFamily="34" charset="0"/>
              </a:rPr>
              <a:t>2- المجال الثانى : </a:t>
            </a:r>
            <a:r>
              <a:rPr lang="ar-EG" sz="2000" b="1" dirty="0">
                <a:solidFill>
                  <a:srgbClr val="000000"/>
                </a:solidFill>
                <a:latin typeface="Arial Black" pitchFamily="34" charset="0"/>
              </a:rPr>
              <a:t>دراسة عناصر التوافق والمخالفة بين الكلمات ، والتى تتمثل فى أربعة أشكال هى :  * الحالة الاعرابية     * الحالة العددية     * الحالة النوعية     * حالة التعيين والشيوع 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sz="2000" b="1" dirty="0">
                <a:solidFill>
                  <a:srgbClr val="000000"/>
                </a:solidFill>
                <a:latin typeface="Arial Black" pitchFamily="34" charset="0"/>
              </a:rPr>
              <a:t> ومن ثم ظهر مصطلح ( المطابقة  ، وظاهرة توسيع التركيب وتضييقه ، وظاهرة التعلق  ، وظاهرة الاشباع ) 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endParaRPr lang="ar-EG" sz="2000" b="1" dirty="0">
              <a:solidFill>
                <a:srgbClr val="000000"/>
              </a:solidFill>
              <a:latin typeface="Arial Black" pitchFamily="34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EG" sz="2000" b="1" u="sng" dirty="0">
                <a:solidFill>
                  <a:srgbClr val="7030A0"/>
                </a:solidFill>
                <a:latin typeface="Arial Black" pitchFamily="34" charset="0"/>
              </a:rPr>
              <a:t>3- المجال الثالث </a:t>
            </a:r>
            <a:r>
              <a:rPr lang="ar-EG" sz="2000" b="1" dirty="0">
                <a:solidFill>
                  <a:srgbClr val="7030A0"/>
                </a:solidFill>
                <a:latin typeface="Arial Black" pitchFamily="34" charset="0"/>
              </a:rPr>
              <a:t>: </a:t>
            </a:r>
            <a:r>
              <a:rPr lang="ar-EG" sz="2000" b="1" dirty="0">
                <a:solidFill>
                  <a:srgbClr val="000000"/>
                </a:solidFill>
                <a:latin typeface="Arial Black" pitchFamily="34" charset="0"/>
              </a:rPr>
              <a:t>دراسة الضوابط التى تحكم ترتيب الكلمات فى الجملة العربية ، وليس له مصطلح محدد ، ولم يتم تناوله بشكل مباشر . ولكن توصل  علماء النحو الى كثير من النتائج المهمة المرتبطة  بترتيب الكلمات فى الجملة العربية كان من أهمها تأثر هذا الترتيب بمؤثرات ثلاثة هى : (    * التأثير فى المضمون           *  العمل                *  الترابط        )      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4185474" y="682911"/>
            <a:ext cx="38363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ar-EG" sz="2800" b="1" u="sng" dirty="0">
                <a:solidFill>
                  <a:srgbClr val="FF0000"/>
                </a:solidFill>
              </a:rPr>
              <a:t>سادسا : مجالات النحو العربى :</a:t>
            </a:r>
            <a:endParaRPr lang="ar-EG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713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0382" y="990600"/>
            <a:ext cx="7772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u="sng" dirty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1- مفهوم استراتيجية التدريس المعرفى </a:t>
            </a:r>
            <a:r>
              <a:rPr lang="ar-EG" b="1" dirty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: </a:t>
            </a:r>
            <a:r>
              <a:rPr lang="ar-EG" b="1" dirty="0">
                <a:latin typeface="Arial Black" pitchFamily="34" charset="0"/>
                <a:cs typeface="Arial" charset="0"/>
              </a:rPr>
              <a:t>( اجرائيا ) هى مجموعة اجراءات التدريس والتعلم  التى يجب اتباعها لتنمية مهارات التحليل النحوى وأبعاد الفهم العميق ، وتتكون من سبع مراحل هى :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dirty="0">
                <a:latin typeface="Arial Black" pitchFamily="34" charset="0"/>
                <a:cs typeface="Arial" charset="0"/>
              </a:rPr>
              <a:t>  ( التقديم  ، والمراجعة  ، والنظرة الكلية ، الاستقصاء  ، التمثيل  ، المناقشة  ، التلخيص ) 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ar-EG" b="1" dirty="0">
              <a:latin typeface="Arial Black" pitchFamily="34" charset="0"/>
              <a:cs typeface="Arial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u="sng" dirty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2- منطلقات استراتيجية التدريس المعرفى :</a:t>
            </a:r>
          </a:p>
          <a:p>
            <a:pPr marL="285750" lvl="0" indent="-285750" algn="r" rtl="1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ar-EG" b="1" dirty="0">
                <a:latin typeface="Arial Black" pitchFamily="34" charset="0"/>
                <a:cs typeface="Arial" charset="0"/>
              </a:rPr>
              <a:t>المنطلق الأول : ممارسة التدريس داخل الفصل أكثر فاعلية .</a:t>
            </a:r>
          </a:p>
          <a:p>
            <a:pPr marL="285750" lvl="0" indent="-285750" algn="r" rtl="1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ar-EG" b="1" dirty="0">
                <a:latin typeface="Arial Black" pitchFamily="34" charset="0"/>
                <a:cs typeface="Arial" charset="0"/>
              </a:rPr>
              <a:t>المنطلق الثانى : توظيف المعلومات والمعارف السابقة فى مهام التعلم الجديد .</a:t>
            </a:r>
          </a:p>
          <a:p>
            <a:pPr marL="285750" lvl="0" indent="-285750" algn="r" rtl="1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ar-EG" b="1" dirty="0">
                <a:latin typeface="Arial Black" pitchFamily="34" charset="0"/>
                <a:cs typeface="Arial" charset="0"/>
              </a:rPr>
              <a:t>المنطلق الثالث : التعلم قائم على نقل المعلومات لمواجهة الانفجار المعلوماتى الحادث .</a:t>
            </a:r>
          </a:p>
          <a:p>
            <a:pPr marL="285750" lvl="0" indent="-285750" algn="r" rtl="1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ar-EG" b="1" dirty="0">
                <a:latin typeface="Arial Black" pitchFamily="34" charset="0"/>
                <a:cs typeface="Arial" charset="0"/>
              </a:rPr>
              <a:t>المنطلق الرابع : استثمار المعرفة المفاهيمية السابقة عند التعلم 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ar-EG" b="1" dirty="0">
              <a:latin typeface="Arial Black" pitchFamily="34" charset="0"/>
              <a:cs typeface="Arial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u="sng" dirty="0">
                <a:latin typeface="Arial Black" pitchFamily="34" charset="0"/>
                <a:cs typeface="Arial" charset="0"/>
              </a:rPr>
              <a:t>3</a:t>
            </a:r>
            <a:r>
              <a:rPr lang="ar-EG" b="1" u="sng" dirty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- الأساس العلمى لاستراتيجية التدريس المعرفى :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dirty="0">
                <a:latin typeface="Arial Black" pitchFamily="34" charset="0"/>
                <a:cs typeface="Arial" charset="0"/>
              </a:rPr>
              <a:t>            تعتمد هذه الاستراتيجية على : ( النظرية السلوكية فى التعلم  ،  نظرية النمو المعرفى لبياجيه  ، النظرية البنائية ، التعلم المنظم ذاتيا ) . 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ar-EG" b="1" dirty="0">
              <a:latin typeface="Arial Black" pitchFamily="34" charset="0"/>
              <a:cs typeface="Arial" charset="0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u="sng" dirty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4- اجراءات استراتيجية التدريس المعرفى : 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dirty="0">
                <a:latin typeface="Arial Black" pitchFamily="34" charset="0"/>
                <a:cs typeface="Arial" charset="0"/>
              </a:rPr>
              <a:t> (*) مرحلة تقديم الموضوع         (*) مرحلة المراجعة                   (*) مرحلة بؤرةالدرس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dirty="0">
                <a:latin typeface="Arial Black" pitchFamily="34" charset="0"/>
                <a:cs typeface="Arial" charset="0"/>
              </a:rPr>
              <a:t> (*) مرحلة تطوير الدرس           (*) مرحلة الاستقصاء والأنشطة     (*) مرحلة التمثيل 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b="1" dirty="0">
                <a:latin typeface="Arial Black" pitchFamily="34" charset="0"/>
                <a:cs typeface="Arial" charset="0"/>
              </a:rPr>
              <a:t> (*) مرحلة المناقشة                 (*) مرحلة التلخيص والغلق</a:t>
            </a:r>
          </a:p>
        </p:txBody>
      </p:sp>
      <p:sp>
        <p:nvSpPr>
          <p:cNvPr id="3" name="Rectangle 2"/>
          <p:cNvSpPr/>
          <p:nvPr/>
        </p:nvSpPr>
        <p:spPr>
          <a:xfrm>
            <a:off x="2847338" y="483833"/>
            <a:ext cx="54489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EG" sz="2400" b="1" u="sng" dirty="0">
                <a:solidFill>
                  <a:srgbClr val="FF0000"/>
                </a:solidFill>
                <a:latin typeface="Arial" charset="0"/>
              </a:rPr>
              <a:t>سابعا: استراتيجية التدريس المعرفى وتدريس النحو :</a:t>
            </a:r>
            <a:endParaRPr lang="ar-EG" sz="2400" b="1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724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1626</Words>
  <Application>Microsoft Office PowerPoint</Application>
  <PresentationFormat>On-screen Show (4:3)</PresentationFormat>
  <Paragraphs>141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Dr.Sayed</dc:creator>
  <cp:lastModifiedBy>Dr.Sayed</cp:lastModifiedBy>
  <cp:revision>7</cp:revision>
  <dcterms:created xsi:type="dcterms:W3CDTF">2020-04-11T11:37:31Z</dcterms:created>
  <dcterms:modified xsi:type="dcterms:W3CDTF">2020-04-11T14:22:41Z</dcterms:modified>
</cp:coreProperties>
</file>