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4B75E6C-69FF-407F-AF8D-C3FEA1E12F04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2C744D-B490-453A-AEC2-B602F52ABF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3088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Read the lesson</a:t>
            </a:r>
            <a:r>
              <a:rPr lang="en-US" baseline="0" dirty="0" smtClean="0"/>
              <a:t> description ‘</a:t>
            </a:r>
            <a:r>
              <a:rPr lang="en-US" b="1" baseline="0" dirty="0" smtClean="0"/>
              <a:t>Experience</a:t>
            </a:r>
            <a:r>
              <a:rPr lang="en-US" baseline="0" dirty="0" smtClean="0"/>
              <a:t>’: see Appendix pp. 112-113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C744D-B490-453A-AEC2-B602F52ABF6F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1192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Read description</a:t>
            </a:r>
            <a:r>
              <a:rPr lang="en-US" baseline="0" dirty="0" smtClean="0"/>
              <a:t> of lessons/experience: see pp. 112-3</a:t>
            </a:r>
            <a:r>
              <a:rPr lang="en-US" dirty="0" smtClean="0"/>
              <a:t>… 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C744D-B490-453A-AEC2-B602F52ABF6F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664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175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9697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022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8930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425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740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075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185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83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8223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19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96F6-7276-487C-A783-861EACB40CC5}" type="datetimeFigureOut">
              <a:rPr lang="ar-EG" smtClean="0"/>
              <a:t>12/08/1441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B6E9-DA51-4061-9044-019EB486E52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322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Lozanov’s</a:t>
            </a:r>
            <a:r>
              <a:rPr lang="en-US" dirty="0" smtClean="0"/>
              <a:t> </a:t>
            </a:r>
            <a:r>
              <a:rPr lang="en-US" dirty="0" err="1" smtClean="0"/>
              <a:t>Suggestopedia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err="1" smtClean="0"/>
              <a:t>Suggestology</a:t>
            </a:r>
            <a:r>
              <a:rPr lang="en-US" dirty="0" smtClean="0"/>
              <a:t> and Language Teaching </a:t>
            </a:r>
          </a:p>
          <a:p>
            <a:pPr rtl="0"/>
            <a:r>
              <a:rPr lang="en-US" dirty="0" smtClean="0"/>
              <a:t>Experience: </a:t>
            </a:r>
            <a:r>
              <a:rPr lang="en-US" sz="2000" dirty="0" smtClean="0"/>
              <a:t>Observations</a:t>
            </a:r>
            <a:r>
              <a:rPr lang="en-US" sz="2000" dirty="0" smtClean="0"/>
              <a:t>, Principles, Techniques</a:t>
            </a:r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200081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Experience: </a:t>
            </a:r>
            <a:r>
              <a:rPr lang="en-US" dirty="0" smtClean="0"/>
              <a:t>Observations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endParaRPr lang="en-US" b="1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smtClean="0"/>
              <a:t>C</a:t>
            </a:r>
            <a:r>
              <a:rPr lang="en-US" i="1" dirty="0" smtClean="0"/>
              <a:t>lassroom </a:t>
            </a:r>
            <a:r>
              <a:rPr lang="en-US" i="1" u="sng" dirty="0" smtClean="0"/>
              <a:t>setup</a:t>
            </a:r>
            <a:r>
              <a:rPr lang="en-US" dirty="0" smtClean="0"/>
              <a:t> is unusual: armchairs, lighting, music, posters, hats</a:t>
            </a:r>
            <a:r>
              <a:rPr lang="en-US" dirty="0"/>
              <a:t>, </a:t>
            </a:r>
            <a:r>
              <a:rPr lang="en-US" dirty="0" smtClean="0"/>
              <a:t>ball.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b="1" dirty="0" smtClean="0"/>
              <a:t>t</a:t>
            </a:r>
            <a:r>
              <a:rPr lang="en-US" b="1" i="1" dirty="0" smtClean="0"/>
              <a:t>eacher</a:t>
            </a:r>
            <a:r>
              <a:rPr lang="en-US" b="1" dirty="0" smtClean="0"/>
              <a:t> </a:t>
            </a:r>
            <a:r>
              <a:rPr lang="en-US" dirty="0"/>
              <a:t>recognizes learners’ psycho barriers to </a:t>
            </a:r>
            <a:r>
              <a:rPr lang="en-US" dirty="0" smtClean="0"/>
              <a:t>learning; </a:t>
            </a:r>
            <a:r>
              <a:rPr lang="en-US" dirty="0"/>
              <a:t>attempts to ‘</a:t>
            </a:r>
            <a:r>
              <a:rPr lang="en-US" i="1" dirty="0" err="1"/>
              <a:t>desuggest</a:t>
            </a:r>
            <a:r>
              <a:rPr lang="en-US" dirty="0"/>
              <a:t>’ these limitations ; increases students’ </a:t>
            </a:r>
            <a:r>
              <a:rPr lang="en-US" dirty="0" smtClean="0"/>
              <a:t>self-confidence; integrate suggestions as </a:t>
            </a:r>
            <a:r>
              <a:rPr lang="en-US" dirty="0"/>
              <a:t>much as possible into teaching </a:t>
            </a:r>
            <a:r>
              <a:rPr lang="en-US" dirty="0" smtClean="0"/>
              <a:t>process; </a:t>
            </a:r>
            <a:r>
              <a:rPr lang="en-US" dirty="0" smtClean="0"/>
              <a:t>leads </a:t>
            </a:r>
            <a:r>
              <a:rPr lang="en-US" dirty="0"/>
              <a:t>class in various activities </a:t>
            </a:r>
            <a:r>
              <a:rPr lang="en-US" dirty="0" smtClean="0"/>
              <a:t>(drama, song, game</a:t>
            </a:r>
            <a:r>
              <a:rPr lang="en-US" dirty="0"/>
              <a:t>); </a:t>
            </a:r>
            <a:r>
              <a:rPr lang="en-US" dirty="0" smtClean="0"/>
              <a:t>helps </a:t>
            </a:r>
            <a:r>
              <a:rPr lang="en-US" dirty="0"/>
              <a:t>students </a:t>
            </a:r>
            <a:r>
              <a:rPr lang="en-US" i="1" dirty="0"/>
              <a:t>‘activate</a:t>
            </a:r>
            <a:r>
              <a:rPr lang="en-US" dirty="0"/>
              <a:t>’ the language they </a:t>
            </a:r>
            <a:r>
              <a:rPr lang="en-US" dirty="0" smtClean="0"/>
              <a:t>learn; </a:t>
            </a:r>
            <a:r>
              <a:rPr lang="en-US" dirty="0" smtClean="0"/>
              <a:t>and </a:t>
            </a:r>
            <a:r>
              <a:rPr lang="en-US" i="1" dirty="0" smtClean="0"/>
              <a:t>suggests</a:t>
            </a:r>
            <a:r>
              <a:rPr lang="en-US" b="1" i="1" dirty="0" smtClean="0"/>
              <a:t>:</a:t>
            </a:r>
          </a:p>
          <a:p>
            <a:pPr algn="l" rtl="0"/>
            <a:endParaRPr lang="en-US" b="1" i="1" dirty="0" smtClean="0"/>
          </a:p>
          <a:p>
            <a:pPr algn="l" rtl="0"/>
            <a:r>
              <a:rPr lang="en-US" dirty="0" smtClean="0"/>
              <a:t>The </a:t>
            </a:r>
            <a:r>
              <a:rPr lang="en-US" b="1" dirty="0" smtClean="0"/>
              <a:t>students:</a:t>
            </a:r>
            <a:r>
              <a:rPr lang="en-US" dirty="0" smtClean="0"/>
              <a:t> </a:t>
            </a:r>
            <a:r>
              <a:rPr lang="en-US" dirty="0"/>
              <a:t>trust/respect teacher’s </a:t>
            </a:r>
            <a:r>
              <a:rPr lang="en-US" dirty="0" smtClean="0"/>
              <a:t>authority, ‘</a:t>
            </a:r>
            <a:r>
              <a:rPr lang="en-US" dirty="0"/>
              <a:t>Sit </a:t>
            </a:r>
            <a:r>
              <a:rPr lang="en-US" dirty="0" smtClean="0"/>
              <a:t>back, </a:t>
            </a:r>
            <a:r>
              <a:rPr lang="en-US" dirty="0" smtClean="0"/>
              <a:t>close eyes/imagine/feel, choose, </a:t>
            </a:r>
            <a:r>
              <a:rPr lang="en-US" dirty="0" smtClean="0"/>
              <a:t>listen/just enjoy concerto</a:t>
            </a:r>
            <a:r>
              <a:rPr lang="en-US" dirty="0" smtClean="0"/>
              <a:t>, </a:t>
            </a:r>
            <a:r>
              <a:rPr lang="en-US" dirty="0" smtClean="0"/>
              <a:t>dramatize</a:t>
            </a:r>
            <a:r>
              <a:rPr lang="en-US" dirty="0" smtClean="0"/>
              <a:t>, sing, </a:t>
            </a:r>
            <a:r>
              <a:rPr lang="en-US" dirty="0" smtClean="0"/>
              <a:t>play’–learn </a:t>
            </a:r>
            <a:r>
              <a:rPr lang="en-US" dirty="0" smtClean="0"/>
              <a:t>and use </a:t>
            </a:r>
            <a:r>
              <a:rPr lang="en-US" dirty="0"/>
              <a:t>new language immediately and creatively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Experience: </a:t>
            </a:r>
            <a:r>
              <a:rPr lang="en-US" dirty="0" smtClean="0"/>
              <a:t>Principles  (learning)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/>
            <a:endParaRPr lang="en-US" b="1" dirty="0" smtClean="0"/>
          </a:p>
          <a:p>
            <a:pPr marL="0" indent="0" algn="ctr" rtl="0">
              <a:buNone/>
            </a:pPr>
            <a:r>
              <a:rPr lang="en-US" b="1" dirty="0" smtClean="0"/>
              <a:t>Principles/conditions under which learning is most effective</a:t>
            </a:r>
          </a:p>
          <a:p>
            <a:pPr marL="0" indent="0" algn="l" rtl="0">
              <a:buNone/>
            </a:pPr>
            <a:r>
              <a:rPr lang="en-US" b="1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Language </a:t>
            </a:r>
            <a:r>
              <a:rPr lang="en-US" dirty="0" smtClean="0"/>
              <a:t>is the conscious plane in the process of </a:t>
            </a:r>
            <a:r>
              <a:rPr lang="en-US" dirty="0" smtClean="0"/>
              <a:t>communication (linguistic message). </a:t>
            </a:r>
            <a:endParaRPr lang="en-US" dirty="0" smtClean="0"/>
          </a:p>
          <a:p>
            <a:pPr algn="l" rtl="0"/>
            <a:r>
              <a:rPr lang="en-US" i="1" dirty="0" smtClean="0"/>
              <a:t>Learning</a:t>
            </a:r>
            <a:r>
              <a:rPr lang="en-US" dirty="0" smtClean="0"/>
              <a:t> </a:t>
            </a:r>
            <a:r>
              <a:rPr lang="en-US" dirty="0" smtClean="0"/>
              <a:t>is facilitated in a </a:t>
            </a:r>
            <a:r>
              <a:rPr lang="en-US" dirty="0" smtClean="0"/>
              <a:t>relaxing/comfortable </a:t>
            </a:r>
            <a:r>
              <a:rPr lang="en-US" i="1" dirty="0" smtClean="0"/>
              <a:t>environ</a:t>
            </a:r>
            <a:r>
              <a:rPr lang="en-US" dirty="0" smtClean="0"/>
              <a:t>ment--“</a:t>
            </a:r>
            <a:r>
              <a:rPr lang="en-US" i="1" dirty="0" smtClean="0"/>
              <a:t>Peripheral Learning”. </a:t>
            </a:r>
          </a:p>
          <a:p>
            <a:pPr algn="l" rtl="0"/>
            <a:r>
              <a:rPr lang="en-US" dirty="0" smtClean="0"/>
              <a:t>Assuming new </a:t>
            </a:r>
            <a:r>
              <a:rPr lang="en-US" i="1" dirty="0" smtClean="0"/>
              <a:t>identity</a:t>
            </a:r>
            <a:r>
              <a:rPr lang="en-US" dirty="0" smtClean="0"/>
              <a:t> enhances </a:t>
            </a:r>
            <a:r>
              <a:rPr lang="en-US" dirty="0" smtClean="0"/>
              <a:t>students</a:t>
            </a:r>
            <a:r>
              <a:rPr lang="en-US" dirty="0" smtClean="0"/>
              <a:t>’ feeling of </a:t>
            </a:r>
            <a:r>
              <a:rPr lang="en-US" dirty="0" smtClean="0"/>
              <a:t>security—be more open to learning. </a:t>
            </a:r>
            <a:r>
              <a:rPr lang="en-US" i="1" dirty="0" smtClean="0"/>
              <a:t>  </a:t>
            </a:r>
            <a:endParaRPr lang="en-US" i="1" dirty="0" smtClean="0"/>
          </a:p>
          <a:p>
            <a:pPr algn="l" rtl="0"/>
            <a:r>
              <a:rPr lang="en-US" dirty="0" smtClean="0"/>
              <a:t>Students </a:t>
            </a:r>
            <a:r>
              <a:rPr lang="en-US" dirty="0" smtClean="0"/>
              <a:t>will </a:t>
            </a:r>
            <a:r>
              <a:rPr lang="en-US" i="1" dirty="0" smtClean="0"/>
              <a:t>learn best </a:t>
            </a:r>
            <a:r>
              <a:rPr lang="en-US" dirty="0" smtClean="0"/>
              <a:t>when their conscious attention is on process of </a:t>
            </a:r>
            <a:r>
              <a:rPr lang="en-US" i="1" dirty="0" smtClean="0"/>
              <a:t>communicating </a:t>
            </a:r>
            <a:r>
              <a:rPr lang="en-US" i="1" dirty="0" smtClean="0"/>
              <a:t>their </a:t>
            </a:r>
            <a:r>
              <a:rPr lang="en-US" i="1" dirty="0" smtClean="0"/>
              <a:t>intended </a:t>
            </a:r>
            <a:r>
              <a:rPr lang="en-US" i="1" dirty="0" smtClean="0"/>
              <a:t>meanings </a:t>
            </a:r>
            <a:r>
              <a:rPr lang="en-US" i="1" dirty="0" smtClean="0"/>
              <a:t>rather than on </a:t>
            </a:r>
            <a:r>
              <a:rPr lang="en-US" dirty="0" smtClean="0"/>
              <a:t>linguistic form;</a:t>
            </a:r>
          </a:p>
          <a:p>
            <a:pPr algn="l" rtl="0"/>
            <a:r>
              <a:rPr lang="en-US" dirty="0" smtClean="0"/>
              <a:t>Suggestive/subconscious factors </a:t>
            </a:r>
            <a:r>
              <a:rPr lang="en-US" dirty="0"/>
              <a:t>(</a:t>
            </a:r>
            <a:r>
              <a:rPr lang="en-US" i="1" dirty="0" smtClean="0"/>
              <a:t>music, art</a:t>
            </a:r>
            <a:r>
              <a:rPr lang="en-US" i="1" dirty="0"/>
              <a:t>, </a:t>
            </a:r>
            <a:r>
              <a:rPr lang="en-US" i="1" dirty="0" smtClean="0"/>
              <a:t>drama) </a:t>
            </a:r>
            <a:r>
              <a:rPr lang="en-US" dirty="0" smtClean="0"/>
              <a:t>help students overcome psycho </a:t>
            </a:r>
            <a:r>
              <a:rPr lang="en-US" dirty="0"/>
              <a:t>barriers  to </a:t>
            </a:r>
            <a:r>
              <a:rPr lang="en-US" dirty="0" smtClean="0"/>
              <a:t>learning; </a:t>
            </a:r>
          </a:p>
          <a:p>
            <a:pPr algn="l" rtl="0"/>
            <a:r>
              <a:rPr lang="en-US" dirty="0" smtClean="0"/>
              <a:t>Activating </a:t>
            </a:r>
            <a:r>
              <a:rPr lang="en-US" dirty="0"/>
              <a:t>learner’s imagination/mental </a:t>
            </a:r>
            <a:r>
              <a:rPr lang="en-US" dirty="0" smtClean="0"/>
              <a:t>powers/whole-brain </a:t>
            </a:r>
            <a:r>
              <a:rPr lang="en-US" dirty="0" smtClean="0"/>
              <a:t>reinforce  new </a:t>
            </a:r>
            <a:r>
              <a:rPr lang="en-US" dirty="0"/>
              <a:t>linguistic form; </a:t>
            </a:r>
            <a:endParaRPr lang="en-US" dirty="0" smtClean="0"/>
          </a:p>
          <a:p>
            <a:pPr algn="l" rtl="0"/>
            <a:r>
              <a:rPr lang="en-US" dirty="0" smtClean="0"/>
              <a:t>If</a:t>
            </a:r>
            <a:r>
              <a:rPr lang="en-US" i="1" dirty="0" smtClean="0"/>
              <a:t> </a:t>
            </a:r>
            <a:r>
              <a:rPr lang="en-US" dirty="0" smtClean="0"/>
              <a:t>student </a:t>
            </a:r>
            <a:r>
              <a:rPr lang="en-US" i="1" dirty="0"/>
              <a:t>trusts/respects</a:t>
            </a:r>
            <a:r>
              <a:rPr lang="en-US" dirty="0"/>
              <a:t> teacher’s authority, he will accept and retain inform better</a:t>
            </a:r>
            <a:r>
              <a:rPr lang="en-US" i="1" dirty="0"/>
              <a:t>.</a:t>
            </a:r>
            <a:r>
              <a:rPr lang="en-US" dirty="0"/>
              <a:t>; </a:t>
            </a:r>
            <a:r>
              <a:rPr lang="en-US" dirty="0" smtClean="0"/>
              <a:t>  </a:t>
            </a:r>
          </a:p>
          <a:p>
            <a:pPr algn="l" rtl="0"/>
            <a:r>
              <a:rPr lang="en-US" i="1" dirty="0" smtClean="0"/>
              <a:t>Errors</a:t>
            </a:r>
            <a:r>
              <a:rPr lang="en-US" dirty="0" smtClean="0"/>
              <a:t> are to be tolerated, the emphasis being on </a:t>
            </a:r>
            <a:r>
              <a:rPr lang="en-US" dirty="0" smtClean="0"/>
              <a:t>meaning </a:t>
            </a:r>
            <a:r>
              <a:rPr lang="en-US" dirty="0" smtClean="0"/>
              <a:t>rather than on forms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32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err="1" smtClean="0"/>
              <a:t>Suggestopedia</a:t>
            </a:r>
            <a:r>
              <a:rPr lang="en-US" dirty="0" smtClean="0"/>
              <a:t>: Principles  (a Method)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Goal</a:t>
            </a:r>
            <a:r>
              <a:rPr lang="en-US" dirty="0" smtClean="0"/>
              <a:t> of instruction: accelerates learning to use a FL by </a:t>
            </a:r>
            <a:r>
              <a:rPr lang="en-US" dirty="0" err="1" smtClean="0"/>
              <a:t>desuggesting</a:t>
            </a:r>
            <a:r>
              <a:rPr lang="en-US" dirty="0" smtClean="0"/>
              <a:t> limits/psycho barriers in learning situation.</a:t>
            </a:r>
            <a:endParaRPr lang="en-US" dirty="0" smtClean="0"/>
          </a:p>
          <a:p>
            <a:pPr algn="l" rtl="0"/>
            <a:r>
              <a:rPr lang="en-US" dirty="0" smtClean="0"/>
              <a:t>S</a:t>
            </a:r>
            <a:r>
              <a:rPr lang="en-US" dirty="0" smtClean="0"/>
              <a:t>tudents trust/respect teacher’ authority, respond </a:t>
            </a:r>
            <a:r>
              <a:rPr lang="en-US" dirty="0" smtClean="0"/>
              <a:t>to de/suggestion, </a:t>
            </a:r>
            <a:r>
              <a:rPr lang="en-US" dirty="0" err="1" smtClean="0"/>
              <a:t>infantalize</a:t>
            </a:r>
            <a:r>
              <a:rPr lang="en-US" dirty="0" smtClean="0"/>
              <a:t>, and retain information better .</a:t>
            </a:r>
            <a:endParaRPr lang="en-US" dirty="0" smtClean="0"/>
          </a:p>
          <a:p>
            <a:pPr algn="l" rtl="0"/>
            <a:r>
              <a:rPr lang="en-US" dirty="0" smtClean="0"/>
              <a:t>The teaching/learning </a:t>
            </a:r>
            <a:r>
              <a:rPr lang="en-US" dirty="0" smtClean="0"/>
              <a:t>process: classroom set-up, posters, new identity, handouts, listening concerts, and whole-brain activation (sing/play/drama) use new language immediately.  </a:t>
            </a:r>
            <a:endParaRPr lang="en-US" dirty="0" smtClean="0"/>
          </a:p>
          <a:p>
            <a:pPr algn="l" rtl="0"/>
            <a:r>
              <a:rPr lang="en-US" dirty="0"/>
              <a:t>T</a:t>
            </a:r>
            <a:r>
              <a:rPr lang="en-US" dirty="0" smtClean="0"/>
              <a:t>eacher initiates/directs interaction with groups/individuals, students respond/interact with each other. </a:t>
            </a:r>
          </a:p>
          <a:p>
            <a:pPr algn="l" rtl="0"/>
            <a:r>
              <a:rPr lang="en-US" dirty="0" smtClean="0"/>
              <a:t>Students’ feeling: relaxed by </a:t>
            </a:r>
            <a:r>
              <a:rPr lang="en-US" dirty="0" err="1" smtClean="0"/>
              <a:t>desuggesting</a:t>
            </a:r>
            <a:r>
              <a:rPr lang="en-US" dirty="0" smtClean="0"/>
              <a:t> barriers, self-confident by positive suggestions, secure by assuming  new identity.</a:t>
            </a:r>
            <a:endParaRPr lang="en-US" dirty="0" smtClean="0"/>
          </a:p>
          <a:p>
            <a:pPr algn="l" rtl="0"/>
            <a:r>
              <a:rPr lang="en-US" dirty="0" smtClean="0"/>
              <a:t>View </a:t>
            </a:r>
            <a:r>
              <a:rPr lang="en-US" dirty="0" smtClean="0"/>
              <a:t>language as communication: linguistic message encoded  and suggestive factors/music, art, drama enhance reception/activation of message.  </a:t>
            </a:r>
            <a:endParaRPr lang="en-US" dirty="0" smtClean="0"/>
          </a:p>
          <a:p>
            <a:pPr algn="l" rtl="0"/>
            <a:r>
              <a:rPr lang="en-US" dirty="0" smtClean="0"/>
              <a:t>Areas </a:t>
            </a:r>
            <a:r>
              <a:rPr lang="en-US" dirty="0" smtClean="0"/>
              <a:t>of </a:t>
            </a:r>
            <a:r>
              <a:rPr lang="en-US" dirty="0" smtClean="0"/>
              <a:t>language/skills emphasized: vocab size acquisition, minimal grammar, reading and writing.</a:t>
            </a:r>
            <a:endParaRPr lang="en-US" dirty="0" smtClean="0"/>
          </a:p>
          <a:p>
            <a:pPr algn="l" rtl="0"/>
            <a:r>
              <a:rPr lang="en-US" dirty="0" smtClean="0"/>
              <a:t>S</a:t>
            </a:r>
            <a:r>
              <a:rPr lang="en-US" dirty="0" smtClean="0"/>
              <a:t>tudents</a:t>
            </a:r>
            <a:r>
              <a:rPr lang="en-US" dirty="0" smtClean="0"/>
              <a:t>’ native </a:t>
            </a:r>
            <a:r>
              <a:rPr lang="en-US" dirty="0" smtClean="0"/>
              <a:t>language translations of target language dialogs are used to make meaning clear.</a:t>
            </a:r>
            <a:endParaRPr lang="en-US" dirty="0" smtClean="0"/>
          </a:p>
          <a:p>
            <a:pPr algn="l" rtl="0"/>
            <a:r>
              <a:rPr lang="en-US" dirty="0" smtClean="0"/>
              <a:t>S</a:t>
            </a:r>
            <a:r>
              <a:rPr lang="en-US" dirty="0" smtClean="0"/>
              <a:t>tudent errors are tolerated/not corrected, but later teacher uses form correctly.</a:t>
            </a:r>
          </a:p>
          <a:p>
            <a:pPr algn="l" rtl="0"/>
            <a:r>
              <a:rPr lang="en-US" dirty="0"/>
              <a:t>Evaluation of students’ </a:t>
            </a:r>
            <a:r>
              <a:rPr lang="en-US" dirty="0" smtClean="0"/>
              <a:t>in-class performance not through formal tests/-</a:t>
            </a:r>
            <a:r>
              <a:rPr lang="en-US" dirty="0" err="1" smtClean="0"/>
              <a:t>ing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4366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Suggestopedia</a:t>
            </a:r>
            <a:r>
              <a:rPr lang="en-US" dirty="0" smtClean="0"/>
              <a:t>: Techniques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US" i="1" dirty="0" smtClean="0"/>
              <a:t>Classroom </a:t>
            </a:r>
            <a:r>
              <a:rPr lang="en-US" i="1" dirty="0" smtClean="0"/>
              <a:t>set-up</a:t>
            </a:r>
            <a:r>
              <a:rPr lang="en-US" dirty="0" smtClean="0"/>
              <a:t> as relax</a:t>
            </a:r>
            <a:r>
              <a:rPr lang="en-US" i="1" dirty="0" smtClean="0"/>
              <a:t>ed</a:t>
            </a:r>
            <a:r>
              <a:rPr lang="en-US" dirty="0" smtClean="0"/>
              <a:t>/comfortable environment as possible using lights, music, armchairs, and  posters. </a:t>
            </a:r>
            <a:endParaRPr lang="en-US" dirty="0" smtClean="0"/>
          </a:p>
          <a:p>
            <a:pPr algn="l" rtl="0"/>
            <a:r>
              <a:rPr lang="en-US" dirty="0" smtClean="0"/>
              <a:t>S</a:t>
            </a:r>
            <a:r>
              <a:rPr lang="en-US" dirty="0" smtClean="0"/>
              <a:t>tudents perceive/absorb more necessary info/facts </a:t>
            </a:r>
            <a:r>
              <a:rPr lang="en-US" i="1" dirty="0" smtClean="0"/>
              <a:t>effortlessly (Peripherally learn</a:t>
            </a:r>
            <a:r>
              <a:rPr lang="en-US" dirty="0" smtClean="0"/>
              <a:t>) </a:t>
            </a:r>
            <a:r>
              <a:rPr lang="en-US" dirty="0"/>
              <a:t>than </a:t>
            </a:r>
            <a:r>
              <a:rPr lang="en-US" dirty="0" smtClean="0"/>
              <a:t>to which they attend in the environment. </a:t>
            </a:r>
            <a:endParaRPr lang="en-US" dirty="0" smtClean="0"/>
          </a:p>
          <a:p>
            <a:pPr algn="l" rtl="0"/>
            <a:r>
              <a:rPr lang="en-US" dirty="0" smtClean="0"/>
              <a:t>Teacher’s </a:t>
            </a:r>
            <a:r>
              <a:rPr lang="en-US" i="1" dirty="0" smtClean="0"/>
              <a:t>Positive suggestions </a:t>
            </a:r>
            <a:r>
              <a:rPr lang="en-US" dirty="0" smtClean="0"/>
              <a:t>help students break down barriers to learning—in/directly, sub/consciously, music/comfort environment.</a:t>
            </a:r>
            <a:endParaRPr lang="en-US" dirty="0" smtClean="0"/>
          </a:p>
          <a:p>
            <a:pPr algn="l" rtl="0"/>
            <a:r>
              <a:rPr lang="en-US" i="1" dirty="0" smtClean="0"/>
              <a:t>Visualization</a:t>
            </a:r>
            <a:r>
              <a:rPr lang="en-US" dirty="0" smtClean="0"/>
              <a:t> activates students’ imagination and/or relax.</a:t>
            </a:r>
            <a:endParaRPr lang="en-US" dirty="0" smtClean="0"/>
          </a:p>
          <a:p>
            <a:pPr algn="l" rtl="0"/>
            <a:r>
              <a:rPr lang="en-US" dirty="0" smtClean="0"/>
              <a:t>Students Choose </a:t>
            </a:r>
            <a:r>
              <a:rPr lang="en-US" dirty="0" smtClean="0"/>
              <a:t>a </a:t>
            </a:r>
            <a:r>
              <a:rPr lang="en-US" i="1" dirty="0" smtClean="0"/>
              <a:t>new </a:t>
            </a:r>
            <a:r>
              <a:rPr lang="en-US" i="1" dirty="0" smtClean="0"/>
              <a:t>identity </a:t>
            </a:r>
            <a:r>
              <a:rPr lang="en-US" dirty="0" smtClean="0"/>
              <a:t>enhances students’ feeling of security </a:t>
            </a:r>
            <a:endParaRPr lang="en-US" dirty="0" smtClean="0"/>
          </a:p>
          <a:p>
            <a:pPr algn="l" rtl="0"/>
            <a:r>
              <a:rPr lang="en-US" dirty="0" smtClean="0"/>
              <a:t>Students pretend someone else’(</a:t>
            </a:r>
            <a:r>
              <a:rPr lang="en-US" i="1" dirty="0" smtClean="0"/>
              <a:t>role play</a:t>
            </a:r>
            <a:r>
              <a:rPr lang="en-US" dirty="0" smtClean="0"/>
              <a:t>)use-</a:t>
            </a:r>
            <a:r>
              <a:rPr lang="en-US" dirty="0" err="1" smtClean="0"/>
              <a:t>ing</a:t>
            </a:r>
            <a:r>
              <a:rPr lang="en-US" dirty="0" smtClean="0"/>
              <a:t> new sentences. </a:t>
            </a:r>
            <a:endParaRPr lang="en-US" dirty="0" smtClean="0"/>
          </a:p>
          <a:p>
            <a:pPr algn="l" rtl="0"/>
            <a:r>
              <a:rPr lang="en-US" i="1" dirty="0" smtClean="0"/>
              <a:t>Concerts</a:t>
            </a:r>
            <a:r>
              <a:rPr lang="en-US" dirty="0" smtClean="0"/>
              <a:t> (first/second): teacher reads dialog dramatically matching voice to music,  reads again, students close eyes and listen to diff music</a:t>
            </a:r>
            <a:endParaRPr lang="en-US" dirty="0" smtClean="0"/>
          </a:p>
          <a:p>
            <a:pPr algn="l" rtl="0"/>
            <a:r>
              <a:rPr lang="en-US" i="1" dirty="0" smtClean="0"/>
              <a:t>Activation</a:t>
            </a:r>
            <a:r>
              <a:rPr lang="en-US" dirty="0" smtClean="0"/>
              <a:t> (primary/secondary): students playfully re/read dialog loudly in particular manner, and sing, dramatize, gaming using new lang</a:t>
            </a:r>
            <a:r>
              <a:rPr lang="en-US" dirty="0" smtClean="0"/>
              <a:t>uage.</a:t>
            </a:r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4963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594</Words>
  <Application>Microsoft Office PowerPoint</Application>
  <PresentationFormat>On-screen Show (4:3)</PresentationFormat>
  <Paragraphs>47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Lozanov’s Suggestopedia</vt:lpstr>
      <vt:lpstr>Experience: Observations</vt:lpstr>
      <vt:lpstr>Experience: Principles  (learning)</vt:lpstr>
      <vt:lpstr>Suggestopedia: Principles  (a Method)</vt:lpstr>
      <vt:lpstr>Suggestopedia: Techniques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Lozanov’s Suggestopedia</dc:title>
  <dc:creator>as -12-2015</dc:creator>
  <cp:lastModifiedBy>as -12-2015</cp:lastModifiedBy>
  <cp:revision>163</cp:revision>
  <dcterms:created xsi:type="dcterms:W3CDTF">2020-03-31T09:52:02Z</dcterms:created>
  <dcterms:modified xsi:type="dcterms:W3CDTF">2020-04-06T02:54:21Z</dcterms:modified>
</cp:coreProperties>
</file>