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B111B68-67FE-4A7E-921E-9DB499D17FB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EF3533-D194-45BA-ACA0-94980FFC116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108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 </a:t>
            </a:r>
            <a:r>
              <a:rPr lang="en-US" dirty="0" smtClean="0"/>
              <a:t>Read the</a:t>
            </a:r>
            <a:r>
              <a:rPr lang="en-US" baseline="0" dirty="0" smtClean="0"/>
              <a:t> vignettes/description of Doreen’s and Darren’s classes, appendix pp. 108-9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3533-D194-45BA-ACA0-94980FFC1167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796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*See </a:t>
            </a:r>
            <a:r>
              <a:rPr lang="en-US" dirty="0" smtClean="0"/>
              <a:t>explanations: insecurity/</a:t>
            </a:r>
            <a:r>
              <a:rPr lang="en-US" baseline="0" dirty="0" smtClean="0"/>
              <a:t>dependence </a:t>
            </a:r>
            <a:r>
              <a:rPr lang="en-US" baseline="0" dirty="0" smtClean="0"/>
              <a:t>to </a:t>
            </a:r>
            <a:r>
              <a:rPr lang="en-US" baseline="0" dirty="0" smtClean="0"/>
              <a:t>security/independence</a:t>
            </a:r>
            <a:r>
              <a:rPr lang="en-US" dirty="0" smtClean="0"/>
              <a:t> </a:t>
            </a:r>
            <a:r>
              <a:rPr lang="en-US" dirty="0" smtClean="0"/>
              <a:t>pp. 70-71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3533-D194-45BA-ACA0-94980FFC1167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983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See</a:t>
            </a:r>
            <a:r>
              <a:rPr lang="en-US" baseline="0" dirty="0" smtClean="0"/>
              <a:t> the </a:t>
            </a:r>
            <a:r>
              <a:rPr lang="en-US" baseline="0" dirty="0" smtClean="0"/>
              <a:t>stages </a:t>
            </a:r>
            <a:r>
              <a:rPr lang="en-US" baseline="0" dirty="0" smtClean="0"/>
              <a:t>of the learner’s </a:t>
            </a:r>
            <a:r>
              <a:rPr lang="en-US" baseline="0" dirty="0" smtClean="0"/>
              <a:t>security/independence </a:t>
            </a:r>
            <a:r>
              <a:rPr lang="en-US" baseline="0" dirty="0" smtClean="0"/>
              <a:t>pp. 72-74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3533-D194-45BA-ACA0-94980FFC1167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6912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See the 3 </a:t>
            </a:r>
            <a:r>
              <a:rPr lang="en-US" dirty="0" smtClean="0"/>
              <a:t>steps </a:t>
            </a:r>
            <a:r>
              <a:rPr lang="en-US" dirty="0" smtClean="0"/>
              <a:t>of the reflection phase pp.  74-5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3533-D194-45BA-ACA0-94980FFC1167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3003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*See the 4 ways</a:t>
            </a:r>
            <a:r>
              <a:rPr lang="en-US" baseline="0" dirty="0" smtClean="0"/>
              <a:t> CLL reduces learner’s self-defense pp. 76-7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3533-D194-45BA-ACA0-94980FFC1167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0176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064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543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75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988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635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941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335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086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231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553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53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C3E1-ADF4-4274-ACBA-0B1CE49D1E5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C1F1-37BE-41C7-8160-81AB2FEBD2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216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Curran’s </a:t>
            </a:r>
            <a:r>
              <a:rPr lang="en-US" u="sng" dirty="0" smtClean="0"/>
              <a:t>C</a:t>
            </a:r>
            <a:r>
              <a:rPr lang="en-US" dirty="0" smtClean="0"/>
              <a:t>ounseling-</a:t>
            </a:r>
            <a:r>
              <a:rPr lang="en-US" u="sng" dirty="0" smtClean="0"/>
              <a:t>L</a:t>
            </a:r>
            <a:r>
              <a:rPr lang="en-US" dirty="0" smtClean="0"/>
              <a:t>earning                  </a:t>
            </a:r>
            <a:r>
              <a:rPr lang="en-US" u="sng" dirty="0" smtClean="0"/>
              <a:t>C</a:t>
            </a:r>
            <a:r>
              <a:rPr lang="en-US" dirty="0" smtClean="0"/>
              <a:t>ommunity </a:t>
            </a:r>
            <a:r>
              <a:rPr lang="en-US" u="sng" dirty="0" smtClean="0"/>
              <a:t>L</a:t>
            </a:r>
            <a:r>
              <a:rPr lang="en-US" dirty="0" smtClean="0"/>
              <a:t>anguage </a:t>
            </a:r>
            <a:r>
              <a:rPr lang="en-US" u="sng" dirty="0" smtClean="0"/>
              <a:t>L</a:t>
            </a:r>
            <a:r>
              <a:rPr lang="en-US" dirty="0" smtClean="0"/>
              <a:t>earning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600" b="1" dirty="0" smtClean="0"/>
              <a:t>C</a:t>
            </a:r>
            <a:r>
              <a:rPr lang="en-US" sz="2600" dirty="0" smtClean="0"/>
              <a:t>-</a:t>
            </a:r>
            <a:r>
              <a:rPr lang="en-US" sz="2600" b="1" dirty="0" smtClean="0"/>
              <a:t>L</a:t>
            </a:r>
            <a:r>
              <a:rPr lang="en-US" sz="2600" dirty="0" smtClean="0"/>
              <a:t>: Learners’ security: 5 stages</a:t>
            </a:r>
            <a:r>
              <a:rPr lang="en-US" dirty="0" smtClean="0"/>
              <a:t>                         </a:t>
            </a:r>
            <a:r>
              <a:rPr lang="en-US" sz="2800" b="1" dirty="0" smtClean="0"/>
              <a:t>CLL</a:t>
            </a:r>
            <a:r>
              <a:rPr lang="en-US" sz="2800" dirty="0" smtClean="0"/>
              <a:t> </a:t>
            </a:r>
            <a:r>
              <a:rPr lang="en-US" sz="2800" dirty="0" smtClean="0"/>
              <a:t>basic procedure: 2 steps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33547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Curran’s Counseling-Learning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C-L </a:t>
            </a:r>
            <a:r>
              <a:rPr lang="en-US" b="1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          </a:t>
            </a:r>
            <a:r>
              <a:rPr lang="en-US" dirty="0" smtClean="0"/>
              <a:t>In language classrooms, the greater the learners’ </a:t>
            </a:r>
            <a:r>
              <a:rPr lang="en-US" u="sng" dirty="0" smtClean="0"/>
              <a:t>emotional</a:t>
            </a:r>
            <a:r>
              <a:rPr lang="en-US" dirty="0" smtClean="0"/>
              <a:t> </a:t>
            </a:r>
            <a:r>
              <a:rPr lang="en-US" dirty="0" smtClean="0"/>
              <a:t>security, the more easily they </a:t>
            </a:r>
            <a:r>
              <a:rPr lang="en-US" dirty="0" smtClean="0"/>
              <a:t>invest of </a:t>
            </a:r>
            <a:r>
              <a:rPr lang="en-US" dirty="0" smtClean="0"/>
              <a:t>themselves into the lesson, and so learn more efficiently. </a:t>
            </a:r>
            <a:r>
              <a:rPr lang="en-US" dirty="0" smtClean="0"/>
              <a:t>                                                        Learners </a:t>
            </a:r>
            <a:r>
              <a:rPr lang="en-US" dirty="0" smtClean="0"/>
              <a:t>move back and forth in a series of 5 </a:t>
            </a:r>
            <a:r>
              <a:rPr lang="en-US" dirty="0" smtClean="0"/>
              <a:t>stages*: </a:t>
            </a:r>
            <a:r>
              <a:rPr lang="en-US" dirty="0" smtClean="0"/>
              <a:t>the risk-free, self-assertion, separate existence, </a:t>
            </a:r>
            <a:r>
              <a:rPr lang="en-US" dirty="0" smtClean="0"/>
              <a:t>reversal, </a:t>
            </a:r>
            <a:r>
              <a:rPr lang="en-US" dirty="0" smtClean="0"/>
              <a:t>independent. </a:t>
            </a:r>
            <a:r>
              <a:rPr lang="en-US" dirty="0" smtClean="0"/>
              <a:t>                       The knower-counselor/resource person supports learners </a:t>
            </a:r>
            <a:r>
              <a:rPr lang="en-US" dirty="0" smtClean="0"/>
              <a:t>develop through the 5stages (what they </a:t>
            </a:r>
            <a:r>
              <a:rPr lang="en-US" dirty="0" smtClean="0"/>
              <a:t>can and will </a:t>
            </a:r>
            <a:r>
              <a:rPr lang="en-US" dirty="0" smtClean="0"/>
              <a:t>do in language)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3437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Community Language Learning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basic procedure</a:t>
            </a:r>
            <a:r>
              <a:rPr lang="en-US" dirty="0" smtClean="0"/>
              <a:t>: 2 </a:t>
            </a:r>
            <a:r>
              <a:rPr lang="en-US" dirty="0" smtClean="0"/>
              <a:t>main steps                                                                      1. In </a:t>
            </a:r>
            <a:r>
              <a:rPr lang="en-US" i="1" u="sng" dirty="0" smtClean="0"/>
              <a:t>investment</a:t>
            </a:r>
            <a:r>
              <a:rPr lang="en-US" dirty="0" smtClean="0"/>
              <a:t> phase</a:t>
            </a:r>
            <a:r>
              <a:rPr lang="en-US" dirty="0" smtClean="0"/>
              <a:t>, the </a:t>
            </a:r>
            <a:r>
              <a:rPr lang="en-US" dirty="0" smtClean="0"/>
              <a:t>learner commits </a:t>
            </a:r>
            <a:r>
              <a:rPr lang="en-US" dirty="0" smtClean="0"/>
              <a:t>himself /</a:t>
            </a:r>
            <a:r>
              <a:rPr lang="en-US" dirty="0" smtClean="0"/>
              <a:t>engages in a conversation with other members of the class</a:t>
            </a:r>
            <a:r>
              <a:rPr lang="en-US" dirty="0"/>
              <a:t>. </a:t>
            </a:r>
            <a:r>
              <a:rPr lang="en-US" dirty="0" smtClean="0"/>
              <a:t>                                           The </a:t>
            </a:r>
            <a:r>
              <a:rPr lang="en-US" dirty="0"/>
              <a:t>teacher/</a:t>
            </a:r>
            <a:r>
              <a:rPr lang="en-US" i="1" dirty="0"/>
              <a:t>resource</a:t>
            </a:r>
            <a:r>
              <a:rPr lang="en-US" dirty="0"/>
              <a:t> </a:t>
            </a:r>
            <a:r>
              <a:rPr lang="en-US" i="1" dirty="0"/>
              <a:t>person</a:t>
            </a:r>
            <a:r>
              <a:rPr lang="en-US" dirty="0"/>
              <a:t> deals </a:t>
            </a:r>
            <a:r>
              <a:rPr lang="en-US" dirty="0" smtClean="0"/>
              <a:t>with and resolve </a:t>
            </a:r>
            <a:r>
              <a:rPr lang="en-US" dirty="0"/>
              <a:t>the students’ negative </a:t>
            </a:r>
            <a:r>
              <a:rPr lang="en-US" dirty="0" smtClean="0"/>
              <a:t>feelings /insecurities/reactions… </a:t>
            </a:r>
            <a:r>
              <a:rPr lang="en-US" u="sng" dirty="0" smtClean="0"/>
              <a:t>their role changes …</a:t>
            </a:r>
            <a:r>
              <a:rPr lang="en-US" dirty="0" smtClean="0"/>
              <a:t>                                                                As </a:t>
            </a:r>
            <a:r>
              <a:rPr lang="en-US" dirty="0"/>
              <a:t>the process of </a:t>
            </a:r>
            <a:r>
              <a:rPr lang="en-US" i="1" dirty="0"/>
              <a:t>community learning </a:t>
            </a:r>
            <a:r>
              <a:rPr lang="en-US" dirty="0"/>
              <a:t>goes on, the learner shows </a:t>
            </a:r>
            <a:r>
              <a:rPr lang="en-US" dirty="0" smtClean="0"/>
              <a:t>degrees of independence /security </a:t>
            </a:r>
            <a:r>
              <a:rPr lang="en-US" dirty="0"/>
              <a:t>in one of 5 </a:t>
            </a:r>
            <a:r>
              <a:rPr lang="en-US" dirty="0" smtClean="0"/>
              <a:t>stages*, </a:t>
            </a:r>
            <a:r>
              <a:rPr lang="en-US" dirty="0"/>
              <a:t>with/-out the resource person’s </a:t>
            </a:r>
            <a:r>
              <a:rPr lang="en-US" dirty="0" smtClean="0"/>
              <a:t>help and/or support.</a:t>
            </a:r>
            <a:r>
              <a:rPr lang="en-US" dirty="0" smtClean="0"/>
              <a:t>                                                                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7027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CLL: </a:t>
            </a:r>
            <a:r>
              <a:rPr lang="en-US" dirty="0" smtClean="0"/>
              <a:t>basic </a:t>
            </a:r>
            <a:r>
              <a:rPr lang="en-US" dirty="0" smtClean="0"/>
              <a:t>procedure (continued)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2. In </a:t>
            </a:r>
            <a:r>
              <a:rPr lang="en-US" dirty="0" smtClean="0"/>
              <a:t>the </a:t>
            </a:r>
            <a:r>
              <a:rPr lang="en-US" i="1" u="sng" dirty="0" smtClean="0"/>
              <a:t>reflection</a:t>
            </a:r>
            <a:r>
              <a:rPr lang="en-US" dirty="0" smtClean="0"/>
              <a:t> phase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learner stands </a:t>
            </a:r>
            <a:r>
              <a:rPr lang="en-US" dirty="0" smtClean="0"/>
              <a:t>back and looks </a:t>
            </a:r>
            <a:r>
              <a:rPr lang="en-US" dirty="0"/>
              <a:t>at what he has </a:t>
            </a:r>
            <a:r>
              <a:rPr lang="en-US" dirty="0" smtClean="0"/>
              <a:t>done</a:t>
            </a:r>
            <a:r>
              <a:rPr lang="en-US" dirty="0"/>
              <a:t> in investment </a:t>
            </a:r>
            <a:r>
              <a:rPr lang="en-US" dirty="0" smtClean="0"/>
              <a:t>phase, </a:t>
            </a:r>
            <a:r>
              <a:rPr lang="en-US" dirty="0"/>
              <a:t>as a member of the </a:t>
            </a:r>
            <a:r>
              <a:rPr lang="en-US" i="1" dirty="0"/>
              <a:t>learning</a:t>
            </a:r>
            <a:r>
              <a:rPr lang="en-US" dirty="0"/>
              <a:t> </a:t>
            </a:r>
            <a:r>
              <a:rPr lang="en-US" dirty="0" smtClean="0"/>
              <a:t>community.                                                            The students </a:t>
            </a:r>
            <a:r>
              <a:rPr lang="en-US" dirty="0" smtClean="0"/>
              <a:t>talk about the </a:t>
            </a:r>
            <a:r>
              <a:rPr lang="en-US" dirty="0" smtClean="0"/>
              <a:t>experience linguistically and </a:t>
            </a:r>
            <a:r>
              <a:rPr lang="en-US" dirty="0" err="1" smtClean="0"/>
              <a:t>emotionaly</a:t>
            </a:r>
            <a:r>
              <a:rPr lang="en-US" dirty="0" smtClean="0"/>
              <a:t>, i.e., </a:t>
            </a:r>
            <a:r>
              <a:rPr lang="en-US" dirty="0" smtClean="0"/>
              <a:t>the</a:t>
            </a:r>
            <a:r>
              <a:rPr lang="en-US" u="sng" dirty="0" smtClean="0"/>
              <a:t> </a:t>
            </a:r>
            <a:r>
              <a:rPr lang="en-US" i="1" dirty="0" smtClean="0"/>
              <a:t>whole person </a:t>
            </a:r>
            <a:r>
              <a:rPr lang="en-US" dirty="0" smtClean="0"/>
              <a:t>express it/himself (3 </a:t>
            </a:r>
            <a:r>
              <a:rPr lang="en-US" dirty="0" smtClean="0"/>
              <a:t>steps*).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The resource person listens and </a:t>
            </a:r>
            <a:r>
              <a:rPr lang="en-US" dirty="0" smtClean="0"/>
              <a:t>reflects it back.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2901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CLL: Principles of a </a:t>
            </a:r>
            <a:r>
              <a:rPr lang="en-US" dirty="0" smtClean="0"/>
              <a:t>Method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 smtClean="0"/>
              <a:t>Principles</a:t>
            </a:r>
            <a:r>
              <a:rPr lang="en-US" dirty="0" smtClean="0"/>
              <a:t> underlying </a:t>
            </a:r>
            <a:r>
              <a:rPr lang="en-US" dirty="0" smtClean="0"/>
              <a:t>a </a:t>
            </a:r>
            <a:r>
              <a:rPr lang="en-US" dirty="0" smtClean="0"/>
              <a:t>FLL&amp;T </a:t>
            </a:r>
            <a:r>
              <a:rPr lang="en-US" b="1" dirty="0" smtClean="0"/>
              <a:t>method</a:t>
            </a:r>
            <a:r>
              <a:rPr lang="en-US" dirty="0" smtClean="0"/>
              <a:t>:                </a:t>
            </a:r>
            <a:r>
              <a:rPr lang="en-US" dirty="0" smtClean="0"/>
              <a:t>           1. language </a:t>
            </a:r>
            <a:r>
              <a:rPr lang="en-US" dirty="0" smtClean="0"/>
              <a:t>is a purposeful </a:t>
            </a:r>
            <a:r>
              <a:rPr lang="en-US" dirty="0" smtClean="0"/>
              <a:t>communicative </a:t>
            </a:r>
            <a:r>
              <a:rPr lang="en-US" dirty="0" smtClean="0"/>
              <a:t>interaction between people,                                                      </a:t>
            </a:r>
            <a:r>
              <a:rPr lang="en-US" dirty="0" smtClean="0"/>
              <a:t>             2. The </a:t>
            </a:r>
            <a:r>
              <a:rPr lang="en-US" dirty="0" smtClean="0"/>
              <a:t>student learns rapidly if </a:t>
            </a:r>
            <a:r>
              <a:rPr lang="en-US" dirty="0" smtClean="0"/>
              <a:t>he is not </a:t>
            </a:r>
            <a:r>
              <a:rPr lang="en-US" dirty="0" smtClean="0"/>
              <a:t>defending himself from someone else/knower-counselor*, </a:t>
            </a:r>
            <a:r>
              <a:rPr lang="en-US" dirty="0" smtClean="0"/>
              <a:t>         3. Help </a:t>
            </a:r>
            <a:r>
              <a:rPr lang="en-US" dirty="0" smtClean="0"/>
              <a:t>students stay in contact/work with language (form-meaning),                                                          </a:t>
            </a:r>
            <a:r>
              <a:rPr lang="en-US" dirty="0" smtClean="0"/>
              <a:t>         4. Help </a:t>
            </a:r>
            <a:r>
              <a:rPr lang="en-US" dirty="0" smtClean="0"/>
              <a:t>students maintain wholesome </a:t>
            </a:r>
            <a:r>
              <a:rPr lang="en-US" dirty="0" smtClean="0"/>
              <a:t>attitudes: guidelines/techniques</a:t>
            </a:r>
            <a:r>
              <a:rPr lang="en-US" dirty="0" smtClean="0"/>
              <a:t>, </a:t>
            </a:r>
            <a:r>
              <a:rPr lang="en-US" dirty="0" smtClean="0"/>
              <a:t>and                                                5. Make </a:t>
            </a:r>
            <a:r>
              <a:rPr lang="en-US" dirty="0" smtClean="0"/>
              <a:t>learning materials/activities easy </a:t>
            </a:r>
            <a:r>
              <a:rPr lang="en-US" dirty="0" smtClean="0"/>
              <a:t>for/to meet the above requirements.                                                      How far, </a:t>
            </a:r>
            <a:r>
              <a:rPr lang="en-US" i="1" u="sng" dirty="0" smtClean="0"/>
              <a:t>do you think</a:t>
            </a:r>
            <a:r>
              <a:rPr lang="en-US" dirty="0" smtClean="0"/>
              <a:t>, CLL fulfills the above criteria</a:t>
            </a:r>
            <a:r>
              <a:rPr lang="en-US" u="sng" dirty="0" smtClean="0"/>
              <a:t>? </a:t>
            </a:r>
            <a:endParaRPr lang="ar-EG" u="sng" dirty="0"/>
          </a:p>
        </p:txBody>
      </p:sp>
    </p:spTree>
    <p:extLst>
      <p:ext uri="{BB962C8B-B14F-4D97-AF65-F5344CB8AC3E}">
        <p14:creationId xmlns:p14="http://schemas.microsoft.com/office/powerpoint/2010/main" val="323941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395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Curran’s Counseling-Learning                  Community Language Learning </vt:lpstr>
      <vt:lpstr>Curran’s Counseling-Learning</vt:lpstr>
      <vt:lpstr>Community Language Learning</vt:lpstr>
      <vt:lpstr>CLL: basic procedure (continued)</vt:lpstr>
      <vt:lpstr>CLL: Principles of a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C-L/Community Language Learning</dc:title>
  <dc:creator>as -12-2015</dc:creator>
  <cp:lastModifiedBy>as -12-2015</cp:lastModifiedBy>
  <cp:revision>38</cp:revision>
  <dcterms:created xsi:type="dcterms:W3CDTF">2020-03-24T22:39:15Z</dcterms:created>
  <dcterms:modified xsi:type="dcterms:W3CDTF">2020-03-25T15:53:15Z</dcterms:modified>
</cp:coreProperties>
</file>