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4" r:id="rId1"/>
  </p:sldMasterIdLst>
  <p:notesMasterIdLst>
    <p:notesMasterId r:id="rId8"/>
  </p:notesMasterIdLst>
  <p:sldIdLst>
    <p:sldId id="257" r:id="rId2"/>
    <p:sldId id="259" r:id="rId3"/>
    <p:sldId id="263" r:id="rId4"/>
    <p:sldId id="286" r:id="rId5"/>
    <p:sldId id="295" r:id="rId6"/>
    <p:sldId id="296" r:id="rId7"/>
  </p:sldIdLst>
  <p:sldSz cx="9144000" cy="6858000" type="screen4x3"/>
  <p:notesSz cx="6797675" cy="9928225"/>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E"/>
    <a:srgbClr val="D1E8FF"/>
    <a:srgbClr val="99CCFF"/>
    <a:srgbClr val="F5C277"/>
    <a:srgbClr val="0000B8"/>
    <a:srgbClr val="005250"/>
    <a:srgbClr val="004240"/>
    <a:srgbClr val="9E0000"/>
    <a:srgbClr val="004442"/>
    <a:srgbClr val="A869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9874" autoAdjust="0"/>
  </p:normalViewPr>
  <p:slideViewPr>
    <p:cSldViewPr snapToGrid="0">
      <p:cViewPr varScale="1">
        <p:scale>
          <a:sx n="71" d="100"/>
          <a:sy n="71" d="100"/>
        </p:scale>
        <p:origin x="127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notesViewPr>
    <p:cSldViewPr snapToGrid="0">
      <p:cViewPr varScale="1">
        <p:scale>
          <a:sx n="39" d="100"/>
          <a:sy n="39" d="100"/>
        </p:scale>
        <p:origin x="-1518" y="-10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74" y="0"/>
            <a:ext cx="2945659" cy="496411"/>
          </a:xfrm>
          <a:prstGeom prst="rect">
            <a:avLst/>
          </a:prstGeom>
        </p:spPr>
        <p:txBody>
          <a:bodyPr vert="horz" lIns="91440" tIns="45720" rIns="91440" bIns="45720" rtlCol="1"/>
          <a:lstStyle>
            <a:lvl1pPr algn="l">
              <a:defRPr sz="1200"/>
            </a:lvl1pPr>
          </a:lstStyle>
          <a:p>
            <a:fld id="{D543AED5-D203-4EE4-91DC-E8240CE97F95}" type="datetimeFigureOut">
              <a:rPr lang="ar-EG" smtClean="0"/>
              <a:pPr/>
              <a:t>29/07/1441</a:t>
            </a:fld>
            <a:endParaRPr lang="ar-E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74" y="9430091"/>
            <a:ext cx="2945659" cy="496411"/>
          </a:xfrm>
          <a:prstGeom prst="rect">
            <a:avLst/>
          </a:prstGeom>
        </p:spPr>
        <p:txBody>
          <a:bodyPr vert="horz" lIns="91440" tIns="45720" rIns="91440" bIns="45720" rtlCol="1" anchor="b"/>
          <a:lstStyle>
            <a:lvl1pPr algn="l">
              <a:defRPr sz="1200"/>
            </a:lvl1pPr>
          </a:lstStyle>
          <a:p>
            <a:fld id="{6817CD55-05BF-4C2D-8CEC-C4091B226363}" type="slidenum">
              <a:rPr lang="ar-EG" smtClean="0"/>
              <a:pPr/>
              <a:t>‹#›</a:t>
            </a:fld>
            <a:endParaRPr lang="ar-EG"/>
          </a:p>
        </p:txBody>
      </p:sp>
    </p:spTree>
    <p:extLst>
      <p:ext uri="{BB962C8B-B14F-4D97-AF65-F5344CB8AC3E}">
        <p14:creationId xmlns:p14="http://schemas.microsoft.com/office/powerpoint/2010/main" val="2811162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569061454"/>
      </p:ext>
    </p:extLst>
  </p:cSld>
  <p:clrMapOvr>
    <a:masterClrMapping/>
  </p:clrMapOvr>
  <p:transition spd="slow">
    <p:wheel spokes="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35388383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88562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932382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619398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204811995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2002893185"/>
      </p:ext>
    </p:extLst>
  </p:cSld>
  <p:clrMapOvr>
    <a:masterClrMapping/>
  </p:clrMapOvr>
  <p:transition spd="slow">
    <p:wheel spokes="1"/>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2619362549"/>
      </p:ext>
    </p:extLst>
  </p:cSld>
  <p:clrMapOvr>
    <a:masterClrMapping/>
  </p:clrMapOvr>
  <p:transition spd="slow">
    <p:wheel spokes="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3894426821"/>
      </p:ext>
    </p:extLst>
  </p:cSld>
  <p:clrMapOvr>
    <a:masterClrMapping/>
  </p:clrMapOvr>
  <p:transition spd="slow">
    <p:wheel spokes="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345754870"/>
      </p:ext>
    </p:extLst>
  </p:cSld>
  <p:clrMapOvr>
    <a:masterClrMapping/>
  </p:clrMapOvr>
  <p:transition spd="slow">
    <p:wheel spokes="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721289658"/>
      </p:ext>
    </p:extLst>
  </p:cSld>
  <p:clrMapOvr>
    <a:masterClrMapping/>
  </p:clrMapOvr>
  <p:transition spd="slow">
    <p:wheel spokes="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3450073096"/>
      </p:ext>
    </p:extLst>
  </p:cSld>
  <p:clrMapOvr>
    <a:masterClrMapping/>
  </p:clrMapOvr>
  <p:transition spd="slow">
    <p:wheel spokes="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2512409263"/>
      </p:ext>
    </p:extLst>
  </p:cSld>
  <p:clrMapOvr>
    <a:masterClrMapping/>
  </p:clrMapOvr>
  <p:transition spd="slow">
    <p:wheel spokes="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1305013845"/>
      </p:ext>
    </p:extLst>
  </p:cSld>
  <p:clrMapOvr>
    <a:masterClrMapping/>
  </p:clrMapOvr>
  <p:transition spd="slow">
    <p:wheel spokes="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2140509260"/>
      </p:ext>
    </p:extLst>
  </p:cSld>
  <p:clrMapOvr>
    <a:masterClrMapping/>
  </p:clrMapOvr>
  <p:transition spd="slow">
    <p:wheel spokes="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459785182"/>
      </p:ext>
    </p:extLst>
  </p:cSld>
  <p:clrMapOvr>
    <a:masterClrMapping/>
  </p:clrMapOvr>
  <p:transition spd="slow">
    <p:wheel spokes="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656382-F17A-41AE-9EA8-A4AF6BAAC7C5}" type="datetimeFigureOut">
              <a:rPr lang="ar-EG" smtClean="0"/>
              <a:pPr/>
              <a:t>29/07/1441</a:t>
            </a:fld>
            <a:endParaRPr lang="ar-EG"/>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ABBA3A1-421E-41B9-B598-B7A482697A76}" type="slidenum">
              <a:rPr lang="ar-EG" smtClean="0"/>
              <a:pPr/>
              <a:t>‹#›</a:t>
            </a:fld>
            <a:endParaRPr lang="ar-EG"/>
          </a:p>
        </p:txBody>
      </p:sp>
    </p:spTree>
    <p:extLst>
      <p:ext uri="{BB962C8B-B14F-4D97-AF65-F5344CB8AC3E}">
        <p14:creationId xmlns:p14="http://schemas.microsoft.com/office/powerpoint/2010/main" val="2000088987"/>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Lst>
  <p:transition spd="slow">
    <p:wheel spokes="1"/>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r.wikipedia.org/wiki/%D8%B5%D9%88%D8%B1%D8%A9:Benhauniv1.GIF"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13" descr="Benhauniv1">
            <a:hlinkClick r:id="rId2" tooltip="&quot;&quot;"/>
          </p:cNvPr>
          <p:cNvPicPr>
            <a:picLocks noChangeAspect="1" noChangeArrowheads="1"/>
          </p:cNvPicPr>
          <p:nvPr/>
        </p:nvPicPr>
        <p:blipFill>
          <a:blip r:embed="rId3" cstate="print">
            <a:clrChange>
              <a:clrFrom>
                <a:srgbClr val="FFFFFF"/>
              </a:clrFrom>
              <a:clrTo>
                <a:srgbClr val="FFFFFF">
                  <a:alpha val="0"/>
                </a:srgbClr>
              </a:clrTo>
            </a:clrChange>
            <a:lum bright="6000" contrast="30000"/>
            <a:extLst>
              <a:ext uri="{28A0092B-C50C-407E-A947-70E740481C1C}">
                <a14:useLocalDpi xmlns:a14="http://schemas.microsoft.com/office/drawing/2010/main"/>
              </a:ext>
            </a:extLst>
          </a:blip>
          <a:srcRect t="-6496" b="6599"/>
          <a:stretch>
            <a:fillRect/>
          </a:stretch>
        </p:blipFill>
        <p:spPr>
          <a:xfrm>
            <a:off x="6730584" y="219497"/>
            <a:ext cx="1873770" cy="785817"/>
          </a:xfrm>
          <a:prstGeom prst="rect">
            <a:avLst/>
          </a:prstGeom>
          <a:solidFill>
            <a:schemeClr val="accent1"/>
          </a:solidFill>
          <a:ln w="57150" cmpd="thickThin">
            <a:solidFill>
              <a:srgbClr val="FF0000"/>
            </a:solidFill>
          </a:ln>
          <a:scene3d>
            <a:camera prst="orthographicFront"/>
            <a:lightRig rig="threePt" dir="t"/>
          </a:scene3d>
          <a:sp3d>
            <a:bevelT w="190500"/>
          </a:sp3d>
        </p:spPr>
      </p:pic>
      <p:sp>
        <p:nvSpPr>
          <p:cNvPr id="2" name="Rectangle 1"/>
          <p:cNvSpPr/>
          <p:nvPr/>
        </p:nvSpPr>
        <p:spPr>
          <a:xfrm>
            <a:off x="768483" y="1771868"/>
            <a:ext cx="7616758" cy="193899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000" b="1" dirty="0" smtClean="0"/>
              <a:t>الدكتوراه – قسم المناهج وطرق التدريس وتكنولوجيا التعليم</a:t>
            </a:r>
          </a:p>
          <a:p>
            <a:pPr algn="ctr"/>
            <a:r>
              <a:rPr lang="ar-SA" sz="4000" b="1" dirty="0" smtClean="0"/>
              <a:t>(تخصص الفلسفة والاجتماع)</a:t>
            </a:r>
            <a:endParaRPr lang="en-US" sz="4000" dirty="0"/>
          </a:p>
        </p:txBody>
      </p:sp>
      <p:grpSp>
        <p:nvGrpSpPr>
          <p:cNvPr id="4" name="Group 3"/>
          <p:cNvGrpSpPr/>
          <p:nvPr/>
        </p:nvGrpSpPr>
        <p:grpSpPr>
          <a:xfrm>
            <a:off x="2638584" y="3808450"/>
            <a:ext cx="3882137" cy="1777208"/>
            <a:chOff x="3178230" y="2519297"/>
            <a:chExt cx="3882137" cy="1039120"/>
          </a:xfrm>
        </p:grpSpPr>
        <p:sp>
          <p:nvSpPr>
            <p:cNvPr id="3" name="Rectangle 2"/>
            <p:cNvSpPr/>
            <p:nvPr/>
          </p:nvSpPr>
          <p:spPr>
            <a:xfrm>
              <a:off x="4310603" y="2519297"/>
              <a:ext cx="1070866" cy="584775"/>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3200" b="1" spc="50" dirty="0" smtClean="0">
                  <a:ln w="11430"/>
                  <a:solidFill>
                    <a:srgbClr val="C00000"/>
                  </a:solidFill>
                  <a:effectLst>
                    <a:outerShdw blurRad="76200" dist="50800" dir="5400000" algn="tl" rotWithShape="0">
                      <a:srgbClr val="000000">
                        <a:alpha val="65000"/>
                      </a:srgbClr>
                    </a:outerShdw>
                  </a:effectLst>
                  <a:cs typeface="AF_Najed" pitchFamily="2" charset="-78"/>
                </a:rPr>
                <a:t>إعداد</a:t>
              </a:r>
              <a:endParaRPr lang="en-US" sz="3200" b="1" spc="50" dirty="0">
                <a:ln w="11430"/>
                <a:solidFill>
                  <a:srgbClr val="C00000"/>
                </a:solidFill>
                <a:effectLst>
                  <a:outerShdw blurRad="76200" dist="50800" dir="5400000" algn="tl" rotWithShape="0">
                    <a:srgbClr val="000000">
                      <a:alpha val="65000"/>
                    </a:srgbClr>
                  </a:outerShdw>
                </a:effectLst>
                <a:cs typeface="AF_Najed" pitchFamily="2" charset="-78"/>
              </a:endParaRPr>
            </a:p>
          </p:txBody>
        </p:sp>
        <p:sp>
          <p:nvSpPr>
            <p:cNvPr id="8" name="Rectangle 7"/>
            <p:cNvSpPr/>
            <p:nvPr/>
          </p:nvSpPr>
          <p:spPr>
            <a:xfrm>
              <a:off x="3178230" y="2899783"/>
              <a:ext cx="3882137" cy="65863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70000"/>
                </a:lnSpc>
              </a:pPr>
              <a:r>
                <a:rPr lang="ar-EG" sz="3600" dirty="0">
                  <a:ln w="11430"/>
                  <a:solidFill>
                    <a:srgbClr val="004E4C"/>
                  </a:solidFill>
                  <a:effectLst>
                    <a:outerShdw blurRad="50800" dist="39000" dir="5460000" algn="tl">
                      <a:srgbClr val="000000">
                        <a:alpha val="38000"/>
                      </a:srgbClr>
                    </a:outerShdw>
                  </a:effectLst>
                  <a:cs typeface="AF_Najed" pitchFamily="2" charset="-78"/>
                </a:rPr>
                <a:t>ميساء محمد </a:t>
              </a:r>
              <a:r>
                <a:rPr lang="ar-EG" sz="3600" dirty="0" smtClean="0">
                  <a:ln w="11430"/>
                  <a:solidFill>
                    <a:srgbClr val="004E4C"/>
                  </a:solidFill>
                  <a:effectLst>
                    <a:outerShdw blurRad="50800" dist="39000" dir="5460000" algn="tl">
                      <a:srgbClr val="000000">
                        <a:alpha val="38000"/>
                      </a:srgbClr>
                    </a:outerShdw>
                  </a:effectLst>
                  <a:cs typeface="AF_Najed" pitchFamily="2" charset="-78"/>
                </a:rPr>
                <a:t>حمزة</a:t>
              </a:r>
            </a:p>
            <a:p>
              <a:pPr algn="ctr">
                <a:lnSpc>
                  <a:spcPct val="70000"/>
                </a:lnSpc>
              </a:pPr>
              <a:endParaRPr lang="ar-EG" sz="2000" dirty="0" smtClean="0">
                <a:ln w="11430"/>
                <a:solidFill>
                  <a:srgbClr val="004E4C"/>
                </a:solidFill>
                <a:effectLst>
                  <a:outerShdw blurRad="50800" dist="39000" dir="5460000" algn="tl">
                    <a:srgbClr val="000000">
                      <a:alpha val="38000"/>
                    </a:srgbClr>
                  </a:outerShdw>
                </a:effectLst>
                <a:cs typeface="AF_Najed" pitchFamily="2" charset="-78"/>
              </a:endParaRPr>
            </a:p>
            <a:p>
              <a:pPr algn="ctr">
                <a:lnSpc>
                  <a:spcPct val="70000"/>
                </a:lnSpc>
              </a:pPr>
              <a:r>
                <a:rPr lang="ar-SA" sz="3600" dirty="0" smtClean="0">
                  <a:ln w="11430"/>
                  <a:solidFill>
                    <a:srgbClr val="0000B8"/>
                  </a:solidFill>
                  <a:effectLst>
                    <a:outerShdw blurRad="50800" dist="39000" dir="5460000" algn="tl">
                      <a:srgbClr val="000000">
                        <a:alpha val="38000"/>
                      </a:srgbClr>
                    </a:outerShdw>
                  </a:effectLst>
                  <a:cs typeface="AF_Najed" pitchFamily="2" charset="-78"/>
                </a:rPr>
                <a:t>استاذ</a:t>
              </a:r>
              <a:r>
                <a:rPr lang="ar-EG" sz="3600" dirty="0" smtClean="0">
                  <a:ln w="11430"/>
                  <a:solidFill>
                    <a:srgbClr val="0000B8"/>
                  </a:solidFill>
                  <a:effectLst>
                    <a:outerShdw blurRad="50800" dist="39000" dir="5460000" algn="tl">
                      <a:srgbClr val="000000">
                        <a:alpha val="38000"/>
                      </a:srgbClr>
                    </a:outerShdw>
                  </a:effectLst>
                  <a:cs typeface="AF_Najed" pitchFamily="2" charset="-78"/>
                </a:rPr>
                <a:t> المناهج وطرق التدريس</a:t>
              </a:r>
              <a:r>
                <a:rPr lang="ar-SA" sz="3600" dirty="0" smtClean="0">
                  <a:ln w="11430"/>
                  <a:solidFill>
                    <a:srgbClr val="0000B8"/>
                  </a:solidFill>
                  <a:effectLst>
                    <a:outerShdw blurRad="50800" dist="39000" dir="5460000" algn="tl">
                      <a:srgbClr val="000000">
                        <a:alpha val="38000"/>
                      </a:srgbClr>
                    </a:outerShdw>
                  </a:effectLst>
                  <a:cs typeface="AF_Najed" pitchFamily="2" charset="-78"/>
                </a:rPr>
                <a:t> المساعد</a:t>
              </a:r>
              <a:endParaRPr lang="en-US" sz="3600" dirty="0">
                <a:ln w="11430"/>
                <a:solidFill>
                  <a:srgbClr val="0000B8"/>
                </a:solidFill>
                <a:effectLst>
                  <a:outerShdw blurRad="50800" dist="39000" dir="5460000" algn="tl">
                    <a:srgbClr val="000000">
                      <a:alpha val="38000"/>
                    </a:srgbClr>
                  </a:outerShdw>
                </a:effectLst>
                <a:cs typeface="AF_Najed" pitchFamily="2" charset="-78"/>
              </a:endParaRPr>
            </a:p>
          </p:txBody>
        </p:sp>
      </p:grpSp>
      <p:sp>
        <p:nvSpPr>
          <p:cNvPr id="15" name="Rectangle 14"/>
          <p:cNvSpPr/>
          <p:nvPr/>
        </p:nvSpPr>
        <p:spPr>
          <a:xfrm>
            <a:off x="2698229" y="5607751"/>
            <a:ext cx="3837482" cy="58477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200" b="1" dirty="0" smtClean="0">
                <a:ln w="11430"/>
                <a:solidFill>
                  <a:srgbClr val="00008E"/>
                </a:solidFill>
                <a:effectLst>
                  <a:outerShdw blurRad="50800" dist="39000" dir="5460000" algn="tl">
                    <a:srgbClr val="000000">
                      <a:alpha val="38000"/>
                    </a:srgbClr>
                  </a:outerShdw>
                </a:effectLst>
                <a:cs typeface="AF_Najed" pitchFamily="2" charset="-78"/>
              </a:rPr>
              <a:t>كلية </a:t>
            </a:r>
            <a:r>
              <a:rPr lang="ar-SA" sz="3200" b="1" dirty="0">
                <a:ln w="11430"/>
                <a:solidFill>
                  <a:srgbClr val="00008E"/>
                </a:solidFill>
                <a:effectLst>
                  <a:outerShdw blurRad="50800" dist="39000" dir="5460000" algn="tl">
                    <a:srgbClr val="000000">
                      <a:alpha val="38000"/>
                    </a:srgbClr>
                  </a:outerShdw>
                </a:effectLst>
                <a:cs typeface="AF_Najed" pitchFamily="2" charset="-78"/>
              </a:rPr>
              <a:t>التربية – جامعة بنها</a:t>
            </a:r>
            <a:endParaRPr lang="en-US" sz="3200" b="1" dirty="0">
              <a:ln w="11430"/>
              <a:solidFill>
                <a:srgbClr val="00008E"/>
              </a:solidFill>
              <a:effectLst>
                <a:outerShdw blurRad="50800" dist="39000" dir="5460000" algn="tl">
                  <a:srgbClr val="000000">
                    <a:alpha val="38000"/>
                  </a:srgbClr>
                </a:outerShdw>
              </a:effectLst>
              <a:cs typeface="AF_Najed" pitchFamily="2" charset="-78"/>
            </a:endParaRPr>
          </a:p>
        </p:txBody>
      </p:sp>
      <p:pic>
        <p:nvPicPr>
          <p:cNvPr id="19" name="Picture 18" descr="الكلية0.bmp"/>
          <p:cNvPicPr/>
          <p:nvPr/>
        </p:nvPicPr>
        <p:blipFill>
          <a:blip r:embed="rId4" cstate="print"/>
          <a:srcRect/>
          <a:stretch>
            <a:fillRect/>
          </a:stretch>
        </p:blipFill>
        <p:spPr bwMode="auto">
          <a:xfrm>
            <a:off x="909168" y="322444"/>
            <a:ext cx="2088865" cy="966709"/>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19"/>
                                        </p:tgtEl>
                                        <p:attrNameLst>
                                          <p:attrName>style.visibility</p:attrName>
                                        </p:attrNameLst>
                                      </p:cBhvr>
                                      <p:to>
                                        <p:strVal val="visible"/>
                                      </p:to>
                                    </p:set>
                                    <p:anim calcmode="lin" valueType="num">
                                      <p:cBhvr>
                                        <p:cTn id="14" dur="1000" fill="hold"/>
                                        <p:tgtEl>
                                          <p:spTgt spid="19"/>
                                        </p:tgtEl>
                                        <p:attrNameLst>
                                          <p:attrName>ppt_w</p:attrName>
                                        </p:attrNameLst>
                                      </p:cBhvr>
                                      <p:tavLst>
                                        <p:tav tm="0">
                                          <p:val>
                                            <p:fltVal val="0"/>
                                          </p:val>
                                        </p:tav>
                                        <p:tav tm="100000">
                                          <p:val>
                                            <p:strVal val="#ppt_w"/>
                                          </p:val>
                                        </p:tav>
                                      </p:tavLst>
                                    </p:anim>
                                    <p:anim calcmode="lin" valueType="num">
                                      <p:cBhvr>
                                        <p:cTn id="15" dur="1000" fill="hold"/>
                                        <p:tgtEl>
                                          <p:spTgt spid="19"/>
                                        </p:tgtEl>
                                        <p:attrNameLst>
                                          <p:attrName>ppt_h</p:attrName>
                                        </p:attrNameLst>
                                      </p:cBhvr>
                                      <p:tavLst>
                                        <p:tav tm="0">
                                          <p:val>
                                            <p:fltVal val="0"/>
                                          </p:val>
                                        </p:tav>
                                        <p:tav tm="100000">
                                          <p:val>
                                            <p:strVal val="#ppt_h"/>
                                          </p:val>
                                        </p:tav>
                                      </p:tavLst>
                                    </p:anim>
                                    <p:anim calcmode="lin" valueType="num">
                                      <p:cBhvr>
                                        <p:cTn id="16" dur="1000" fill="hold"/>
                                        <p:tgtEl>
                                          <p:spTgt spid="19"/>
                                        </p:tgtEl>
                                        <p:attrNameLst>
                                          <p:attrName>style.rotation</p:attrName>
                                        </p:attrNameLst>
                                      </p:cBhvr>
                                      <p:tavLst>
                                        <p:tav tm="0">
                                          <p:val>
                                            <p:fltVal val="90"/>
                                          </p:val>
                                        </p:tav>
                                        <p:tav tm="100000">
                                          <p:val>
                                            <p:fltVal val="0"/>
                                          </p:val>
                                        </p:tav>
                                      </p:tavLst>
                                    </p:anim>
                                    <p:animEffect transition="in" filter="fade">
                                      <p:cBhvr>
                                        <p:cTn id="17" dur="1000"/>
                                        <p:tgtEl>
                                          <p:spTgt spid="19"/>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2250" fill="hold"/>
                                        <p:tgtEl>
                                          <p:spTgt spid="2"/>
                                        </p:tgtEl>
                                        <p:attrNameLst>
                                          <p:attrName>ppt_w</p:attrName>
                                        </p:attrNameLst>
                                      </p:cBhvr>
                                      <p:tavLst>
                                        <p:tav tm="0">
                                          <p:val>
                                            <p:fltVal val="0"/>
                                          </p:val>
                                        </p:tav>
                                        <p:tav tm="100000">
                                          <p:val>
                                            <p:strVal val="#ppt_w"/>
                                          </p:val>
                                        </p:tav>
                                      </p:tavLst>
                                    </p:anim>
                                    <p:anim calcmode="lin" valueType="num">
                                      <p:cBhvr>
                                        <p:cTn id="22" dur="2250" fill="hold"/>
                                        <p:tgtEl>
                                          <p:spTgt spid="2"/>
                                        </p:tgtEl>
                                        <p:attrNameLst>
                                          <p:attrName>ppt_h</p:attrName>
                                        </p:attrNameLst>
                                      </p:cBhvr>
                                      <p:tavLst>
                                        <p:tav tm="0">
                                          <p:val>
                                            <p:fltVal val="0"/>
                                          </p:val>
                                        </p:tav>
                                        <p:tav tm="100000">
                                          <p:val>
                                            <p:strVal val="#ppt_h"/>
                                          </p:val>
                                        </p:tav>
                                      </p:tavLst>
                                    </p:anim>
                                    <p:animEffect transition="in" filter="fade">
                                      <p:cBhvr>
                                        <p:cTn id="23" dur="2250"/>
                                        <p:tgtEl>
                                          <p:spTgt spid="2"/>
                                        </p:tgtEl>
                                      </p:cBhvr>
                                    </p:animEffect>
                                  </p:childTnLst>
                                </p:cTn>
                              </p:par>
                            </p:childTnLst>
                          </p:cTn>
                        </p:par>
                        <p:par>
                          <p:cTn id="24" fill="hold">
                            <p:stCondLst>
                              <p:cond delay="4250"/>
                            </p:stCondLst>
                            <p:childTnLst>
                              <p:par>
                                <p:cTn id="25" presetID="31"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fltVal val="0"/>
                                          </p:val>
                                        </p:tav>
                                        <p:tav tm="100000">
                                          <p:val>
                                            <p:strVal val="#ppt_w"/>
                                          </p:val>
                                        </p:tav>
                                      </p:tavLst>
                                    </p:anim>
                                    <p:anim calcmode="lin" valueType="num">
                                      <p:cBhvr>
                                        <p:cTn id="28" dur="1000" fill="hold"/>
                                        <p:tgtEl>
                                          <p:spTgt spid="4"/>
                                        </p:tgtEl>
                                        <p:attrNameLst>
                                          <p:attrName>ppt_h</p:attrName>
                                        </p:attrNameLst>
                                      </p:cBhvr>
                                      <p:tavLst>
                                        <p:tav tm="0">
                                          <p:val>
                                            <p:fltVal val="0"/>
                                          </p:val>
                                        </p:tav>
                                        <p:tav tm="100000">
                                          <p:val>
                                            <p:strVal val="#ppt_h"/>
                                          </p:val>
                                        </p:tav>
                                      </p:tavLst>
                                    </p:anim>
                                    <p:anim calcmode="lin" valueType="num">
                                      <p:cBhvr>
                                        <p:cTn id="29" dur="1000" fill="hold"/>
                                        <p:tgtEl>
                                          <p:spTgt spid="4"/>
                                        </p:tgtEl>
                                        <p:attrNameLst>
                                          <p:attrName>style.rotation</p:attrName>
                                        </p:attrNameLst>
                                      </p:cBhvr>
                                      <p:tavLst>
                                        <p:tav tm="0">
                                          <p:val>
                                            <p:fltVal val="90"/>
                                          </p:val>
                                        </p:tav>
                                        <p:tav tm="100000">
                                          <p:val>
                                            <p:fltVal val="0"/>
                                          </p:val>
                                        </p:tav>
                                      </p:tavLst>
                                    </p:anim>
                                    <p:animEffect transition="in" filter="fade">
                                      <p:cBhvr>
                                        <p:cTn id="30" dur="1000"/>
                                        <p:tgtEl>
                                          <p:spTgt spid="4"/>
                                        </p:tgtEl>
                                      </p:cBhvr>
                                    </p:animEffect>
                                  </p:childTnLst>
                                </p:cTn>
                              </p:par>
                            </p:childTnLst>
                          </p:cTn>
                        </p:par>
                        <p:par>
                          <p:cTn id="31" fill="hold">
                            <p:stCondLst>
                              <p:cond delay="5250"/>
                            </p:stCondLst>
                            <p:childTnLst>
                              <p:par>
                                <p:cTn id="32" presetID="31" presetClass="entr" presetSubtype="0" fill="hold" grpId="0" nodeType="afterEffect">
                                  <p:stCondLst>
                                    <p:cond delay="0"/>
                                  </p:stCondLst>
                                  <p:iterate type="lt">
                                    <p:tmPct val="5000"/>
                                  </p:iterate>
                                  <p:childTnLst>
                                    <p:set>
                                      <p:cBhvr>
                                        <p:cTn id="33" dur="1" fill="hold">
                                          <p:stCondLst>
                                            <p:cond delay="0"/>
                                          </p:stCondLst>
                                        </p:cTn>
                                        <p:tgtEl>
                                          <p:spTgt spid="15"/>
                                        </p:tgtEl>
                                        <p:attrNameLst>
                                          <p:attrName>style.visibility</p:attrName>
                                        </p:attrNameLst>
                                      </p:cBhvr>
                                      <p:to>
                                        <p:strVal val="visible"/>
                                      </p:to>
                                    </p:set>
                                    <p:anim calcmode="lin" valueType="num">
                                      <p:cBhvr>
                                        <p:cTn id="34" dur="2000" fill="hold"/>
                                        <p:tgtEl>
                                          <p:spTgt spid="15"/>
                                        </p:tgtEl>
                                        <p:attrNameLst>
                                          <p:attrName>ppt_w</p:attrName>
                                        </p:attrNameLst>
                                      </p:cBhvr>
                                      <p:tavLst>
                                        <p:tav tm="0">
                                          <p:val>
                                            <p:fltVal val="0"/>
                                          </p:val>
                                        </p:tav>
                                        <p:tav tm="100000">
                                          <p:val>
                                            <p:strVal val="#ppt_w"/>
                                          </p:val>
                                        </p:tav>
                                      </p:tavLst>
                                    </p:anim>
                                    <p:anim calcmode="lin" valueType="num">
                                      <p:cBhvr>
                                        <p:cTn id="35" dur="2000" fill="hold"/>
                                        <p:tgtEl>
                                          <p:spTgt spid="15"/>
                                        </p:tgtEl>
                                        <p:attrNameLst>
                                          <p:attrName>ppt_h</p:attrName>
                                        </p:attrNameLst>
                                      </p:cBhvr>
                                      <p:tavLst>
                                        <p:tav tm="0">
                                          <p:val>
                                            <p:fltVal val="0"/>
                                          </p:val>
                                        </p:tav>
                                        <p:tav tm="100000">
                                          <p:val>
                                            <p:strVal val="#ppt_h"/>
                                          </p:val>
                                        </p:tav>
                                      </p:tavLst>
                                    </p:anim>
                                    <p:anim calcmode="lin" valueType="num">
                                      <p:cBhvr>
                                        <p:cTn id="36" dur="2000" fill="hold"/>
                                        <p:tgtEl>
                                          <p:spTgt spid="15"/>
                                        </p:tgtEl>
                                        <p:attrNameLst>
                                          <p:attrName>style.rotation</p:attrName>
                                        </p:attrNameLst>
                                      </p:cBhvr>
                                      <p:tavLst>
                                        <p:tav tm="0">
                                          <p:val>
                                            <p:fltVal val="90"/>
                                          </p:val>
                                        </p:tav>
                                        <p:tav tm="100000">
                                          <p:val>
                                            <p:fltVal val="0"/>
                                          </p:val>
                                        </p:tav>
                                      </p:tavLst>
                                    </p:anim>
                                    <p:animEffect transition="in" filter="fade">
                                      <p:cBhvr>
                                        <p:cTn id="3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3209887" y="1259898"/>
            <a:ext cx="3055350" cy="5009562"/>
            <a:chOff x="3213034" y="1302698"/>
            <a:chExt cx="3055350" cy="5009562"/>
          </a:xfrm>
        </p:grpSpPr>
        <p:sp>
          <p:nvSpPr>
            <p:cNvPr id="28" name="Freeform 27">
              <a:hlinkClick r:id="rId2" action="ppaction://hlinksldjump"/>
            </p:cNvPr>
            <p:cNvSpPr/>
            <p:nvPr/>
          </p:nvSpPr>
          <p:spPr>
            <a:xfrm>
              <a:off x="3213034" y="1302698"/>
              <a:ext cx="2364272" cy="1493793"/>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lvl="0" algn="ctr" defTabSz="1244600" rtl="1">
                <a:lnSpc>
                  <a:spcPct val="90000"/>
                </a:lnSpc>
                <a:spcBef>
                  <a:spcPct val="0"/>
                </a:spcBef>
                <a:spcAft>
                  <a:spcPct val="35000"/>
                </a:spcAft>
              </a:pPr>
              <a:endParaRPr lang="ar-EG" sz="2400" b="1" kern="1200" dirty="0"/>
            </a:p>
          </p:txBody>
        </p:sp>
        <p:sp>
          <p:nvSpPr>
            <p:cNvPr id="9" name="Freeform 8"/>
            <p:cNvSpPr/>
            <p:nvPr/>
          </p:nvSpPr>
          <p:spPr>
            <a:xfrm>
              <a:off x="3469420" y="3329677"/>
              <a:ext cx="2345887" cy="1579311"/>
            </a:xfrm>
            <a:custGeom>
              <a:avLst/>
              <a:gdLst>
                <a:gd name="connsiteX0" fmla="*/ 0 w 1725795"/>
                <a:gd name="connsiteY0" fmla="*/ 811315 h 1622629"/>
                <a:gd name="connsiteX1" fmla="*/ 862898 w 1725795"/>
                <a:gd name="connsiteY1" fmla="*/ 0 h 1622629"/>
                <a:gd name="connsiteX2" fmla="*/ 1725796 w 1725795"/>
                <a:gd name="connsiteY2" fmla="*/ 811315 h 1622629"/>
                <a:gd name="connsiteX3" fmla="*/ 862898 w 1725795"/>
                <a:gd name="connsiteY3" fmla="*/ 1622630 h 1622629"/>
                <a:gd name="connsiteX4" fmla="*/ 0 w 1725795"/>
                <a:gd name="connsiteY4" fmla="*/ 811315 h 1622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5795" h="1622629">
                  <a:moveTo>
                    <a:pt x="0" y="811315"/>
                  </a:moveTo>
                  <a:cubicBezTo>
                    <a:pt x="0" y="363238"/>
                    <a:pt x="386333" y="0"/>
                    <a:pt x="862898" y="0"/>
                  </a:cubicBezTo>
                  <a:cubicBezTo>
                    <a:pt x="1339463" y="0"/>
                    <a:pt x="1725796" y="363238"/>
                    <a:pt x="1725796" y="811315"/>
                  </a:cubicBezTo>
                  <a:cubicBezTo>
                    <a:pt x="1725796" y="1259392"/>
                    <a:pt x="1339463" y="1622630"/>
                    <a:pt x="862898" y="1622630"/>
                  </a:cubicBezTo>
                  <a:cubicBezTo>
                    <a:pt x="386333" y="1622630"/>
                    <a:pt x="0" y="1259392"/>
                    <a:pt x="0" y="811315"/>
                  </a:cubicBezTo>
                  <a:close/>
                </a:path>
              </a:pathLst>
            </a:custGeom>
            <a:solidFill>
              <a:srgbClr val="8E0000"/>
            </a:solidFill>
            <a:scene3d>
              <a:camera prst="orthographicFront"/>
              <a:lightRig rig="threePt" dir="t"/>
            </a:scene3d>
            <a:sp3d>
              <a:bevelT w="1778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8297" tIns="273189" rIns="288297" bIns="273189" numCol="1" spcCol="1270" anchor="ctr" anchorCtr="0">
              <a:noAutofit/>
            </a:bodyPr>
            <a:lstStyle/>
            <a:p>
              <a:pPr algn="ctr"/>
              <a:r>
                <a:rPr lang="ar-SA"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الاتجاهات الحديثة للبحث فى التخصص</a:t>
              </a:r>
              <a:endParaRPr lang="en-US" sz="2000" dirty="0">
                <a:latin typeface="Arial" panose="020B0604020202020204" pitchFamily="34" charset="0"/>
                <a:cs typeface="Arial" panose="020B0604020202020204" pitchFamily="34" charset="0"/>
              </a:endParaRPr>
            </a:p>
          </p:txBody>
        </p:sp>
        <p:sp>
          <p:nvSpPr>
            <p:cNvPr id="18" name="Rectangle 17"/>
            <p:cNvSpPr/>
            <p:nvPr/>
          </p:nvSpPr>
          <p:spPr>
            <a:xfrm>
              <a:off x="3451345" y="5764418"/>
              <a:ext cx="2817039" cy="547842"/>
            </a:xfrm>
            <a:prstGeom prst="rect">
              <a:avLst/>
            </a:prstGeom>
            <a:effectLst>
              <a:outerShdw blurRad="50800" dist="38100" algn="l" rotWithShape="0">
                <a:prstClr val="black">
                  <a:alpha val="40000"/>
                </a:prstClr>
              </a:outerShdw>
            </a:effectLst>
          </p:spPr>
          <p:txBody>
            <a:bodyPr wrap="square">
              <a:spAutoFit/>
            </a:bodyPr>
            <a:lstStyle/>
            <a:p>
              <a:pPr lvl="0" algn="ctr" defTabSz="1244600">
                <a:lnSpc>
                  <a:spcPct val="90000"/>
                </a:lnSpc>
                <a:spcBef>
                  <a:spcPct val="0"/>
                </a:spcBef>
                <a:spcAft>
                  <a:spcPct val="35000"/>
                </a:spcAft>
              </a:pPr>
              <a:endParaRPr lang="ar-EG" sz="3200" dirty="0">
                <a:solidFill>
                  <a:srgbClr val="FFFF00"/>
                </a:solidFill>
                <a:cs typeface="AF_Najed" pitchFamily="2" charset="-78"/>
              </a:endParaRPr>
            </a:p>
          </p:txBody>
        </p:sp>
        <p:sp>
          <p:nvSpPr>
            <p:cNvPr id="19" name="Rectangle 18"/>
            <p:cNvSpPr/>
            <p:nvPr/>
          </p:nvSpPr>
          <p:spPr>
            <a:xfrm>
              <a:off x="3372789" y="1490859"/>
              <a:ext cx="1888760" cy="923330"/>
            </a:xfrm>
            <a:prstGeom prst="rect">
              <a:avLst/>
            </a:prstGeom>
            <a:effectLst>
              <a:outerShdw blurRad="50800" dist="38100" dir="2700000" algn="tl" rotWithShape="0">
                <a:prstClr val="black">
                  <a:alpha val="40000"/>
                </a:prstClr>
              </a:outerShdw>
            </a:effectLst>
          </p:spPr>
          <p:txBody>
            <a:bodyPr wrap="square">
              <a:spAutoFit/>
            </a:bodyPr>
            <a:lstStyle/>
            <a:p>
              <a:pPr algn="ctr" defTabSz="1244600">
                <a:lnSpc>
                  <a:spcPct val="90000"/>
                </a:lnSpc>
                <a:spcBef>
                  <a:spcPct val="0"/>
                </a:spcBef>
                <a:spcAft>
                  <a:spcPct val="35000"/>
                </a:spcAft>
              </a:pPr>
              <a:r>
                <a:rPr lang="ar-SA" sz="3200" b="1" u="sng" dirty="0" smtClean="0">
                  <a:solidFill>
                    <a:schemeClr val="lt1"/>
                  </a:solidFill>
                </a:rPr>
                <a:t>أهم </a:t>
              </a:r>
              <a:r>
                <a:rPr lang="ar-SA" sz="2800" b="1" u="sng" dirty="0" smtClean="0">
                  <a:solidFill>
                    <a:schemeClr val="lt1"/>
                  </a:solidFill>
                </a:rPr>
                <a:t>الاتجاهات</a:t>
              </a:r>
              <a:endParaRPr lang="en-US" sz="3200" b="1" dirty="0">
                <a:solidFill>
                  <a:srgbClr val="FFFF00"/>
                </a:solidFill>
                <a:cs typeface="AF_Najed" pitchFamily="2" charset="-78"/>
              </a:endParaRPr>
            </a:p>
          </p:txBody>
        </p:sp>
        <p:sp>
          <p:nvSpPr>
            <p:cNvPr id="29" name="Freeform 28"/>
            <p:cNvSpPr/>
            <p:nvPr/>
          </p:nvSpPr>
          <p:spPr>
            <a:xfrm rot="15903107">
              <a:off x="4279241" y="2743236"/>
              <a:ext cx="438518" cy="693404"/>
            </a:xfrm>
            <a:custGeom>
              <a:avLst/>
              <a:gdLst>
                <a:gd name="connsiteX0" fmla="*/ 0 w 269527"/>
                <a:gd name="connsiteY0" fmla="*/ 93687 h 468434"/>
                <a:gd name="connsiteX1" fmla="*/ 134764 w 269527"/>
                <a:gd name="connsiteY1" fmla="*/ 93687 h 468434"/>
                <a:gd name="connsiteX2" fmla="*/ 134764 w 269527"/>
                <a:gd name="connsiteY2" fmla="*/ 0 h 468434"/>
                <a:gd name="connsiteX3" fmla="*/ 269527 w 269527"/>
                <a:gd name="connsiteY3" fmla="*/ 234217 h 468434"/>
                <a:gd name="connsiteX4" fmla="*/ 134764 w 269527"/>
                <a:gd name="connsiteY4" fmla="*/ 468434 h 468434"/>
                <a:gd name="connsiteX5" fmla="*/ 134764 w 269527"/>
                <a:gd name="connsiteY5" fmla="*/ 374747 h 468434"/>
                <a:gd name="connsiteX6" fmla="*/ 0 w 269527"/>
                <a:gd name="connsiteY6" fmla="*/ 374747 h 468434"/>
                <a:gd name="connsiteX7" fmla="*/ 0 w 269527"/>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27" h="468434">
                  <a:moveTo>
                    <a:pt x="0" y="93687"/>
                  </a:moveTo>
                  <a:lnTo>
                    <a:pt x="134764" y="93687"/>
                  </a:lnTo>
                  <a:lnTo>
                    <a:pt x="134764" y="0"/>
                  </a:lnTo>
                  <a:lnTo>
                    <a:pt x="269527" y="234217"/>
                  </a:lnTo>
                  <a:lnTo>
                    <a:pt x="134764" y="468434"/>
                  </a:lnTo>
                  <a:lnTo>
                    <a:pt x="134764" y="374747"/>
                  </a:lnTo>
                  <a:lnTo>
                    <a:pt x="0" y="374747"/>
                  </a:lnTo>
                  <a:lnTo>
                    <a:pt x="0" y="9368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grpSp>
      <p:sp>
        <p:nvSpPr>
          <p:cNvPr id="22" name="Freeform 21"/>
          <p:cNvSpPr/>
          <p:nvPr/>
        </p:nvSpPr>
        <p:spPr>
          <a:xfrm rot="1563567">
            <a:off x="5778364" y="4090675"/>
            <a:ext cx="682832" cy="551944"/>
          </a:xfrm>
          <a:custGeom>
            <a:avLst/>
            <a:gdLst>
              <a:gd name="connsiteX0" fmla="*/ 0 w 269527"/>
              <a:gd name="connsiteY0" fmla="*/ 93687 h 468434"/>
              <a:gd name="connsiteX1" fmla="*/ 134764 w 269527"/>
              <a:gd name="connsiteY1" fmla="*/ 93687 h 468434"/>
              <a:gd name="connsiteX2" fmla="*/ 134764 w 269527"/>
              <a:gd name="connsiteY2" fmla="*/ 0 h 468434"/>
              <a:gd name="connsiteX3" fmla="*/ 269527 w 269527"/>
              <a:gd name="connsiteY3" fmla="*/ 234217 h 468434"/>
              <a:gd name="connsiteX4" fmla="*/ 134764 w 269527"/>
              <a:gd name="connsiteY4" fmla="*/ 468434 h 468434"/>
              <a:gd name="connsiteX5" fmla="*/ 134764 w 269527"/>
              <a:gd name="connsiteY5" fmla="*/ 374747 h 468434"/>
              <a:gd name="connsiteX6" fmla="*/ 0 w 269527"/>
              <a:gd name="connsiteY6" fmla="*/ 374747 h 468434"/>
              <a:gd name="connsiteX7" fmla="*/ 0 w 269527"/>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27" h="468434">
                <a:moveTo>
                  <a:pt x="0" y="93687"/>
                </a:moveTo>
                <a:lnTo>
                  <a:pt x="134764" y="93687"/>
                </a:lnTo>
                <a:lnTo>
                  <a:pt x="134764" y="0"/>
                </a:lnTo>
                <a:lnTo>
                  <a:pt x="269527" y="234217"/>
                </a:lnTo>
                <a:lnTo>
                  <a:pt x="134764" y="468434"/>
                </a:lnTo>
                <a:lnTo>
                  <a:pt x="134764" y="374747"/>
                </a:lnTo>
                <a:lnTo>
                  <a:pt x="0" y="374747"/>
                </a:lnTo>
                <a:lnTo>
                  <a:pt x="0" y="9368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sp>
        <p:nvSpPr>
          <p:cNvPr id="23" name="Freeform 22"/>
          <p:cNvSpPr/>
          <p:nvPr/>
        </p:nvSpPr>
        <p:spPr>
          <a:xfrm>
            <a:off x="6389358" y="3761032"/>
            <a:ext cx="2364272" cy="2111686"/>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algn="ctr" defTabSz="1244600">
              <a:lnSpc>
                <a:spcPct val="90000"/>
              </a:lnSpc>
              <a:spcBef>
                <a:spcPct val="0"/>
              </a:spcBef>
              <a:spcAft>
                <a:spcPct val="35000"/>
              </a:spcAft>
            </a:pPr>
            <a:r>
              <a:rPr lang="ar-SA" sz="2800" b="1" dirty="0" smtClean="0"/>
              <a:t>أهم الدراسات التى تناولتها</a:t>
            </a:r>
            <a:endParaRPr lang="ar-EG" sz="2800" b="1" dirty="0">
              <a:solidFill>
                <a:srgbClr val="00008E"/>
              </a:solidFill>
            </a:endParaRPr>
          </a:p>
        </p:txBody>
      </p:sp>
      <p:sp>
        <p:nvSpPr>
          <p:cNvPr id="25" name="Freeform 24">
            <a:hlinkClick r:id="rId3" action="ppaction://hlinksldjump"/>
          </p:cNvPr>
          <p:cNvSpPr/>
          <p:nvPr/>
        </p:nvSpPr>
        <p:spPr>
          <a:xfrm>
            <a:off x="366438" y="3764679"/>
            <a:ext cx="2364272" cy="1999739"/>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lvl="0" algn="ctr" defTabSz="1244600">
              <a:lnSpc>
                <a:spcPct val="90000"/>
              </a:lnSpc>
              <a:spcBef>
                <a:spcPct val="0"/>
              </a:spcBef>
              <a:spcAft>
                <a:spcPct val="35000"/>
              </a:spcAft>
            </a:pPr>
            <a:r>
              <a:rPr lang="ar-SA" sz="2800" b="1" u="sng" dirty="0" smtClean="0"/>
              <a:t>دورها فى تطوير التخصص</a:t>
            </a:r>
            <a:endParaRPr lang="ar-EG" sz="2800" dirty="0">
              <a:solidFill>
                <a:srgbClr val="FFFF00"/>
              </a:solidFill>
              <a:cs typeface="AF_Najed" pitchFamily="2" charset="-78"/>
            </a:endParaRPr>
          </a:p>
        </p:txBody>
      </p:sp>
      <p:sp>
        <p:nvSpPr>
          <p:cNvPr id="26" name="Freeform 25"/>
          <p:cNvSpPr/>
          <p:nvPr/>
        </p:nvSpPr>
        <p:spPr>
          <a:xfrm rot="20471544">
            <a:off x="2744099" y="4184282"/>
            <a:ext cx="720264" cy="455930"/>
          </a:xfrm>
          <a:custGeom>
            <a:avLst/>
            <a:gdLst>
              <a:gd name="connsiteX0" fmla="*/ 0 w 280694"/>
              <a:gd name="connsiteY0" fmla="*/ 93687 h 468434"/>
              <a:gd name="connsiteX1" fmla="*/ 140347 w 280694"/>
              <a:gd name="connsiteY1" fmla="*/ 93687 h 468434"/>
              <a:gd name="connsiteX2" fmla="*/ 140347 w 280694"/>
              <a:gd name="connsiteY2" fmla="*/ 0 h 468434"/>
              <a:gd name="connsiteX3" fmla="*/ 280694 w 280694"/>
              <a:gd name="connsiteY3" fmla="*/ 234217 h 468434"/>
              <a:gd name="connsiteX4" fmla="*/ 140347 w 280694"/>
              <a:gd name="connsiteY4" fmla="*/ 468434 h 468434"/>
              <a:gd name="connsiteX5" fmla="*/ 140347 w 280694"/>
              <a:gd name="connsiteY5" fmla="*/ 374747 h 468434"/>
              <a:gd name="connsiteX6" fmla="*/ 0 w 280694"/>
              <a:gd name="connsiteY6" fmla="*/ 374747 h 468434"/>
              <a:gd name="connsiteX7" fmla="*/ 0 w 280694"/>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694" h="468434">
                <a:moveTo>
                  <a:pt x="280694" y="374747"/>
                </a:moveTo>
                <a:lnTo>
                  <a:pt x="140347" y="374747"/>
                </a:lnTo>
                <a:lnTo>
                  <a:pt x="140347" y="468434"/>
                </a:lnTo>
                <a:lnTo>
                  <a:pt x="0" y="234217"/>
                </a:lnTo>
                <a:lnTo>
                  <a:pt x="140347" y="0"/>
                </a:lnTo>
                <a:lnTo>
                  <a:pt x="140347" y="93687"/>
                </a:lnTo>
                <a:lnTo>
                  <a:pt x="280694" y="93687"/>
                </a:lnTo>
                <a:lnTo>
                  <a:pt x="280694" y="37474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sp>
        <p:nvSpPr>
          <p:cNvPr id="31" name="Title 30"/>
          <p:cNvSpPr>
            <a:spLocks noGrp="1"/>
          </p:cNvSpPr>
          <p:nvPr>
            <p:ph type="title"/>
          </p:nvPr>
        </p:nvSpPr>
        <p:spPr/>
        <p:txBody>
          <a:bodyPr/>
          <a:lstStyle/>
          <a:p>
            <a:endParaRPr lang="en-US"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fltVal val="0"/>
                                          </p:val>
                                        </p:tav>
                                        <p:tav tm="100000">
                                          <p:val>
                                            <p:strVal val="#ppt_w"/>
                                          </p:val>
                                        </p:tav>
                                      </p:tavLst>
                                    </p:anim>
                                    <p:anim calcmode="lin" valueType="num">
                                      <p:cBhvr>
                                        <p:cTn id="8" dur="1000" fill="hold"/>
                                        <p:tgtEl>
                                          <p:spTgt spid="30"/>
                                        </p:tgtEl>
                                        <p:attrNameLst>
                                          <p:attrName>ppt_h</p:attrName>
                                        </p:attrNameLst>
                                      </p:cBhvr>
                                      <p:tavLst>
                                        <p:tav tm="0">
                                          <p:val>
                                            <p:fltVal val="0"/>
                                          </p:val>
                                        </p:tav>
                                        <p:tav tm="100000">
                                          <p:val>
                                            <p:strVal val="#ppt_h"/>
                                          </p:val>
                                        </p:tav>
                                      </p:tavLst>
                                    </p:anim>
                                    <p:anim calcmode="lin" valueType="num">
                                      <p:cBhvr>
                                        <p:cTn id="9" dur="1000" fill="hold"/>
                                        <p:tgtEl>
                                          <p:spTgt spid="30"/>
                                        </p:tgtEl>
                                        <p:attrNameLst>
                                          <p:attrName>style.rotation</p:attrName>
                                        </p:attrNameLst>
                                      </p:cBhvr>
                                      <p:tavLst>
                                        <p:tav tm="0">
                                          <p:val>
                                            <p:fltVal val="90"/>
                                          </p:val>
                                        </p:tav>
                                        <p:tav tm="100000">
                                          <p:val>
                                            <p:fltVal val="0"/>
                                          </p:val>
                                        </p:tav>
                                      </p:tavLst>
                                    </p:anim>
                                    <p:animEffect transition="in" filter="fade">
                                      <p:cBhvr>
                                        <p:cTn id="10" dur="1000"/>
                                        <p:tgtEl>
                                          <p:spTgt spid="30"/>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22"/>
                                        </p:tgtEl>
                                        <p:attrNameLst>
                                          <p:attrName>style.visibility</p:attrName>
                                        </p:attrNameLst>
                                      </p:cBhvr>
                                      <p:to>
                                        <p:strVal val="visible"/>
                                      </p:to>
                                    </p:set>
                                    <p:anim calcmode="lin" valueType="num">
                                      <p:cBhvr>
                                        <p:cTn id="13" dur="1000" fill="hold"/>
                                        <p:tgtEl>
                                          <p:spTgt spid="22"/>
                                        </p:tgtEl>
                                        <p:attrNameLst>
                                          <p:attrName>ppt_w</p:attrName>
                                        </p:attrNameLst>
                                      </p:cBhvr>
                                      <p:tavLst>
                                        <p:tav tm="0">
                                          <p:val>
                                            <p:fltVal val="0"/>
                                          </p:val>
                                        </p:tav>
                                        <p:tav tm="100000">
                                          <p:val>
                                            <p:strVal val="#ppt_w"/>
                                          </p:val>
                                        </p:tav>
                                      </p:tavLst>
                                    </p:anim>
                                    <p:anim calcmode="lin" valueType="num">
                                      <p:cBhvr>
                                        <p:cTn id="14" dur="1000" fill="hold"/>
                                        <p:tgtEl>
                                          <p:spTgt spid="22"/>
                                        </p:tgtEl>
                                        <p:attrNameLst>
                                          <p:attrName>ppt_h</p:attrName>
                                        </p:attrNameLst>
                                      </p:cBhvr>
                                      <p:tavLst>
                                        <p:tav tm="0">
                                          <p:val>
                                            <p:fltVal val="0"/>
                                          </p:val>
                                        </p:tav>
                                        <p:tav tm="100000">
                                          <p:val>
                                            <p:strVal val="#ppt_h"/>
                                          </p:val>
                                        </p:tav>
                                      </p:tavLst>
                                    </p:anim>
                                    <p:anim calcmode="lin" valueType="num">
                                      <p:cBhvr>
                                        <p:cTn id="15" dur="1000" fill="hold"/>
                                        <p:tgtEl>
                                          <p:spTgt spid="22"/>
                                        </p:tgtEl>
                                        <p:attrNameLst>
                                          <p:attrName>style.rotation</p:attrName>
                                        </p:attrNameLst>
                                      </p:cBhvr>
                                      <p:tavLst>
                                        <p:tav tm="0">
                                          <p:val>
                                            <p:fltVal val="90"/>
                                          </p:val>
                                        </p:tav>
                                        <p:tav tm="100000">
                                          <p:val>
                                            <p:fltVal val="0"/>
                                          </p:val>
                                        </p:tav>
                                      </p:tavLst>
                                    </p:anim>
                                    <p:animEffect transition="in" filter="fade">
                                      <p:cBhvr>
                                        <p:cTn id="16" dur="1000"/>
                                        <p:tgtEl>
                                          <p:spTgt spid="22"/>
                                        </p:tgtEl>
                                      </p:cBhvr>
                                    </p:animEffect>
                                  </p:childTnLst>
                                </p:cTn>
                              </p:par>
                              <p:par>
                                <p:cTn id="17" presetID="31" presetClass="entr" presetSubtype="0" fill="hold" grpId="0" nodeType="withEffect">
                                  <p:stCondLst>
                                    <p:cond delay="0"/>
                                  </p:stCondLst>
                                  <p:iterate type="lt">
                                    <p:tmPct val="5000"/>
                                  </p:iterate>
                                  <p:childTnLst>
                                    <p:set>
                                      <p:cBhvr>
                                        <p:cTn id="18" dur="1" fill="hold">
                                          <p:stCondLst>
                                            <p:cond delay="0"/>
                                          </p:stCondLst>
                                        </p:cTn>
                                        <p:tgtEl>
                                          <p:spTgt spid="26"/>
                                        </p:tgtEl>
                                        <p:attrNameLst>
                                          <p:attrName>style.visibility</p:attrName>
                                        </p:attrNameLst>
                                      </p:cBhvr>
                                      <p:to>
                                        <p:strVal val="visible"/>
                                      </p:to>
                                    </p:set>
                                    <p:anim calcmode="lin" valueType="num">
                                      <p:cBhvr>
                                        <p:cTn id="19" dur="1000" fill="hold"/>
                                        <p:tgtEl>
                                          <p:spTgt spid="26"/>
                                        </p:tgtEl>
                                        <p:attrNameLst>
                                          <p:attrName>ppt_w</p:attrName>
                                        </p:attrNameLst>
                                      </p:cBhvr>
                                      <p:tavLst>
                                        <p:tav tm="0">
                                          <p:val>
                                            <p:fltVal val="0"/>
                                          </p:val>
                                        </p:tav>
                                        <p:tav tm="100000">
                                          <p:val>
                                            <p:strVal val="#ppt_w"/>
                                          </p:val>
                                        </p:tav>
                                      </p:tavLst>
                                    </p:anim>
                                    <p:anim calcmode="lin" valueType="num">
                                      <p:cBhvr>
                                        <p:cTn id="20" dur="1000" fill="hold"/>
                                        <p:tgtEl>
                                          <p:spTgt spid="26"/>
                                        </p:tgtEl>
                                        <p:attrNameLst>
                                          <p:attrName>ppt_h</p:attrName>
                                        </p:attrNameLst>
                                      </p:cBhvr>
                                      <p:tavLst>
                                        <p:tav tm="0">
                                          <p:val>
                                            <p:fltVal val="0"/>
                                          </p:val>
                                        </p:tav>
                                        <p:tav tm="100000">
                                          <p:val>
                                            <p:strVal val="#ppt_h"/>
                                          </p:val>
                                        </p:tav>
                                      </p:tavLst>
                                    </p:anim>
                                    <p:anim calcmode="lin" valueType="num">
                                      <p:cBhvr>
                                        <p:cTn id="21" dur="1000" fill="hold"/>
                                        <p:tgtEl>
                                          <p:spTgt spid="26"/>
                                        </p:tgtEl>
                                        <p:attrNameLst>
                                          <p:attrName>style.rotation</p:attrName>
                                        </p:attrNameLst>
                                      </p:cBhvr>
                                      <p:tavLst>
                                        <p:tav tm="0">
                                          <p:val>
                                            <p:fltVal val="90"/>
                                          </p:val>
                                        </p:tav>
                                        <p:tav tm="100000">
                                          <p:val>
                                            <p:fltVal val="0"/>
                                          </p:val>
                                        </p:tav>
                                      </p:tavLst>
                                    </p:anim>
                                    <p:animEffect transition="in" filter="fade">
                                      <p:cBhvr>
                                        <p:cTn id="22" dur="1000"/>
                                        <p:tgtEl>
                                          <p:spTgt spid="26"/>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23"/>
                                        </p:tgtEl>
                                        <p:attrNameLst>
                                          <p:attrName>style.visibility</p:attrName>
                                        </p:attrNameLst>
                                      </p:cBhvr>
                                      <p:to>
                                        <p:strVal val="visible"/>
                                      </p:to>
                                    </p:set>
                                    <p:anim calcmode="lin" valueType="num">
                                      <p:cBhvr>
                                        <p:cTn id="25" dur="1000" fill="hold"/>
                                        <p:tgtEl>
                                          <p:spTgt spid="23"/>
                                        </p:tgtEl>
                                        <p:attrNameLst>
                                          <p:attrName>ppt_w</p:attrName>
                                        </p:attrNameLst>
                                      </p:cBhvr>
                                      <p:tavLst>
                                        <p:tav tm="0">
                                          <p:val>
                                            <p:fltVal val="0"/>
                                          </p:val>
                                        </p:tav>
                                        <p:tav tm="100000">
                                          <p:val>
                                            <p:strVal val="#ppt_w"/>
                                          </p:val>
                                        </p:tav>
                                      </p:tavLst>
                                    </p:anim>
                                    <p:anim calcmode="lin" valueType="num">
                                      <p:cBhvr>
                                        <p:cTn id="26" dur="1000" fill="hold"/>
                                        <p:tgtEl>
                                          <p:spTgt spid="23"/>
                                        </p:tgtEl>
                                        <p:attrNameLst>
                                          <p:attrName>ppt_h</p:attrName>
                                        </p:attrNameLst>
                                      </p:cBhvr>
                                      <p:tavLst>
                                        <p:tav tm="0">
                                          <p:val>
                                            <p:fltVal val="0"/>
                                          </p:val>
                                        </p:tav>
                                        <p:tav tm="100000">
                                          <p:val>
                                            <p:strVal val="#ppt_h"/>
                                          </p:val>
                                        </p:tav>
                                      </p:tavLst>
                                    </p:anim>
                                    <p:anim calcmode="lin" valueType="num">
                                      <p:cBhvr>
                                        <p:cTn id="27" dur="1000" fill="hold"/>
                                        <p:tgtEl>
                                          <p:spTgt spid="23"/>
                                        </p:tgtEl>
                                        <p:attrNameLst>
                                          <p:attrName>style.rotation</p:attrName>
                                        </p:attrNameLst>
                                      </p:cBhvr>
                                      <p:tavLst>
                                        <p:tav tm="0">
                                          <p:val>
                                            <p:fltVal val="90"/>
                                          </p:val>
                                        </p:tav>
                                        <p:tav tm="100000">
                                          <p:val>
                                            <p:fltVal val="0"/>
                                          </p:val>
                                        </p:tav>
                                      </p:tavLst>
                                    </p:anim>
                                    <p:animEffect transition="in" filter="fade">
                                      <p:cBhvr>
                                        <p:cTn id="28" dur="1000"/>
                                        <p:tgtEl>
                                          <p:spTgt spid="2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25"/>
                                        </p:tgtEl>
                                        <p:attrNameLst>
                                          <p:attrName>style.visibility</p:attrName>
                                        </p:attrNameLst>
                                      </p:cBhvr>
                                      <p:to>
                                        <p:strVal val="visible"/>
                                      </p:to>
                                    </p:set>
                                    <p:anim calcmode="lin" valueType="num">
                                      <p:cBhvr>
                                        <p:cTn id="31" dur="1000" fill="hold"/>
                                        <p:tgtEl>
                                          <p:spTgt spid="25"/>
                                        </p:tgtEl>
                                        <p:attrNameLst>
                                          <p:attrName>ppt_w</p:attrName>
                                        </p:attrNameLst>
                                      </p:cBhvr>
                                      <p:tavLst>
                                        <p:tav tm="0">
                                          <p:val>
                                            <p:fltVal val="0"/>
                                          </p:val>
                                        </p:tav>
                                        <p:tav tm="100000">
                                          <p:val>
                                            <p:strVal val="#ppt_w"/>
                                          </p:val>
                                        </p:tav>
                                      </p:tavLst>
                                    </p:anim>
                                    <p:anim calcmode="lin" valueType="num">
                                      <p:cBhvr>
                                        <p:cTn id="32" dur="1000" fill="hold"/>
                                        <p:tgtEl>
                                          <p:spTgt spid="25"/>
                                        </p:tgtEl>
                                        <p:attrNameLst>
                                          <p:attrName>ppt_h</p:attrName>
                                        </p:attrNameLst>
                                      </p:cBhvr>
                                      <p:tavLst>
                                        <p:tav tm="0">
                                          <p:val>
                                            <p:fltVal val="0"/>
                                          </p:val>
                                        </p:tav>
                                        <p:tav tm="100000">
                                          <p:val>
                                            <p:strVal val="#ppt_h"/>
                                          </p:val>
                                        </p:tav>
                                      </p:tavLst>
                                    </p:anim>
                                    <p:anim calcmode="lin" valueType="num">
                                      <p:cBhvr>
                                        <p:cTn id="33" dur="1000" fill="hold"/>
                                        <p:tgtEl>
                                          <p:spTgt spid="25"/>
                                        </p:tgtEl>
                                        <p:attrNameLst>
                                          <p:attrName>style.rotation</p:attrName>
                                        </p:attrNameLst>
                                      </p:cBhvr>
                                      <p:tavLst>
                                        <p:tav tm="0">
                                          <p:val>
                                            <p:fltVal val="90"/>
                                          </p:val>
                                        </p:tav>
                                        <p:tav tm="100000">
                                          <p:val>
                                            <p:fltVal val="0"/>
                                          </p:val>
                                        </p:tav>
                                      </p:tavLst>
                                    </p:anim>
                                    <p:animEffect transition="in" filter="fade">
                                      <p:cBhvr>
                                        <p:cTn id="34"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78" y="110630"/>
            <a:ext cx="8686800" cy="928694"/>
          </a:xfrm>
          <a:effectLst/>
        </p:spPr>
        <p:txBody>
          <a:bodyPr vert="horz"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u="sng" dirty="0" smtClean="0">
                <a:latin typeface="+mn-lt"/>
                <a:ea typeface="+mn-ea"/>
                <a:cs typeface="+mn-cs"/>
              </a:rPr>
              <a:t>التعلم النشط</a:t>
            </a:r>
            <a:endParaRPr lang="ar-EG" b="1" u="sng" dirty="0" smtClean="0">
              <a:latin typeface="+mn-lt"/>
              <a:ea typeface="+mn-ea"/>
              <a:cs typeface="+mn-cs"/>
            </a:endParaRPr>
          </a:p>
        </p:txBody>
      </p:sp>
      <p:sp>
        <p:nvSpPr>
          <p:cNvPr id="6" name="Content Placeholder 5"/>
          <p:cNvSpPr>
            <a:spLocks noGrp="1"/>
          </p:cNvSpPr>
          <p:nvPr>
            <p:ph idx="1"/>
          </p:nvPr>
        </p:nvSpPr>
        <p:spPr>
          <a:xfrm>
            <a:off x="605118" y="1554162"/>
            <a:ext cx="8386482" cy="4525963"/>
          </a:xfrm>
        </p:spPr>
        <p:txBody>
          <a:bodyPr>
            <a:normAutofit/>
          </a:bodyPr>
          <a:lstStyle/>
          <a:p>
            <a:pPr algn="just" rtl="1"/>
            <a:r>
              <a:rPr lang="ar-EG" sz="2400" b="1" dirty="0"/>
              <a:t>استراتيجيات التعلم النشط وهى عملية نشطة (تعنى بذل النشاط الجسمي والعقلي للمتعلم). مستمرة،محددة الاهداف، وتتطلب ممارسة العمل بوعى ونشاط وحماس من جانب المتعلم بهدف تكوين أو إعاده بناء معرفته حول أهمية عملية التعليم، وأهداف التدريس وطرقه، والإستراتيجيات المستخدمة والمناسبة لتدريس المادة (بوقس،117،2008).</a:t>
            </a:r>
            <a:endParaRPr lang="en-US" sz="2400" b="1" dirty="0"/>
          </a:p>
          <a:p>
            <a:pPr algn="just" rtl="1"/>
            <a:r>
              <a:rPr lang="ar-EG" sz="2400" b="1" dirty="0"/>
              <a:t>  والتعلم النشط ينظر إلى المتعلم بوصفه مسئولا عن اكتشاف</a:t>
            </a:r>
            <a:r>
              <a:rPr lang="en-US" sz="2400" b="1" dirty="0"/>
              <a:t> Discovering</a:t>
            </a:r>
            <a:r>
              <a:rPr lang="ar-EG" sz="2400" b="1" dirty="0"/>
              <a:t> وبناء </a:t>
            </a:r>
            <a:r>
              <a:rPr lang="en-US" sz="2400" b="1" dirty="0"/>
              <a:t>Constructing</a:t>
            </a:r>
            <a:r>
              <a:rPr lang="ar-EG" sz="2400" b="1" dirty="0"/>
              <a:t> وخلق </a:t>
            </a:r>
            <a:r>
              <a:rPr lang="en-US" sz="2400" b="1" dirty="0"/>
              <a:t>Creating</a:t>
            </a:r>
            <a:r>
              <a:rPr lang="ar-EG" sz="2400" b="1" dirty="0"/>
              <a:t> شىء جديد، وينظر إلى المعلم على أنه مصدر وميسر </a:t>
            </a:r>
            <a:r>
              <a:rPr lang="en-US" sz="2400" b="1" dirty="0"/>
              <a:t>Facilitator and resource </a:t>
            </a:r>
            <a:r>
              <a:rPr lang="ar-EG" sz="2400" b="1" dirty="0"/>
              <a:t>( قرنى 2013 ، 27</a:t>
            </a:r>
            <a:r>
              <a:rPr lang="ar-EG" sz="2400" b="1" dirty="0" smtClean="0"/>
              <a:t>).</a:t>
            </a:r>
            <a:endParaRPr lang="en-US" sz="2400" dirty="0"/>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circle(in)">
                                      <p:cBhvr>
                                        <p:cTn id="19"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t>أهم الدراسات التى تناولتها</a:t>
            </a:r>
            <a:r>
              <a:rPr lang="ar-EG" b="1" dirty="0">
                <a:solidFill>
                  <a:srgbClr val="00008E"/>
                </a:solidFill>
              </a:rPr>
              <a:t/>
            </a:r>
            <a:br>
              <a:rPr lang="ar-EG" b="1" dirty="0">
                <a:solidFill>
                  <a:srgbClr val="00008E"/>
                </a:solidFill>
              </a:rPr>
            </a:br>
            <a:endParaRPr lang="en-US" dirty="0"/>
          </a:p>
        </p:txBody>
      </p:sp>
      <p:sp>
        <p:nvSpPr>
          <p:cNvPr id="3" name="Content Placeholder 2"/>
          <p:cNvSpPr>
            <a:spLocks noGrp="1"/>
          </p:cNvSpPr>
          <p:nvPr>
            <p:ph idx="1"/>
          </p:nvPr>
        </p:nvSpPr>
        <p:spPr>
          <a:xfrm>
            <a:off x="900952" y="1842247"/>
            <a:ext cx="7395883" cy="5204012"/>
          </a:xfrm>
        </p:spPr>
        <p:txBody>
          <a:bodyPr>
            <a:normAutofit/>
          </a:bodyPr>
          <a:lstStyle/>
          <a:p>
            <a:pPr algn="just" rtl="1"/>
            <a:r>
              <a:rPr lang="ar-SA" sz="2800" b="1" dirty="0" smtClean="0"/>
              <a:t>أعرض عرضا نقديا لأهم الدراسات التى تناولت استخدام التعلم النشط فى مجال المواد الفلسفية من حيث:</a:t>
            </a:r>
          </a:p>
          <a:p>
            <a:pPr algn="just" rtl="1"/>
            <a:r>
              <a:rPr lang="ar-SA" sz="2800" b="1" dirty="0" smtClean="0"/>
              <a:t>الاستراتيجيات المستخدمة ومدى أهميتها فى تحقيق أهداف المواد الفلسفية.</a:t>
            </a:r>
          </a:p>
          <a:p>
            <a:pPr algn="just" rtl="1"/>
            <a:r>
              <a:rPr lang="ar-SA" sz="2800" b="1" dirty="0" smtClean="0"/>
              <a:t>أهم المتغيرات التى تناولتها هذه الدراسات ومدى ارتباطها بالمواد الفلسفية</a:t>
            </a:r>
            <a:endParaRPr lang="en-US" sz="2800" b="1" dirty="0"/>
          </a:p>
          <a:p>
            <a:endParaRPr lang="en-US"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20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78" y="231653"/>
            <a:ext cx="8686800" cy="928694"/>
          </a:xfrm>
          <a:effectLst/>
        </p:spPr>
        <p:txBody>
          <a:bodyPr vert="horz"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u="sng" dirty="0" smtClean="0">
                <a:latin typeface="+mn-lt"/>
                <a:ea typeface="+mn-ea"/>
                <a:cs typeface="+mn-cs"/>
              </a:rPr>
              <a:t>نظرية الذكاء الناجح</a:t>
            </a:r>
            <a:endParaRPr lang="ar-EG" b="1" u="sng" dirty="0" smtClean="0">
              <a:latin typeface="+mn-lt"/>
              <a:ea typeface="+mn-ea"/>
              <a:cs typeface="+mn-cs"/>
            </a:endParaRPr>
          </a:p>
        </p:txBody>
      </p:sp>
      <p:sp>
        <p:nvSpPr>
          <p:cNvPr id="6" name="Content Placeholder 5"/>
          <p:cNvSpPr>
            <a:spLocks noGrp="1"/>
          </p:cNvSpPr>
          <p:nvPr>
            <p:ph idx="1"/>
          </p:nvPr>
        </p:nvSpPr>
        <p:spPr>
          <a:xfrm>
            <a:off x="527296" y="1460032"/>
            <a:ext cx="8386482" cy="5061791"/>
          </a:xfrm>
        </p:spPr>
        <p:txBody>
          <a:bodyPr>
            <a:normAutofit lnSpcReduction="10000"/>
          </a:bodyPr>
          <a:lstStyle/>
          <a:p>
            <a:pPr algn="just" rtl="1"/>
            <a:r>
              <a:rPr lang="ar-SA" sz="2400" b="1" dirty="0" smtClean="0"/>
              <a:t>ظهرت نظرية الذكاء الناجح على يد ستيرنبرج ، وتركز النظرية على أبعاد ثلاثة فى تنمية قدرات الطلاب </a:t>
            </a:r>
            <a:r>
              <a:rPr lang="ar-SA" sz="2400" b="1" dirty="0" smtClean="0"/>
              <a:t>وهى</a:t>
            </a:r>
            <a:r>
              <a:rPr lang="en-US" sz="2400" b="1" dirty="0" smtClean="0"/>
              <a:t>  </a:t>
            </a:r>
            <a:r>
              <a:rPr lang="ar-SA" sz="2400" b="1" dirty="0" smtClean="0"/>
              <a:t> </a:t>
            </a:r>
            <a:r>
              <a:rPr lang="ar-SA" sz="2400" b="1" dirty="0" smtClean="0"/>
              <a:t>( القدرات التحليلية – الابداعية – والعملية)</a:t>
            </a:r>
            <a:endParaRPr lang="en-US" sz="2400" b="1" dirty="0"/>
          </a:p>
          <a:p>
            <a:pPr marL="0" indent="0" algn="just" rtl="1">
              <a:buNone/>
            </a:pPr>
            <a:r>
              <a:rPr lang="ar-EG" sz="2400" dirty="0" smtClean="0"/>
              <a:t> </a:t>
            </a:r>
            <a:r>
              <a:rPr lang="ar-SA" sz="2400" dirty="0" smtClean="0"/>
              <a:t>وتعتمد هذه النظرية على خمسة مبادىء أساسية تعتمد على:</a:t>
            </a:r>
          </a:p>
          <a:p>
            <a:pPr indent="400050" algn="just" rtl="1"/>
            <a:r>
              <a:rPr lang="ar-SA" sz="2400" dirty="0" smtClean="0"/>
              <a:t> </a:t>
            </a:r>
            <a:r>
              <a:rPr lang="ar-SA" sz="2400" b="1" dirty="0" smtClean="0"/>
              <a:t>ايجاد قاعدة معرفية منظمة .</a:t>
            </a:r>
          </a:p>
          <a:p>
            <a:pPr indent="400050" algn="just" rtl="1"/>
            <a:r>
              <a:rPr lang="ar-SA" sz="2400" b="1" dirty="0" smtClean="0"/>
              <a:t>الموازنة بين التفكير التحليلى والابداعى والعملى.</a:t>
            </a:r>
          </a:p>
          <a:p>
            <a:pPr indent="400050" algn="just" rtl="1"/>
            <a:r>
              <a:rPr lang="ar-SA" sz="2400" b="1" dirty="0" smtClean="0"/>
              <a:t>مساعدة الطالب فى دعم جوانب القوة ومعالجة نقاط الضعف.</a:t>
            </a:r>
          </a:p>
          <a:p>
            <a:pPr indent="400050" algn="just" rtl="1"/>
            <a:r>
              <a:rPr lang="ar-SA" sz="2400" b="1" dirty="0" smtClean="0"/>
              <a:t>أهمية الموازنة بين التكيف مع البيئة أو اختيار بيئة أخرى.</a:t>
            </a:r>
          </a:p>
          <a:p>
            <a:pPr indent="400050" algn="just" rtl="1"/>
            <a:r>
              <a:rPr lang="ar-SA" sz="2400" b="1" dirty="0" smtClean="0"/>
              <a:t>يتضمن التدريس والتقويسم كيفية الاستفادة </a:t>
            </a:r>
            <a:r>
              <a:rPr lang="ar-SA" sz="2400" dirty="0" smtClean="0"/>
              <a:t>من خطوات حل المشكلة</a:t>
            </a:r>
          </a:p>
          <a:p>
            <a:pPr algn="just"/>
            <a:endParaRPr lang="ar-SA" sz="2400" dirty="0" smtClean="0"/>
          </a:p>
          <a:p>
            <a:endParaRPr lang="en-US" dirty="0"/>
          </a:p>
        </p:txBody>
      </p:sp>
    </p:spTree>
    <p:extLst>
      <p:ext uri="{BB962C8B-B14F-4D97-AF65-F5344CB8AC3E}">
        <p14:creationId xmlns:p14="http://schemas.microsoft.com/office/powerpoint/2010/main" val="138170070"/>
      </p:ext>
    </p:extLst>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circle(in)">
                                      <p:cBhvr>
                                        <p:cTn id="19" dur="20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circle(in)">
                                      <p:cBhvr>
                                        <p:cTn id="24" dur="20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circle(in)">
                                      <p:cBhvr>
                                        <p:cTn id="29" dur="2000"/>
                                        <p:tgtEl>
                                          <p:spTgt spid="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circle(in)">
                                      <p:cBhvr>
                                        <p:cTn id="34" dur="2000"/>
                                        <p:tgtEl>
                                          <p:spTgt spid="6">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circle(in)">
                                      <p:cBhvr>
                                        <p:cTn id="39" dur="2000"/>
                                        <p:tgtEl>
                                          <p:spTgt spid="6">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circle(in)">
                                      <p:cBhvr>
                                        <p:cTn id="44"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a:t>أهم الدراسات التى تناولتها</a:t>
            </a:r>
            <a:r>
              <a:rPr lang="ar-EG" b="1" dirty="0">
                <a:solidFill>
                  <a:srgbClr val="00008E"/>
                </a:solidFill>
              </a:rPr>
              <a:t/>
            </a:r>
            <a:br>
              <a:rPr lang="ar-EG" b="1" dirty="0">
                <a:solidFill>
                  <a:srgbClr val="00008E"/>
                </a:solidFill>
              </a:rPr>
            </a:br>
            <a:endParaRPr lang="en-US" dirty="0"/>
          </a:p>
        </p:txBody>
      </p:sp>
      <p:sp>
        <p:nvSpPr>
          <p:cNvPr id="3" name="Content Placeholder 2"/>
          <p:cNvSpPr>
            <a:spLocks noGrp="1"/>
          </p:cNvSpPr>
          <p:nvPr>
            <p:ph idx="1"/>
          </p:nvPr>
        </p:nvSpPr>
        <p:spPr>
          <a:xfrm>
            <a:off x="1801906" y="1963270"/>
            <a:ext cx="7126941" cy="4034117"/>
          </a:xfrm>
        </p:spPr>
        <p:txBody>
          <a:bodyPr>
            <a:normAutofit/>
          </a:bodyPr>
          <a:lstStyle/>
          <a:p>
            <a:pPr algn="r" rtl="1"/>
            <a:r>
              <a:rPr lang="ar-SA" sz="2400" b="1" dirty="0" smtClean="0"/>
              <a:t>أعرض عرضا نقديا لأهم الدراسات التى تناولت استخدام الذكاء الناجح فى مجال المواد الفلسفية من حيث:</a:t>
            </a:r>
          </a:p>
          <a:p>
            <a:pPr algn="r" rtl="1"/>
            <a:r>
              <a:rPr lang="ar-SA" sz="2400" b="1" dirty="0" smtClean="0"/>
              <a:t>الاستراتيجيات المستخدمة ومدى أهميتها فى تحقيق أهداف المواد الفلسفية.</a:t>
            </a:r>
          </a:p>
          <a:p>
            <a:pPr algn="r" rtl="1"/>
            <a:r>
              <a:rPr lang="ar-SA" sz="2400" b="1" dirty="0" smtClean="0"/>
              <a:t>أهم المتغيرات التى تناولتها هذه الدراسات ومدى ارتباطها بالمواد الفلسفية</a:t>
            </a:r>
            <a:endParaRPr lang="en-US" sz="2400" b="1" dirty="0"/>
          </a:p>
          <a:p>
            <a:endParaRPr lang="en-US" dirty="0"/>
          </a:p>
        </p:txBody>
      </p:sp>
      <p:pic>
        <p:nvPicPr>
          <p:cNvPr id="4" name="Content Placeholder 3" descr="stick_figure_drawing_four_check_marks_sm_wm.gif"/>
          <p:cNvPicPr>
            <a:picLocks noChangeAspect="1"/>
          </p:cNvPicPr>
          <p:nvPr/>
        </p:nvPicPr>
        <p:blipFill>
          <a:blip r:embed="rId2" cstate="print"/>
          <a:stretch>
            <a:fillRect/>
          </a:stretch>
        </p:blipFill>
        <p:spPr>
          <a:xfrm>
            <a:off x="0" y="1930400"/>
            <a:ext cx="2398426" cy="3807502"/>
          </a:xfrm>
          <a:prstGeom prst="rect">
            <a:avLst/>
          </a:prstGeom>
        </p:spPr>
      </p:pic>
    </p:spTree>
    <p:extLst>
      <p:ext uri="{BB962C8B-B14F-4D97-AF65-F5344CB8AC3E}">
        <p14:creationId xmlns:p14="http://schemas.microsoft.com/office/powerpoint/2010/main" val="213219394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 fill="hold"/>
                                        <p:tgtEl>
                                          <p:spTgt spid="4"/>
                                        </p:tgtEl>
                                        <p:attrNameLst>
                                          <p:attrName>ppt_w</p:attrName>
                                        </p:attrNameLst>
                                      </p:cBhvr>
                                      <p:tavLst>
                                        <p:tav tm="0">
                                          <p:val>
                                            <p:fltVal val="0"/>
                                          </p:val>
                                        </p:tav>
                                        <p:tav tm="100000">
                                          <p:val>
                                            <p:strVal val="#ppt_w"/>
                                          </p:val>
                                        </p:tav>
                                      </p:tavLst>
                                    </p:anim>
                                    <p:anim calcmode="lin" valueType="num">
                                      <p:cBhvr>
                                        <p:cTn id="8" dur="1500" fill="hold"/>
                                        <p:tgtEl>
                                          <p:spTgt spid="4"/>
                                        </p:tgtEl>
                                        <p:attrNameLst>
                                          <p:attrName>ppt_h</p:attrName>
                                        </p:attrNameLst>
                                      </p:cBhvr>
                                      <p:tavLst>
                                        <p:tav tm="0">
                                          <p:val>
                                            <p:fltVal val="0"/>
                                          </p:val>
                                        </p:tav>
                                        <p:tav tm="100000">
                                          <p:val>
                                            <p:strVal val="#ppt_h"/>
                                          </p:val>
                                        </p:tav>
                                      </p:tavLst>
                                    </p:anim>
                                    <p:anim calcmode="lin" valueType="num">
                                      <p:cBhvr>
                                        <p:cTn id="9" dur="1500" fill="hold"/>
                                        <p:tgtEl>
                                          <p:spTgt spid="4"/>
                                        </p:tgtEl>
                                        <p:attrNameLst>
                                          <p:attrName>style.rotation</p:attrName>
                                        </p:attrNameLst>
                                      </p:cBhvr>
                                      <p:tavLst>
                                        <p:tav tm="0">
                                          <p:val>
                                            <p:fltVal val="90"/>
                                          </p:val>
                                        </p:tav>
                                        <p:tav tm="100000">
                                          <p:val>
                                            <p:fltVal val="0"/>
                                          </p:val>
                                        </p:tav>
                                      </p:tavLst>
                                    </p:anim>
                                    <p:animEffect transition="in" filter="fade">
                                      <p:cBhvr>
                                        <p:cTn id="10" dur="1500"/>
                                        <p:tgtEl>
                                          <p:spTgt spid="4"/>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20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2000"/>
                                        <p:tgtEl>
                                          <p:spTgt spid="3">
                                            <p:txEl>
                                              <p:pRg st="1" end="1"/>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2622</TotalTime>
  <Words>292</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AF_Najed</vt:lpstr>
      <vt:lpstr>Arial</vt:lpstr>
      <vt:lpstr>Calibri</vt:lpstr>
      <vt:lpstr>Tahoma</vt:lpstr>
      <vt:lpstr>Trebuchet MS</vt:lpstr>
      <vt:lpstr>Wingdings 3</vt:lpstr>
      <vt:lpstr>Facet</vt:lpstr>
      <vt:lpstr>PowerPoint Presentation</vt:lpstr>
      <vt:lpstr>PowerPoint Presentation</vt:lpstr>
      <vt:lpstr>التعلم النشط</vt:lpstr>
      <vt:lpstr>أهم الدراسات التى تناولتها </vt:lpstr>
      <vt:lpstr>نظرية الذكاء الناجح</vt:lpstr>
      <vt:lpstr>أهم الدراسات التى تناولتها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dc:creator>
  <cp:lastModifiedBy>MAYSAAA AHMED</cp:lastModifiedBy>
  <cp:revision>241</cp:revision>
  <cp:lastPrinted>2012-04-19T12:02:00Z</cp:lastPrinted>
  <dcterms:created xsi:type="dcterms:W3CDTF">2012-03-17T16:08:20Z</dcterms:created>
  <dcterms:modified xsi:type="dcterms:W3CDTF">2020-03-23T19:23:17Z</dcterms:modified>
</cp:coreProperties>
</file>