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 id="305" r:id="rId36"/>
    <p:sldId id="306" r:id="rId37"/>
    <p:sldId id="307" r:id="rId3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9F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41" d="100"/>
          <a:sy n="41" d="100"/>
        </p:scale>
        <p:origin x="-42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06/08/1441</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transition spd="slow" advTm="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advTm="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
        <p:nvSpPr>
          <p:cNvPr id="7" name="عنوان 6"/>
          <p:cNvSpPr>
            <a:spLocks noGrp="1"/>
          </p:cNvSpPr>
          <p:nvPr>
            <p:ph type="title"/>
          </p:nvPr>
        </p:nvSpPr>
        <p:spPr/>
        <p:txBody>
          <a:bodyPr rtlCol="0"/>
          <a:lstStyle/>
          <a:p>
            <a:r>
              <a:rPr kumimoji="0" lang="ar-SA" smtClean="0"/>
              <a:t>انقر لتحرير نمط العنوان الرئيسي</a:t>
            </a:r>
            <a:endParaRPr kumimoji="0" lang="en-US"/>
          </a:p>
        </p:txBody>
      </p:sp>
    </p:spTree>
  </p:cSld>
  <p:clrMapOvr>
    <a:masterClrMapping/>
  </p:clrMapOvr>
  <p:transition spd="slow"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8" name="عنوان 7"/>
          <p:cNvSpPr>
            <a:spLocks noGrp="1"/>
          </p:cNvSpPr>
          <p:nvPr>
            <p:ph type="title"/>
          </p:nvPr>
        </p:nvSpPr>
        <p:spPr/>
        <p:txBody>
          <a:bodyPr rtlCol="0"/>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06/08/1441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slow" advTm="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pPr/>
              <a:t>06/08/1441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
        <p:nvSpPr>
          <p:cNvPr id="6" name="عنوان 5"/>
          <p:cNvSpPr>
            <a:spLocks noGrp="1"/>
          </p:cNvSpPr>
          <p:nvPr>
            <p:ph type="title"/>
          </p:nvPr>
        </p:nvSpPr>
        <p:spPr/>
        <p:txBody>
          <a:bodyPr rtlCol="0"/>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06/08/1441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advTm="500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p>
            <a:fld id="{1B8ABB09-4A1D-463E-8065-109CC2B7EFAA}" type="datetimeFigureOut">
              <a:rPr lang="ar-SA" smtClean="0"/>
              <a:pPr/>
              <a:t>06/08/1441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slow" advTm="5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06/08/1441</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06/08/1441</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advTm="500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1928802"/>
            <a:ext cx="8715436" cy="3786214"/>
          </a:xfrm>
        </p:spPr>
        <p:txBody>
          <a:bodyPr>
            <a:normAutofit fontScale="90000"/>
          </a:bodyPr>
          <a:lstStyle/>
          <a:p>
            <a:pPr algn="ctr"/>
            <a:r>
              <a:rPr lang="ar-EG" sz="4400" b="1" dirty="0" smtClean="0">
                <a:solidFill>
                  <a:srgbClr val="FF0000"/>
                </a:solidFill>
              </a:rPr>
              <a:t>المحاضرة </a:t>
            </a:r>
            <a:r>
              <a:rPr lang="ar-EG" sz="4400" b="1" dirty="0" smtClean="0">
                <a:solidFill>
                  <a:srgbClr val="FF0000"/>
                </a:solidFill>
              </a:rPr>
              <a:t>الثالثة</a:t>
            </a:r>
            <a:r>
              <a:rPr lang="ar-EG" sz="4000" b="1" dirty="0" smtClean="0">
                <a:solidFill>
                  <a:srgbClr val="FF0000"/>
                </a:solidFill>
              </a:rPr>
              <a:t/>
            </a:r>
            <a:br>
              <a:rPr lang="ar-EG" sz="4000" b="1" dirty="0" smtClean="0">
                <a:solidFill>
                  <a:srgbClr val="FF0000"/>
                </a:solidFill>
              </a:rPr>
            </a:br>
            <a:r>
              <a:rPr lang="ar-EG" sz="4000" dirty="0" smtClean="0">
                <a:solidFill>
                  <a:srgbClr val="0070C0"/>
                </a:solidFill>
              </a:rPr>
              <a:t>المقرر/ </a:t>
            </a:r>
            <a:r>
              <a:rPr lang="ar-EG" sz="4000" dirty="0">
                <a:solidFill>
                  <a:srgbClr val="00B050"/>
                </a:solidFill>
                <a:effectLst/>
              </a:rPr>
              <a:t>خطة إجرائية لنظام الاعتماد وضمان الجودة</a:t>
            </a:r>
            <a:r>
              <a:rPr lang="ar-EG" sz="3600" dirty="0">
                <a:solidFill>
                  <a:srgbClr val="FF0000"/>
                </a:solidFill>
              </a:rPr>
              <a:t/>
            </a:r>
            <a:br>
              <a:rPr lang="ar-EG" sz="3600" dirty="0">
                <a:solidFill>
                  <a:srgbClr val="FF0000"/>
                </a:solidFill>
              </a:rPr>
            </a:br>
            <a:r>
              <a:rPr lang="ar-EG" sz="4000" dirty="0" smtClean="0">
                <a:solidFill>
                  <a:srgbClr val="FF0000"/>
                </a:solidFill>
              </a:rPr>
              <a:t>الفرقة/ الدبلوم المهني شعبة“اعتماد وضمان جودة المدرسة“</a:t>
            </a:r>
            <a:br>
              <a:rPr lang="ar-EG" sz="4000" dirty="0" smtClean="0">
                <a:solidFill>
                  <a:srgbClr val="FF0000"/>
                </a:solidFill>
              </a:rPr>
            </a:br>
            <a:r>
              <a:rPr lang="ar-EG" sz="4000" dirty="0" smtClean="0">
                <a:solidFill>
                  <a:srgbClr val="0070C0"/>
                </a:solidFill>
              </a:rPr>
              <a:t>د/سمر مصطفى محمد</a:t>
            </a:r>
            <a:br>
              <a:rPr lang="ar-EG" sz="4000" dirty="0" smtClean="0">
                <a:solidFill>
                  <a:srgbClr val="0070C0"/>
                </a:solidFill>
              </a:rPr>
            </a:br>
            <a:r>
              <a:rPr lang="ar-EG" sz="4000" dirty="0" smtClean="0">
                <a:solidFill>
                  <a:srgbClr val="0070C0"/>
                </a:solidFill>
              </a:rPr>
              <a:t>أ/ غادة سعد يوسف</a:t>
            </a:r>
            <a:r>
              <a:rPr lang="ar-EG" sz="4400" b="1" dirty="0" smtClean="0">
                <a:solidFill>
                  <a:srgbClr val="FF0000"/>
                </a:solidFill>
              </a:rPr>
              <a:t/>
            </a:r>
            <a:br>
              <a:rPr lang="ar-EG" sz="4400" b="1" dirty="0" smtClean="0">
                <a:solidFill>
                  <a:srgbClr val="FF0000"/>
                </a:solidFill>
              </a:rPr>
            </a:br>
            <a:endParaRPr lang="ar-EG" sz="4000" dirty="0">
              <a:solidFill>
                <a:srgbClr val="0070C0"/>
              </a:solidFill>
            </a:endParaRPr>
          </a:p>
        </p:txBody>
      </p:sp>
      <p:sp>
        <p:nvSpPr>
          <p:cNvPr id="3" name="عنوان فرعي 2"/>
          <p:cNvSpPr>
            <a:spLocks noGrp="1"/>
          </p:cNvSpPr>
          <p:nvPr>
            <p:ph type="subTitle" idx="1"/>
          </p:nvPr>
        </p:nvSpPr>
        <p:spPr>
          <a:xfrm>
            <a:off x="285720" y="5715016"/>
            <a:ext cx="7786742" cy="500066"/>
          </a:xfrm>
        </p:spPr>
        <p:txBody>
          <a:bodyPr>
            <a:normAutofit lnSpcReduction="10000"/>
          </a:bodyPr>
          <a:lstStyle/>
          <a:p>
            <a:endParaRPr lang="ar-EG" dirty="0">
              <a:solidFill>
                <a:srgbClr val="FFFF00"/>
              </a:solidFill>
            </a:endParaRPr>
          </a:p>
        </p:txBody>
      </p:sp>
      <p:pic>
        <p:nvPicPr>
          <p:cNvPr id="1026" name="Picture 2" descr="C:\Users\hp\Desktop\نن.jpg"/>
          <p:cNvPicPr>
            <a:picLocks noChangeAspect="1" noChangeArrowheads="1"/>
          </p:cNvPicPr>
          <p:nvPr/>
        </p:nvPicPr>
        <p:blipFill>
          <a:blip r:embed="rId3" cstate="print"/>
          <a:srcRect/>
          <a:stretch>
            <a:fillRect/>
          </a:stretch>
        </p:blipFill>
        <p:spPr bwMode="auto">
          <a:xfrm>
            <a:off x="4000496" y="1"/>
            <a:ext cx="1981200" cy="1643050"/>
          </a:xfrm>
          <a:prstGeom prst="rect">
            <a:avLst/>
          </a:prstGeom>
          <a:noFill/>
        </p:spPr>
      </p:pic>
      <p:pic>
        <p:nvPicPr>
          <p:cNvPr id="1027" name="Picture 3" descr="C:\Users\hp\Desktop\index.jpg"/>
          <p:cNvPicPr>
            <a:picLocks noChangeAspect="1" noChangeArrowheads="1"/>
          </p:cNvPicPr>
          <p:nvPr/>
        </p:nvPicPr>
        <p:blipFill>
          <a:blip r:embed="rId4" cstate="print"/>
          <a:srcRect/>
          <a:stretch>
            <a:fillRect/>
          </a:stretch>
        </p:blipFill>
        <p:spPr bwMode="auto">
          <a:xfrm>
            <a:off x="6858000" y="214290"/>
            <a:ext cx="2286000" cy="1495425"/>
          </a:xfrm>
          <a:prstGeom prst="rect">
            <a:avLst/>
          </a:prstGeom>
          <a:noFill/>
        </p:spPr>
      </p:pic>
      <p:pic>
        <p:nvPicPr>
          <p:cNvPr id="1028" name="Picture 4" descr="C:\Users\hp\Desktop\Comparative Education and Educational Administration.png"/>
          <p:cNvPicPr>
            <a:picLocks noChangeAspect="1" noChangeArrowheads="1"/>
          </p:cNvPicPr>
          <p:nvPr/>
        </p:nvPicPr>
        <p:blipFill>
          <a:blip r:embed="rId5" cstate="print"/>
          <a:srcRect/>
          <a:stretch>
            <a:fillRect/>
          </a:stretch>
        </p:blipFill>
        <p:spPr bwMode="auto">
          <a:xfrm>
            <a:off x="357158" y="1"/>
            <a:ext cx="1884363" cy="1785926"/>
          </a:xfrm>
          <a:prstGeom prst="rect">
            <a:avLst/>
          </a:prstGeom>
          <a:noFill/>
        </p:spPr>
      </p:pic>
    </p:spTree>
    <p:custDataLst>
      <p:tags r:id="rId1"/>
    </p:custDataLst>
  </p:cSld>
  <p:clrMapOvr>
    <a:masterClrMapping/>
  </p:clrMapOvr>
  <p:transition spd="slow" advTm="2461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sz="2800" b="1" dirty="0"/>
              <a:t>7-2 تنفيذ عمليتى التعليم والتعلم</a:t>
            </a:r>
            <a:endParaRPr lang="en-US" sz="2800" dirty="0"/>
          </a:p>
          <a:p>
            <a:endParaRPr lang="ar-EG" sz="2800" b="1" dirty="0">
              <a:solidFill>
                <a:srgbClr val="FF0000"/>
              </a:solidFill>
            </a:endParaRPr>
          </a:p>
          <a:p>
            <a:r>
              <a:rPr lang="ar-EG" sz="2800" b="1" dirty="0"/>
              <a:t>7-2-2 يدير المعلم عملية التعلم بكفاءة</a:t>
            </a:r>
            <a:endParaRPr lang="ar-EG" dirty="0"/>
          </a:p>
        </p:txBody>
      </p:sp>
      <p:sp>
        <p:nvSpPr>
          <p:cNvPr id="3" name="Title 2"/>
          <p:cNvSpPr>
            <a:spLocks noGrp="1"/>
          </p:cNvSpPr>
          <p:nvPr>
            <p:ph type="title"/>
          </p:nvPr>
        </p:nvSpPr>
        <p:spPr/>
        <p:txBody>
          <a:bodyPr/>
          <a:lstStyle/>
          <a:p>
            <a:pPr algn="r"/>
            <a:r>
              <a:rPr lang="ar-EG" dirty="0">
                <a:effectLst/>
              </a:rPr>
              <a:t>سابعا مجال </a:t>
            </a:r>
            <a:r>
              <a:rPr lang="ar-EG" dirty="0" smtClean="0">
                <a:effectLst/>
              </a:rPr>
              <a:t>المعلم:</a:t>
            </a:r>
            <a:endParaRPr lang="en-US" dirty="0">
              <a:effectLst/>
            </a:endParaRPr>
          </a:p>
        </p:txBody>
      </p:sp>
    </p:spTree>
    <p:extLst>
      <p:ext uri="{BB962C8B-B14F-4D97-AF65-F5344CB8AC3E}">
        <p14:creationId xmlns:p14="http://schemas.microsoft.com/office/powerpoint/2010/main" val="707853699"/>
      </p:ext>
    </p:extLst>
  </p:cSld>
  <p:clrMapOvr>
    <a:masterClrMapping/>
  </p:clrMapOvr>
  <p:transition spd="slow" advTm="5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 يدير المعلم وقت التعلم  طبقا لخطة زمنية تراعى قدرات المتعلمين وطبيعة المهام المطلوبة وتحدد التوقيتات الملائمة لتنفيذ </a:t>
            </a:r>
            <a:r>
              <a:rPr lang="ar-SA" dirty="0" smtClean="0"/>
              <a:t>المهام</a:t>
            </a:r>
            <a:r>
              <a:rPr lang="en-US" dirty="0" smtClean="0"/>
              <a:t>.</a:t>
            </a:r>
          </a:p>
          <a:p>
            <a:r>
              <a:rPr lang="ar-SA" dirty="0"/>
              <a:t>يعدل في الخطة الزمنية، بما يناسب قدرات المتعلمين، ومتطلبات العملية التعليمية. </a:t>
            </a:r>
            <a:endParaRPr lang="en-US" dirty="0" smtClean="0"/>
          </a:p>
          <a:p>
            <a:r>
              <a:rPr lang="ar-SA" b="1" dirty="0"/>
              <a:t>يشارك المتعلم فى تحديد توقيتات المهام وطرق تنفيذها.</a:t>
            </a:r>
            <a:endParaRPr lang="ar-EG" dirty="0"/>
          </a:p>
        </p:txBody>
      </p:sp>
      <p:sp>
        <p:nvSpPr>
          <p:cNvPr id="3" name="Title 2"/>
          <p:cNvSpPr>
            <a:spLocks noGrp="1"/>
          </p:cNvSpPr>
          <p:nvPr>
            <p:ph type="title"/>
          </p:nvPr>
        </p:nvSpPr>
        <p:spPr/>
        <p:txBody>
          <a:bodyPr>
            <a:normAutofit fontScale="90000"/>
          </a:bodyPr>
          <a:lstStyle/>
          <a:p>
            <a:pPr algn="r"/>
            <a:r>
              <a:rPr lang="ar-SA" dirty="0">
                <a:solidFill>
                  <a:srgbClr val="FF0000"/>
                </a:solidFill>
                <a:effectLst/>
              </a:rPr>
              <a:t>7-2-2-1 </a:t>
            </a:r>
            <a:r>
              <a:rPr lang="ar-SA" dirty="0" smtClean="0">
                <a:solidFill>
                  <a:srgbClr val="FF0000"/>
                </a:solidFill>
                <a:effectLst/>
              </a:rPr>
              <a:t>يدير </a:t>
            </a:r>
            <a:r>
              <a:rPr lang="ar-SA" dirty="0">
                <a:solidFill>
                  <a:srgbClr val="FF0000"/>
                </a:solidFill>
                <a:effectLst/>
              </a:rPr>
              <a:t>المعلم وقت التعلم فى ضوء احتياجات المتعلمين ومتطلبات العملية التعليمية</a:t>
            </a:r>
            <a:endParaRPr lang="ar-EG" dirty="0">
              <a:solidFill>
                <a:srgbClr val="FF0000"/>
              </a:solidFill>
            </a:endParaRPr>
          </a:p>
        </p:txBody>
      </p:sp>
    </p:spTree>
    <p:extLst>
      <p:ext uri="{BB962C8B-B14F-4D97-AF65-F5344CB8AC3E}">
        <p14:creationId xmlns:p14="http://schemas.microsoft.com/office/powerpoint/2010/main" val="1524240186"/>
      </p:ext>
    </p:extLst>
  </p:cSld>
  <p:clrMapOvr>
    <a:masterClrMapping/>
  </p:clrMapOvr>
  <p:transition spd="slow" advTm="5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يستخدم المعلم الأدوات والتجهيزات الملائمة لتحقيق نواتج التعلم </a:t>
            </a:r>
            <a:r>
              <a:rPr lang="ar-SA" dirty="0" smtClean="0"/>
              <a:t>وتراعى </a:t>
            </a:r>
            <a:r>
              <a:rPr lang="ar-SA" dirty="0"/>
              <a:t>طبيعة المتعلمين. </a:t>
            </a:r>
            <a:endParaRPr lang="ar-EG" dirty="0" smtClean="0"/>
          </a:p>
          <a:p>
            <a:r>
              <a:rPr lang="ar-SA" b="1" dirty="0"/>
              <a:t>يوفر فرصا للمتعلم لاستخدام الأدوات والتجهيزات.</a:t>
            </a:r>
            <a:endParaRPr lang="ar-EG" dirty="0"/>
          </a:p>
        </p:txBody>
      </p:sp>
      <p:sp>
        <p:nvSpPr>
          <p:cNvPr id="3" name="Title 2"/>
          <p:cNvSpPr>
            <a:spLocks noGrp="1"/>
          </p:cNvSpPr>
          <p:nvPr>
            <p:ph type="title"/>
          </p:nvPr>
        </p:nvSpPr>
        <p:spPr/>
        <p:txBody>
          <a:bodyPr>
            <a:normAutofit fontScale="90000"/>
          </a:bodyPr>
          <a:lstStyle/>
          <a:p>
            <a:pPr algn="r"/>
            <a:r>
              <a:rPr lang="ar-EG" dirty="0" smtClean="0">
                <a:solidFill>
                  <a:srgbClr val="FF0000"/>
                </a:solidFill>
                <a:effectLst/>
              </a:rPr>
              <a:t>7-2-2-2يوظف </a:t>
            </a:r>
            <a:r>
              <a:rPr lang="ar-EG" dirty="0">
                <a:solidFill>
                  <a:srgbClr val="FF0000"/>
                </a:solidFill>
                <a:effectLst/>
              </a:rPr>
              <a:t>المعلم الادوات والتجهيزات المتاحة للمؤسسة فى عمليتى التعليم والتعلم</a:t>
            </a:r>
            <a:endParaRPr lang="ar-EG" dirty="0">
              <a:solidFill>
                <a:srgbClr val="FF0000"/>
              </a:solidFill>
            </a:endParaRPr>
          </a:p>
        </p:txBody>
      </p:sp>
    </p:spTree>
    <p:extLst>
      <p:ext uri="{BB962C8B-B14F-4D97-AF65-F5344CB8AC3E}">
        <p14:creationId xmlns:p14="http://schemas.microsoft.com/office/powerpoint/2010/main" val="3320654366"/>
      </p:ext>
    </p:extLst>
  </p:cSld>
  <p:clrMapOvr>
    <a:masterClrMapping/>
  </p:clrMapOvr>
  <p:transition spd="slow" advTm="5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يستخدم المعلم معالم وامكانات البيئة الخارجية لتحقيق نواتج التعلم وتراعى محتوي المادة العلمية </a:t>
            </a:r>
            <a:r>
              <a:rPr lang="ar-SA" dirty="0" smtClean="0"/>
              <a:t>للدروس</a:t>
            </a:r>
            <a:r>
              <a:rPr lang="ar-EG" dirty="0" smtClean="0"/>
              <a:t>.</a:t>
            </a:r>
          </a:p>
          <a:p>
            <a:r>
              <a:rPr lang="ar-SA" b="1" dirty="0"/>
              <a:t>يعطي فرصا للمتعلم لاعداد مشروعات تعليمية يوظف بها امكانات البيئة الخارجية.</a:t>
            </a:r>
            <a:endParaRPr lang="ar-EG" dirty="0"/>
          </a:p>
        </p:txBody>
      </p:sp>
      <p:sp>
        <p:nvSpPr>
          <p:cNvPr id="3" name="Title 2"/>
          <p:cNvSpPr>
            <a:spLocks noGrp="1"/>
          </p:cNvSpPr>
          <p:nvPr>
            <p:ph type="title"/>
          </p:nvPr>
        </p:nvSpPr>
        <p:spPr/>
        <p:txBody>
          <a:bodyPr>
            <a:normAutofit fontScale="90000"/>
          </a:bodyPr>
          <a:lstStyle/>
          <a:p>
            <a:pPr algn="r"/>
            <a:r>
              <a:rPr lang="ar-EG" dirty="0">
                <a:solidFill>
                  <a:srgbClr val="FF0000"/>
                </a:solidFill>
                <a:effectLst/>
              </a:rPr>
              <a:t>7-2-2-3 </a:t>
            </a:r>
            <a:r>
              <a:rPr lang="ar-SA" dirty="0" smtClean="0">
                <a:solidFill>
                  <a:srgbClr val="FF0000"/>
                </a:solidFill>
                <a:effectLst/>
              </a:rPr>
              <a:t>يوظف </a:t>
            </a:r>
            <a:r>
              <a:rPr lang="ar-SA" dirty="0">
                <a:solidFill>
                  <a:srgbClr val="FF0000"/>
                </a:solidFill>
                <a:effectLst/>
              </a:rPr>
              <a:t>المعلم </a:t>
            </a:r>
            <a:r>
              <a:rPr lang="ar-SA" dirty="0" smtClean="0">
                <a:solidFill>
                  <a:srgbClr val="FF0000"/>
                </a:solidFill>
                <a:effectLst/>
              </a:rPr>
              <a:t>البيئة </a:t>
            </a:r>
            <a:r>
              <a:rPr lang="ar-SA" dirty="0">
                <a:solidFill>
                  <a:srgbClr val="FF0000"/>
                </a:solidFill>
                <a:effectLst/>
              </a:rPr>
              <a:t>الخارجية فى </a:t>
            </a:r>
            <a:r>
              <a:rPr lang="ar-SA" dirty="0" smtClean="0">
                <a:solidFill>
                  <a:srgbClr val="FF0000"/>
                </a:solidFill>
                <a:effectLst/>
              </a:rPr>
              <a:t>عمليتى</a:t>
            </a:r>
            <a:r>
              <a:rPr lang="ar-EG" dirty="0" smtClean="0">
                <a:solidFill>
                  <a:srgbClr val="FF0000"/>
                </a:solidFill>
                <a:effectLst/>
              </a:rPr>
              <a:t> </a:t>
            </a:r>
            <a:r>
              <a:rPr lang="ar-SA" dirty="0" smtClean="0">
                <a:solidFill>
                  <a:srgbClr val="FF0000"/>
                </a:solidFill>
                <a:effectLst/>
              </a:rPr>
              <a:t>التعليم </a:t>
            </a:r>
            <a:r>
              <a:rPr lang="ar-SA" dirty="0">
                <a:solidFill>
                  <a:srgbClr val="FF0000"/>
                </a:solidFill>
                <a:effectLst/>
              </a:rPr>
              <a:t>والتعلم</a:t>
            </a:r>
            <a:endParaRPr lang="ar-EG" dirty="0">
              <a:solidFill>
                <a:srgbClr val="FF0000"/>
              </a:solidFill>
            </a:endParaRPr>
          </a:p>
        </p:txBody>
      </p:sp>
    </p:spTree>
    <p:extLst>
      <p:ext uri="{BB962C8B-B14F-4D97-AF65-F5344CB8AC3E}">
        <p14:creationId xmlns:p14="http://schemas.microsoft.com/office/powerpoint/2010/main" val="3012583921"/>
      </p:ext>
    </p:extLst>
  </p:cSld>
  <p:clrMapOvr>
    <a:masterClrMapping/>
  </p:clrMapOvr>
  <p:transition spd="slow" advTm="5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sz="2800" b="1" dirty="0"/>
              <a:t>7-2 تنفيذ عمليتى التعليم والتعلم</a:t>
            </a:r>
            <a:endParaRPr lang="en-US" sz="2800" dirty="0"/>
          </a:p>
          <a:p>
            <a:endParaRPr lang="ar-EG" sz="2800" b="1" dirty="0">
              <a:solidFill>
                <a:srgbClr val="FF0000"/>
              </a:solidFill>
            </a:endParaRPr>
          </a:p>
          <a:p>
            <a:r>
              <a:rPr lang="ar-EG" sz="2800" b="1" dirty="0"/>
              <a:t>7-2-3 يراعى المعلم ذوى الاحتياجات الخاصة فى تنفيذ عمليتى التعليم والتعلم (فى حالات الدمج إن وجد)</a:t>
            </a:r>
            <a:endParaRPr lang="ar-EG" dirty="0"/>
          </a:p>
        </p:txBody>
      </p:sp>
      <p:sp>
        <p:nvSpPr>
          <p:cNvPr id="3" name="Title 2"/>
          <p:cNvSpPr>
            <a:spLocks noGrp="1"/>
          </p:cNvSpPr>
          <p:nvPr>
            <p:ph type="title"/>
          </p:nvPr>
        </p:nvSpPr>
        <p:spPr/>
        <p:txBody>
          <a:bodyPr/>
          <a:lstStyle/>
          <a:p>
            <a:pPr algn="r"/>
            <a:r>
              <a:rPr lang="ar-EG" dirty="0">
                <a:effectLst/>
              </a:rPr>
              <a:t>سابعا مجال </a:t>
            </a:r>
            <a:r>
              <a:rPr lang="ar-EG" dirty="0" smtClean="0">
                <a:effectLst/>
              </a:rPr>
              <a:t>المعلم:</a:t>
            </a:r>
            <a:endParaRPr lang="en-US" dirty="0">
              <a:effectLst/>
            </a:endParaRPr>
          </a:p>
        </p:txBody>
      </p:sp>
    </p:spTree>
    <p:extLst>
      <p:ext uri="{BB962C8B-B14F-4D97-AF65-F5344CB8AC3E}">
        <p14:creationId xmlns:p14="http://schemas.microsoft.com/office/powerpoint/2010/main" val="3460445029"/>
      </p:ext>
    </p:extLst>
  </p:cSld>
  <p:clrMapOvr>
    <a:masterClrMapping/>
  </p:clrMapOvr>
  <p:transition spd="slow" advTm="5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تتوافر بيئة فيزيقية (تنظيم الجلوس داخل الفصل-....)  مناسبة للمتعلمين ذوي   الاحتياجات الخاصة ، مع مراعاة  المعلم لمتطلباتهم واحتياجاتهم التربوية والنفسية ، فى حواره وتوزيعه للمهام. </a:t>
            </a:r>
            <a:endParaRPr lang="ar-EG" dirty="0"/>
          </a:p>
          <a:p>
            <a:r>
              <a:rPr lang="ar-SA" dirty="0"/>
              <a:t>اتاحة  مناخ آمن يشجع على الحوار والمناقشة بينهم وبين زملائهم</a:t>
            </a:r>
            <a:r>
              <a:rPr lang="ar-SA" dirty="0" smtClean="0"/>
              <a:t>.</a:t>
            </a:r>
            <a:r>
              <a:rPr lang="ar-EG" dirty="0" smtClean="0"/>
              <a:t>.</a:t>
            </a:r>
          </a:p>
          <a:p>
            <a:r>
              <a:rPr lang="ar-SA" b="1" dirty="0"/>
              <a:t>يقوم بتوعية المتعلمين للتعامل مع بعضهم البعض بطرق صحيحة.</a:t>
            </a:r>
            <a:endParaRPr lang="ar-EG" dirty="0"/>
          </a:p>
        </p:txBody>
      </p:sp>
      <p:sp>
        <p:nvSpPr>
          <p:cNvPr id="3" name="Title 2"/>
          <p:cNvSpPr>
            <a:spLocks noGrp="1"/>
          </p:cNvSpPr>
          <p:nvPr>
            <p:ph type="title"/>
          </p:nvPr>
        </p:nvSpPr>
        <p:spPr/>
        <p:txBody>
          <a:bodyPr>
            <a:normAutofit fontScale="90000"/>
          </a:bodyPr>
          <a:lstStyle/>
          <a:p>
            <a:pPr algn="r"/>
            <a:r>
              <a:rPr lang="ar-SA" dirty="0">
                <a:solidFill>
                  <a:srgbClr val="FF0000"/>
                </a:solidFill>
                <a:effectLst/>
              </a:rPr>
              <a:t>7-2-3-1 </a:t>
            </a:r>
            <a:r>
              <a:rPr lang="ar-SA" dirty="0" smtClean="0">
                <a:solidFill>
                  <a:srgbClr val="FF0000"/>
                </a:solidFill>
                <a:effectLst/>
              </a:rPr>
              <a:t>يوفر </a:t>
            </a:r>
            <a:r>
              <a:rPr lang="ar-SA" dirty="0">
                <a:solidFill>
                  <a:srgbClr val="FF0000"/>
                </a:solidFill>
                <a:effectLst/>
              </a:rPr>
              <a:t>المعلم بيئة تعلم تراعى المتعلمين ذوى الاحتياجات الخاصة</a:t>
            </a:r>
            <a:endParaRPr lang="ar-EG" dirty="0">
              <a:solidFill>
                <a:srgbClr val="FF0000"/>
              </a:solidFill>
            </a:endParaRPr>
          </a:p>
        </p:txBody>
      </p:sp>
    </p:spTree>
    <p:extLst>
      <p:ext uri="{BB962C8B-B14F-4D97-AF65-F5344CB8AC3E}">
        <p14:creationId xmlns:p14="http://schemas.microsoft.com/office/powerpoint/2010/main" val="1128890052"/>
      </p:ext>
    </p:extLst>
  </p:cSld>
  <p:clrMapOvr>
    <a:masterClrMapping/>
  </p:clrMapOvr>
  <p:transition spd="slow" advTm="5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يستخدم المعلم استراتيجيات تعليم وتعلم تراعى الفروق بين المتعلمين وتتنوع هذه الاستراتيجيات لتتلاءم مع طبيعة الاعاقات </a:t>
            </a:r>
            <a:r>
              <a:rPr lang="ar-SA" dirty="0" smtClean="0"/>
              <a:t>بالفصل</a:t>
            </a:r>
            <a:r>
              <a:rPr lang="ar-EG" dirty="0" smtClean="0"/>
              <a:t>.</a:t>
            </a:r>
          </a:p>
          <a:p>
            <a:r>
              <a:rPr lang="ar-SA" dirty="0"/>
              <a:t>توظيف الامكانات والتكنولوجيا المتاحة فى تنفيذ هذه </a:t>
            </a:r>
            <a:r>
              <a:rPr lang="ar-SA" dirty="0" smtClean="0"/>
              <a:t>الاستراتيجيات</a:t>
            </a:r>
            <a:r>
              <a:rPr lang="ar-EG" dirty="0" smtClean="0"/>
              <a:t>.</a:t>
            </a:r>
          </a:p>
          <a:p>
            <a:r>
              <a:rPr lang="ar-SA" b="1" dirty="0"/>
              <a:t>يقوم مردود هذه الاستراتيجيات على أداء  المتعلمين ذوى الإعاقة.</a:t>
            </a:r>
            <a:endParaRPr lang="ar-EG" dirty="0"/>
          </a:p>
        </p:txBody>
      </p:sp>
      <p:sp>
        <p:nvSpPr>
          <p:cNvPr id="3" name="Title 2"/>
          <p:cNvSpPr>
            <a:spLocks noGrp="1"/>
          </p:cNvSpPr>
          <p:nvPr>
            <p:ph type="title"/>
          </p:nvPr>
        </p:nvSpPr>
        <p:spPr/>
        <p:txBody>
          <a:bodyPr>
            <a:normAutofit fontScale="90000"/>
          </a:bodyPr>
          <a:lstStyle/>
          <a:p>
            <a:pPr algn="r"/>
            <a:r>
              <a:rPr lang="ar-EG" dirty="0">
                <a:solidFill>
                  <a:srgbClr val="FF0000"/>
                </a:solidFill>
                <a:effectLst/>
              </a:rPr>
              <a:t>7-2-3-2 </a:t>
            </a:r>
            <a:r>
              <a:rPr lang="ar-EG" dirty="0" smtClean="0">
                <a:solidFill>
                  <a:srgbClr val="FF0000"/>
                </a:solidFill>
                <a:effectLst/>
              </a:rPr>
              <a:t>يستخدم </a:t>
            </a:r>
            <a:r>
              <a:rPr lang="ar-EG" dirty="0">
                <a:solidFill>
                  <a:srgbClr val="FF0000"/>
                </a:solidFill>
                <a:effectLst/>
              </a:rPr>
              <a:t>المعلم استراتيجيات تعليم وتعلم ملائمة لذوى الاحتياجات الخاصة</a:t>
            </a:r>
            <a:endParaRPr lang="ar-EG" dirty="0">
              <a:solidFill>
                <a:srgbClr val="FF0000"/>
              </a:solidFill>
            </a:endParaRPr>
          </a:p>
        </p:txBody>
      </p:sp>
    </p:spTree>
    <p:extLst>
      <p:ext uri="{BB962C8B-B14F-4D97-AF65-F5344CB8AC3E}">
        <p14:creationId xmlns:p14="http://schemas.microsoft.com/office/powerpoint/2010/main" val="178117620"/>
      </p:ext>
    </p:extLst>
  </p:cSld>
  <p:clrMapOvr>
    <a:masterClrMapping/>
  </p:clrMapOvr>
  <p:transition spd="slow" advTm="5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يشارك المعلم  المتعلمين ذوى الإعاقة  في تنفيذ الأنشطة التربوية التى تنمى جوانب شخصيتهم المعرفية والوجدانية والمهارية بما يتناسب مع طبيعة الإعاقة لديهم وعدم الضرر النفسى لهم. </a:t>
            </a:r>
            <a:endParaRPr lang="ar-EG" dirty="0" smtClean="0"/>
          </a:p>
          <a:p>
            <a:r>
              <a:rPr lang="ar-SA" b="1" dirty="0"/>
              <a:t>يقوم مردود هذه الأنشطة التربوية على أدائهم.</a:t>
            </a:r>
            <a:endParaRPr lang="ar-EG" dirty="0"/>
          </a:p>
        </p:txBody>
      </p:sp>
      <p:sp>
        <p:nvSpPr>
          <p:cNvPr id="3" name="Title 2"/>
          <p:cNvSpPr>
            <a:spLocks noGrp="1"/>
          </p:cNvSpPr>
          <p:nvPr>
            <p:ph type="title"/>
          </p:nvPr>
        </p:nvSpPr>
        <p:spPr/>
        <p:txBody>
          <a:bodyPr>
            <a:normAutofit fontScale="90000"/>
          </a:bodyPr>
          <a:lstStyle/>
          <a:p>
            <a:pPr algn="r"/>
            <a:r>
              <a:rPr lang="ar-EG" dirty="0">
                <a:solidFill>
                  <a:srgbClr val="FF0000"/>
                </a:solidFill>
                <a:effectLst/>
              </a:rPr>
              <a:t>7-2-3-3 يفعل المعلم مشاركة ذوى الاحتياجات الخاصة فى الانشطة التربوية</a:t>
            </a:r>
            <a:endParaRPr lang="ar-EG" dirty="0">
              <a:solidFill>
                <a:srgbClr val="FF0000"/>
              </a:solidFill>
            </a:endParaRPr>
          </a:p>
        </p:txBody>
      </p:sp>
    </p:spTree>
    <p:extLst>
      <p:ext uri="{BB962C8B-B14F-4D97-AF65-F5344CB8AC3E}">
        <p14:creationId xmlns:p14="http://schemas.microsoft.com/office/powerpoint/2010/main" val="1421817026"/>
      </p:ext>
    </p:extLst>
  </p:cSld>
  <p:clrMapOvr>
    <a:masterClrMapping/>
  </p:clrMapOvr>
  <p:transition spd="slow" advTm="5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sz="2800" b="1" dirty="0"/>
              <a:t>7-2 تنفيذ عمليتى التعليم والتعلم</a:t>
            </a:r>
            <a:endParaRPr lang="en-US" sz="2800" dirty="0"/>
          </a:p>
          <a:p>
            <a:endParaRPr lang="ar-EG" sz="2800" b="1" dirty="0">
              <a:solidFill>
                <a:srgbClr val="FF0000"/>
              </a:solidFill>
            </a:endParaRPr>
          </a:p>
          <a:p>
            <a:r>
              <a:rPr lang="ar-EG" sz="2800" b="1" dirty="0"/>
              <a:t>7-2-4 يستخدم المعلم انشطة تربوية تحقق نواتج التعلم</a:t>
            </a:r>
            <a:endParaRPr lang="ar-EG" dirty="0"/>
          </a:p>
        </p:txBody>
      </p:sp>
      <p:sp>
        <p:nvSpPr>
          <p:cNvPr id="3" name="Title 2"/>
          <p:cNvSpPr>
            <a:spLocks noGrp="1"/>
          </p:cNvSpPr>
          <p:nvPr>
            <p:ph type="title"/>
          </p:nvPr>
        </p:nvSpPr>
        <p:spPr/>
        <p:txBody>
          <a:bodyPr/>
          <a:lstStyle/>
          <a:p>
            <a:pPr algn="r"/>
            <a:r>
              <a:rPr lang="ar-EG" dirty="0">
                <a:effectLst/>
              </a:rPr>
              <a:t>سابعا مجال </a:t>
            </a:r>
            <a:r>
              <a:rPr lang="ar-EG" dirty="0" smtClean="0">
                <a:effectLst/>
              </a:rPr>
              <a:t>المعلم:</a:t>
            </a:r>
            <a:endParaRPr lang="en-US" dirty="0">
              <a:effectLst/>
            </a:endParaRPr>
          </a:p>
        </p:txBody>
      </p:sp>
    </p:spTree>
    <p:extLst>
      <p:ext uri="{BB962C8B-B14F-4D97-AF65-F5344CB8AC3E}">
        <p14:creationId xmlns:p14="http://schemas.microsoft.com/office/powerpoint/2010/main" val="1334184307"/>
      </p:ext>
    </p:extLst>
  </p:cSld>
  <p:clrMapOvr>
    <a:masterClrMapping/>
  </p:clrMapOvr>
  <p:transition spd="slow" advTm="5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 يشجع المعلم المتعلمين على استخدام مصادر المعرفة المتنوعة (المطبوعة- الإلكترونية) مع الكتاب المدرسى، فى أوقات الدراسة وغيرها. </a:t>
            </a:r>
            <a:endParaRPr lang="ar-EG" dirty="0" smtClean="0"/>
          </a:p>
          <a:p>
            <a:r>
              <a:rPr lang="ar-SA" b="1" dirty="0"/>
              <a:t>يبرز أهمية استخدام مصادر المعرفة فى التعلم طوال الحياة.</a:t>
            </a:r>
            <a:endParaRPr lang="ar-EG" dirty="0"/>
          </a:p>
        </p:txBody>
      </p:sp>
      <p:sp>
        <p:nvSpPr>
          <p:cNvPr id="3" name="Title 2"/>
          <p:cNvSpPr>
            <a:spLocks noGrp="1"/>
          </p:cNvSpPr>
          <p:nvPr>
            <p:ph type="title"/>
          </p:nvPr>
        </p:nvSpPr>
        <p:spPr/>
        <p:txBody>
          <a:bodyPr>
            <a:normAutofit fontScale="90000"/>
          </a:bodyPr>
          <a:lstStyle/>
          <a:p>
            <a:pPr algn="r"/>
            <a:r>
              <a:rPr lang="ar-SA" dirty="0">
                <a:solidFill>
                  <a:srgbClr val="FF0000"/>
                </a:solidFill>
                <a:effectLst/>
              </a:rPr>
              <a:t>7-2-4-1 </a:t>
            </a:r>
            <a:r>
              <a:rPr lang="ar-SA" dirty="0" smtClean="0">
                <a:solidFill>
                  <a:srgbClr val="FF0000"/>
                </a:solidFill>
                <a:effectLst/>
              </a:rPr>
              <a:t>يشجع </a:t>
            </a:r>
            <a:r>
              <a:rPr lang="ar-SA" dirty="0">
                <a:solidFill>
                  <a:srgbClr val="FF0000"/>
                </a:solidFill>
                <a:effectLst/>
              </a:rPr>
              <a:t>المعلم المتعلمين على استخدام مصادر معرفة متعددة</a:t>
            </a:r>
            <a:endParaRPr lang="ar-EG" dirty="0">
              <a:solidFill>
                <a:srgbClr val="FF0000"/>
              </a:solidFill>
            </a:endParaRPr>
          </a:p>
        </p:txBody>
      </p:sp>
    </p:spTree>
    <p:extLst>
      <p:ext uri="{BB962C8B-B14F-4D97-AF65-F5344CB8AC3E}">
        <p14:creationId xmlns:p14="http://schemas.microsoft.com/office/powerpoint/2010/main" val="3025641150"/>
      </p:ext>
    </p:extLst>
  </p:cSld>
  <p:clrMapOvr>
    <a:masterClrMapping/>
  </p:clrMapOvr>
  <p:transition spd="slow" advTm="5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sz="2800" b="1" dirty="0"/>
              <a:t>7-1 التخطيط  لعمليتى التعليم والتعلم</a:t>
            </a:r>
            <a:endParaRPr lang="en-US" sz="2800" dirty="0"/>
          </a:p>
          <a:p>
            <a:endParaRPr lang="ar-EG" sz="2800" b="1" dirty="0">
              <a:solidFill>
                <a:srgbClr val="FF0000"/>
              </a:solidFill>
            </a:endParaRPr>
          </a:p>
          <a:p>
            <a:r>
              <a:rPr lang="ar-EG" sz="2800" b="1" dirty="0"/>
              <a:t>7-1-1  يخطط المعلم لعمليتى التعليم والتعلم فى ضوء نواتج التعلم المستهدفة</a:t>
            </a:r>
            <a:endParaRPr lang="ar-EG" dirty="0"/>
          </a:p>
        </p:txBody>
      </p:sp>
      <p:sp>
        <p:nvSpPr>
          <p:cNvPr id="3" name="Title 2"/>
          <p:cNvSpPr>
            <a:spLocks noGrp="1"/>
          </p:cNvSpPr>
          <p:nvPr>
            <p:ph type="title"/>
          </p:nvPr>
        </p:nvSpPr>
        <p:spPr/>
        <p:txBody>
          <a:bodyPr/>
          <a:lstStyle/>
          <a:p>
            <a:pPr algn="r"/>
            <a:r>
              <a:rPr lang="ar-EG" dirty="0">
                <a:effectLst/>
              </a:rPr>
              <a:t>سابعا مجال </a:t>
            </a:r>
            <a:r>
              <a:rPr lang="ar-EG" dirty="0" smtClean="0">
                <a:effectLst/>
              </a:rPr>
              <a:t>المعلم:</a:t>
            </a:r>
            <a:endParaRPr lang="en-US" dirty="0">
              <a:effectLst/>
            </a:endParaRPr>
          </a:p>
        </p:txBody>
      </p:sp>
    </p:spTree>
    <p:extLst>
      <p:ext uri="{BB962C8B-B14F-4D97-AF65-F5344CB8AC3E}">
        <p14:creationId xmlns:p14="http://schemas.microsoft.com/office/powerpoint/2010/main" val="1206281985"/>
      </p:ext>
    </p:extLst>
  </p:cSld>
  <p:clrMapOvr>
    <a:masterClrMapping/>
  </p:clrMapOvr>
  <p:transition spd="slow" advTm="5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يوجه المعلم المتعلمين إلى المشاركة فى الأنشطة التربوية (مشروعات ، مسابقات، زيارات علمية، ....) مراعيا نوعها (فردية وجماعية)، مع تحفيزهم على القيام بهذه الأنشطة داخل المؤسسة أو خارجها. </a:t>
            </a:r>
            <a:endParaRPr lang="ar-EG" dirty="0" smtClean="0"/>
          </a:p>
          <a:p>
            <a:r>
              <a:rPr lang="ar-SA" b="1" dirty="0"/>
              <a:t>يستخدم انشطة اثرائية تراعي طبيعة المواهب المختلفة لدي المتعلمين.</a:t>
            </a:r>
            <a:endParaRPr lang="ar-EG" dirty="0"/>
          </a:p>
        </p:txBody>
      </p:sp>
      <p:sp>
        <p:nvSpPr>
          <p:cNvPr id="3" name="Title 2"/>
          <p:cNvSpPr>
            <a:spLocks noGrp="1"/>
          </p:cNvSpPr>
          <p:nvPr>
            <p:ph type="title"/>
          </p:nvPr>
        </p:nvSpPr>
        <p:spPr/>
        <p:txBody>
          <a:bodyPr>
            <a:normAutofit fontScale="90000"/>
          </a:bodyPr>
          <a:lstStyle/>
          <a:p>
            <a:pPr algn="r"/>
            <a:r>
              <a:rPr lang="ar-EG" dirty="0" smtClean="0">
                <a:solidFill>
                  <a:srgbClr val="FF0000"/>
                </a:solidFill>
                <a:effectLst/>
              </a:rPr>
              <a:t>7-2-4- 2 يستخدم </a:t>
            </a:r>
            <a:r>
              <a:rPr lang="ar-EG" dirty="0">
                <a:solidFill>
                  <a:srgbClr val="FF0000"/>
                </a:solidFill>
                <a:effectLst/>
              </a:rPr>
              <a:t>المعلم انشطة تربوية متعددة تناسب جميع المتعلمين</a:t>
            </a:r>
            <a:endParaRPr lang="ar-EG" dirty="0">
              <a:solidFill>
                <a:srgbClr val="FF0000"/>
              </a:solidFill>
            </a:endParaRPr>
          </a:p>
        </p:txBody>
      </p:sp>
    </p:spTree>
    <p:extLst>
      <p:ext uri="{BB962C8B-B14F-4D97-AF65-F5344CB8AC3E}">
        <p14:creationId xmlns:p14="http://schemas.microsoft.com/office/powerpoint/2010/main" val="1407599432"/>
      </p:ext>
    </p:extLst>
  </p:cSld>
  <p:clrMapOvr>
    <a:masterClrMapping/>
  </p:clrMapOvr>
  <p:transition spd="slow" advTm="5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sz="2800" b="1" dirty="0"/>
              <a:t>7-3 اساليب تقويم فعالة</a:t>
            </a:r>
            <a:endParaRPr lang="en-US" sz="2800" dirty="0"/>
          </a:p>
          <a:p>
            <a:endParaRPr lang="ar-EG" sz="2800" b="1" dirty="0">
              <a:solidFill>
                <a:srgbClr val="FF0000"/>
              </a:solidFill>
            </a:endParaRPr>
          </a:p>
          <a:p>
            <a:r>
              <a:rPr lang="ar-EG" sz="2800" b="1" dirty="0"/>
              <a:t>7-3-1 يطبق المعلم اساليب متنوعة لتقويم نواتج التعلم</a:t>
            </a:r>
            <a:endParaRPr lang="ar-EG" dirty="0"/>
          </a:p>
        </p:txBody>
      </p:sp>
      <p:sp>
        <p:nvSpPr>
          <p:cNvPr id="3" name="Title 2"/>
          <p:cNvSpPr>
            <a:spLocks noGrp="1"/>
          </p:cNvSpPr>
          <p:nvPr>
            <p:ph type="title"/>
          </p:nvPr>
        </p:nvSpPr>
        <p:spPr/>
        <p:txBody>
          <a:bodyPr/>
          <a:lstStyle/>
          <a:p>
            <a:pPr algn="r"/>
            <a:r>
              <a:rPr lang="ar-EG" dirty="0">
                <a:effectLst/>
              </a:rPr>
              <a:t>سابعا مجال </a:t>
            </a:r>
            <a:r>
              <a:rPr lang="ar-EG" dirty="0" smtClean="0">
                <a:effectLst/>
              </a:rPr>
              <a:t>المعلم:</a:t>
            </a:r>
            <a:endParaRPr lang="en-US" dirty="0">
              <a:effectLst/>
            </a:endParaRPr>
          </a:p>
        </p:txBody>
      </p:sp>
    </p:spTree>
    <p:extLst>
      <p:ext uri="{BB962C8B-B14F-4D97-AF65-F5344CB8AC3E}">
        <p14:creationId xmlns:p14="http://schemas.microsoft.com/office/powerpoint/2010/main" val="3757888751"/>
      </p:ext>
    </p:extLst>
  </p:cSld>
  <p:clrMapOvr>
    <a:masterClrMapping/>
  </p:clrMapOvr>
  <p:transition spd="slow" advTm="5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يستخدم المعلم اختبارات تحصيل ومهام متعددة تحريرية وشفهية بشكل مستمر ومعلن لتقويم نواتج التعلم المعرفية، ويتوافر فيها شروط الإعداد </a:t>
            </a:r>
            <a:r>
              <a:rPr lang="ar-SA" dirty="0" smtClean="0"/>
              <a:t>الجيد</a:t>
            </a:r>
            <a:r>
              <a:rPr lang="ar-EG" dirty="0" smtClean="0"/>
              <a:t>.</a:t>
            </a:r>
          </a:p>
          <a:p>
            <a:r>
              <a:rPr lang="ar-SA" b="1" dirty="0"/>
              <a:t>استخدام اساليب تقييم غير تقليدية (تقييم الاقران-التقييم الذاتى للمتعلم) لتقويم نواتج التعلم المعرفية</a:t>
            </a:r>
            <a:r>
              <a:rPr lang="ar-SA" b="1" dirty="0" smtClean="0"/>
              <a:t>.</a:t>
            </a:r>
            <a:endParaRPr lang="ar-EG" b="1" dirty="0" smtClean="0"/>
          </a:p>
          <a:p>
            <a:endParaRPr lang="ar-EG" dirty="0"/>
          </a:p>
        </p:txBody>
      </p:sp>
      <p:sp>
        <p:nvSpPr>
          <p:cNvPr id="3" name="Title 2"/>
          <p:cNvSpPr>
            <a:spLocks noGrp="1"/>
          </p:cNvSpPr>
          <p:nvPr>
            <p:ph type="title"/>
          </p:nvPr>
        </p:nvSpPr>
        <p:spPr/>
        <p:txBody>
          <a:bodyPr>
            <a:normAutofit fontScale="90000"/>
          </a:bodyPr>
          <a:lstStyle/>
          <a:p>
            <a:pPr algn="r"/>
            <a:r>
              <a:rPr lang="ar-SA" dirty="0">
                <a:solidFill>
                  <a:srgbClr val="FF0000"/>
                </a:solidFill>
                <a:effectLst/>
              </a:rPr>
              <a:t>7-3-1-1 يستخدم المعلم أدوات متنوعة لتقويم نواتج التعلم المعرفية</a:t>
            </a:r>
            <a:endParaRPr lang="ar-EG" dirty="0">
              <a:solidFill>
                <a:srgbClr val="FF0000"/>
              </a:solidFill>
            </a:endParaRPr>
          </a:p>
        </p:txBody>
      </p:sp>
    </p:spTree>
    <p:extLst>
      <p:ext uri="{BB962C8B-B14F-4D97-AF65-F5344CB8AC3E}">
        <p14:creationId xmlns:p14="http://schemas.microsoft.com/office/powerpoint/2010/main" val="2172312524"/>
      </p:ext>
    </p:extLst>
  </p:cSld>
  <p:clrMapOvr>
    <a:masterClrMapping/>
  </p:clrMapOvr>
  <p:transition spd="slow" advTm="5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يستخدم المعلم بكفاءة أدوات متنوعة لتقويم معظم  نواتج التعلم المهارية (الأدائية والعملية)، (بطاقات ملاحظة-مهام الأداء...) بشكل مستمر ومعلن. </a:t>
            </a:r>
            <a:endParaRPr lang="ar-EG" dirty="0" smtClean="0"/>
          </a:p>
          <a:p>
            <a:r>
              <a:rPr lang="ar-SA" b="1" dirty="0"/>
              <a:t>استخدام اساليب تقييم غير تقليدية (تقييم الاقران-التقييم الذاتى للمتعلم) لتقويم نواتج التعلم المهارية.</a:t>
            </a:r>
            <a:endParaRPr lang="ar-EG" dirty="0"/>
          </a:p>
        </p:txBody>
      </p:sp>
      <p:sp>
        <p:nvSpPr>
          <p:cNvPr id="3" name="Title 2"/>
          <p:cNvSpPr>
            <a:spLocks noGrp="1"/>
          </p:cNvSpPr>
          <p:nvPr>
            <p:ph type="title"/>
          </p:nvPr>
        </p:nvSpPr>
        <p:spPr/>
        <p:txBody>
          <a:bodyPr>
            <a:normAutofit fontScale="90000"/>
          </a:bodyPr>
          <a:lstStyle/>
          <a:p>
            <a:pPr algn="r"/>
            <a:r>
              <a:rPr lang="ar-SA" dirty="0">
                <a:solidFill>
                  <a:srgbClr val="FF0000"/>
                </a:solidFill>
                <a:effectLst/>
              </a:rPr>
              <a:t>7-3-1-2 يستخدم المعلم أدوات متنوعة لتقويم نواتج التعلم المهارية</a:t>
            </a:r>
            <a:endParaRPr lang="ar-EG" dirty="0">
              <a:solidFill>
                <a:srgbClr val="FF0000"/>
              </a:solidFill>
            </a:endParaRPr>
          </a:p>
        </p:txBody>
      </p:sp>
    </p:spTree>
    <p:extLst>
      <p:ext uri="{BB962C8B-B14F-4D97-AF65-F5344CB8AC3E}">
        <p14:creationId xmlns:p14="http://schemas.microsoft.com/office/powerpoint/2010/main" val="325339537"/>
      </p:ext>
    </p:extLst>
  </p:cSld>
  <p:clrMapOvr>
    <a:masterClrMapping/>
  </p:clrMapOvr>
  <p:transition spd="slow" advTm="5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يستخدم المعلم بكفاءة أدوات متنوعة لتقويم معظم نواتج التعلم الوجدانية (بطاقات ملاحظة-استبيان-</a:t>
            </a:r>
            <a:r>
              <a:rPr lang="ar-SA" dirty="0" smtClean="0"/>
              <a:t>...).</a:t>
            </a:r>
            <a:endParaRPr lang="ar-EG" dirty="0" smtClean="0"/>
          </a:p>
          <a:p>
            <a:r>
              <a:rPr lang="ar-SA" b="1" dirty="0"/>
              <a:t>استخدام أساليب تقييم غير تقليدية (تقييم الأقران-التقييم الذاتى للمتعلم) لتقويم نواتج التعلم الوجدانية.</a:t>
            </a:r>
            <a:endParaRPr lang="ar-EG" dirty="0"/>
          </a:p>
        </p:txBody>
      </p:sp>
      <p:sp>
        <p:nvSpPr>
          <p:cNvPr id="3" name="Title 2"/>
          <p:cNvSpPr>
            <a:spLocks noGrp="1"/>
          </p:cNvSpPr>
          <p:nvPr>
            <p:ph type="title"/>
          </p:nvPr>
        </p:nvSpPr>
        <p:spPr/>
        <p:txBody>
          <a:bodyPr>
            <a:normAutofit fontScale="90000"/>
          </a:bodyPr>
          <a:lstStyle/>
          <a:p>
            <a:pPr algn="r"/>
            <a:r>
              <a:rPr lang="ar-SA" dirty="0">
                <a:solidFill>
                  <a:srgbClr val="FF0000"/>
                </a:solidFill>
                <a:effectLst/>
              </a:rPr>
              <a:t>7-3-1-3 يستخدم المعلم أدوات متنوعة لتقويم نواتج التعلم الوجدانية</a:t>
            </a:r>
            <a:endParaRPr lang="ar-EG" dirty="0">
              <a:solidFill>
                <a:srgbClr val="FF0000"/>
              </a:solidFill>
            </a:endParaRPr>
          </a:p>
        </p:txBody>
      </p:sp>
    </p:spTree>
    <p:extLst>
      <p:ext uri="{BB962C8B-B14F-4D97-AF65-F5344CB8AC3E}">
        <p14:creationId xmlns:p14="http://schemas.microsoft.com/office/powerpoint/2010/main" val="2149263945"/>
      </p:ext>
    </p:extLst>
  </p:cSld>
  <p:clrMapOvr>
    <a:masterClrMapping/>
  </p:clrMapOvr>
  <p:transition spd="slow" advTm="5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sz="2800" b="1" dirty="0"/>
              <a:t>7-3 اساليب تقويم فعالة</a:t>
            </a:r>
            <a:endParaRPr lang="en-US" sz="2800" dirty="0"/>
          </a:p>
          <a:p>
            <a:endParaRPr lang="ar-EG" sz="2800" b="1" dirty="0">
              <a:solidFill>
                <a:srgbClr val="FF0000"/>
              </a:solidFill>
            </a:endParaRPr>
          </a:p>
          <a:p>
            <a:r>
              <a:rPr lang="ar-EG" sz="2800" b="1" dirty="0"/>
              <a:t>7-3-2 يستفيد المعلم من نتائج تقويم المتعلمين فى تقديم التغذية الراجعة المناسبة لهم</a:t>
            </a:r>
            <a:endParaRPr lang="ar-EG" dirty="0"/>
          </a:p>
        </p:txBody>
      </p:sp>
      <p:sp>
        <p:nvSpPr>
          <p:cNvPr id="3" name="Title 2"/>
          <p:cNvSpPr>
            <a:spLocks noGrp="1"/>
          </p:cNvSpPr>
          <p:nvPr>
            <p:ph type="title"/>
          </p:nvPr>
        </p:nvSpPr>
        <p:spPr/>
        <p:txBody>
          <a:bodyPr/>
          <a:lstStyle/>
          <a:p>
            <a:pPr algn="r"/>
            <a:r>
              <a:rPr lang="ar-EG" dirty="0">
                <a:effectLst/>
              </a:rPr>
              <a:t>سابعا مجال </a:t>
            </a:r>
            <a:r>
              <a:rPr lang="ar-EG" dirty="0" smtClean="0">
                <a:effectLst/>
              </a:rPr>
              <a:t>المعلم:</a:t>
            </a:r>
            <a:endParaRPr lang="en-US" dirty="0">
              <a:effectLst/>
            </a:endParaRPr>
          </a:p>
        </p:txBody>
      </p:sp>
    </p:spTree>
    <p:extLst>
      <p:ext uri="{BB962C8B-B14F-4D97-AF65-F5344CB8AC3E}">
        <p14:creationId xmlns:p14="http://schemas.microsoft.com/office/powerpoint/2010/main" val="2588941009"/>
      </p:ext>
    </p:extLst>
  </p:cSld>
  <p:clrMapOvr>
    <a:masterClrMapping/>
  </p:clrMapOvr>
  <p:transition spd="slow" advTm="5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يحلل المعلم النتائج لتحديد نقاط القوة والضعف فى أداء المتعلمين، لاستخدام ممارسات تربوية للتغلب على نقاط الضعف وتدعيم نقاط </a:t>
            </a:r>
            <a:r>
              <a:rPr lang="ar-SA" dirty="0" smtClean="0"/>
              <a:t>القوة</a:t>
            </a:r>
            <a:endParaRPr lang="ar-EG" dirty="0" smtClean="0"/>
          </a:p>
          <a:p>
            <a:r>
              <a:rPr lang="ar-SA" dirty="0"/>
              <a:t>يتابع مستوى تحسن اداء المتعلمين. </a:t>
            </a:r>
            <a:endParaRPr lang="ar-EG" dirty="0" smtClean="0"/>
          </a:p>
          <a:p>
            <a:r>
              <a:rPr lang="ar-SA" b="1" dirty="0"/>
              <a:t>يشارك المعلم فى أنشطة تعمل على تحسين اداء المتعلمين فى ضوء نتائج التقويم على مستوى الصف والمؤسسة.</a:t>
            </a:r>
            <a:endParaRPr lang="ar-EG" dirty="0"/>
          </a:p>
        </p:txBody>
      </p:sp>
      <p:sp>
        <p:nvSpPr>
          <p:cNvPr id="3" name="Title 2"/>
          <p:cNvSpPr>
            <a:spLocks noGrp="1"/>
          </p:cNvSpPr>
          <p:nvPr>
            <p:ph type="title"/>
          </p:nvPr>
        </p:nvSpPr>
        <p:spPr/>
        <p:txBody>
          <a:bodyPr>
            <a:normAutofit fontScale="90000"/>
          </a:bodyPr>
          <a:lstStyle/>
          <a:p>
            <a:pPr algn="r"/>
            <a:r>
              <a:rPr lang="ar-SA" dirty="0">
                <a:solidFill>
                  <a:srgbClr val="FF0000"/>
                </a:solidFill>
                <a:effectLst/>
              </a:rPr>
              <a:t>7-3-2-1 </a:t>
            </a:r>
            <a:r>
              <a:rPr lang="ar-SA" dirty="0" smtClean="0">
                <a:solidFill>
                  <a:srgbClr val="FF0000"/>
                </a:solidFill>
                <a:effectLst/>
              </a:rPr>
              <a:t>يحسن </a:t>
            </a:r>
            <a:r>
              <a:rPr lang="ar-SA" dirty="0">
                <a:solidFill>
                  <a:srgbClr val="FF0000"/>
                </a:solidFill>
                <a:effectLst/>
              </a:rPr>
              <a:t>المعلم اداءات المتعلمين فى ضوء نتائج التقويم</a:t>
            </a:r>
            <a:endParaRPr lang="ar-EG" dirty="0">
              <a:solidFill>
                <a:srgbClr val="FF0000"/>
              </a:solidFill>
            </a:endParaRPr>
          </a:p>
        </p:txBody>
      </p:sp>
    </p:spTree>
    <p:extLst>
      <p:ext uri="{BB962C8B-B14F-4D97-AF65-F5344CB8AC3E}">
        <p14:creationId xmlns:p14="http://schemas.microsoft.com/office/powerpoint/2010/main" val="8436084"/>
      </p:ext>
    </p:extLst>
  </p:cSld>
  <p:clrMapOvr>
    <a:masterClrMapping/>
  </p:clrMapOvr>
  <p:transition spd="slow" advTm="500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يحلل نتائج التقويم  تصنيف النتائج وتشخيص نقاط القوة والضعف فى ضوئها) ويناقشها مع مشرف المادة  وزملاءه  بالتعاون مع الاخصائيين </a:t>
            </a:r>
            <a:r>
              <a:rPr lang="ar-EG" dirty="0" smtClean="0"/>
              <a:t>.</a:t>
            </a:r>
          </a:p>
          <a:p>
            <a:r>
              <a:rPr lang="ar-SA" dirty="0"/>
              <a:t>يناقش النتائج مع اولياء الامور للنهوض بمستوى أداء المتعلمين</a:t>
            </a:r>
            <a:r>
              <a:rPr lang="ar-SA" dirty="0" smtClean="0"/>
              <a:t>.</a:t>
            </a:r>
            <a:endParaRPr lang="ar-EG" dirty="0" smtClean="0"/>
          </a:p>
          <a:p>
            <a:r>
              <a:rPr lang="ar-SA" b="1" dirty="0"/>
              <a:t>يناقش نتائج التقويم مع  معلمى التخصصات الأخرى.</a:t>
            </a:r>
            <a:endParaRPr lang="ar-EG" dirty="0"/>
          </a:p>
        </p:txBody>
      </p:sp>
      <p:sp>
        <p:nvSpPr>
          <p:cNvPr id="3" name="Title 2"/>
          <p:cNvSpPr>
            <a:spLocks noGrp="1"/>
          </p:cNvSpPr>
          <p:nvPr>
            <p:ph type="title"/>
          </p:nvPr>
        </p:nvSpPr>
        <p:spPr/>
        <p:txBody>
          <a:bodyPr>
            <a:normAutofit fontScale="90000"/>
          </a:bodyPr>
          <a:lstStyle/>
          <a:p>
            <a:pPr algn="r"/>
            <a:r>
              <a:rPr lang="ar-EG" dirty="0" smtClean="0">
                <a:solidFill>
                  <a:srgbClr val="FF0000"/>
                </a:solidFill>
                <a:effectLst/>
              </a:rPr>
              <a:t>7-3-2-2يناقش </a:t>
            </a:r>
            <a:r>
              <a:rPr lang="ar-EG" dirty="0">
                <a:solidFill>
                  <a:srgbClr val="FF0000"/>
                </a:solidFill>
                <a:effectLst/>
              </a:rPr>
              <a:t>المعلم نتائج التقويم مع المعنيين لمتابعة مستوى تقدم المتعلمين</a:t>
            </a:r>
            <a:endParaRPr lang="ar-EG" dirty="0">
              <a:solidFill>
                <a:srgbClr val="FF0000"/>
              </a:solidFill>
            </a:endParaRPr>
          </a:p>
        </p:txBody>
      </p:sp>
    </p:spTree>
    <p:extLst>
      <p:ext uri="{BB962C8B-B14F-4D97-AF65-F5344CB8AC3E}">
        <p14:creationId xmlns:p14="http://schemas.microsoft.com/office/powerpoint/2010/main" val="1821439987"/>
      </p:ext>
    </p:extLst>
  </p:cSld>
  <p:clrMapOvr>
    <a:masterClrMapping/>
  </p:clrMapOvr>
  <p:transition spd="slow" advTm="50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dirty="0"/>
              <a:t>يستفيد المعلم من معظم نتائج التقويم فى تقديم أنشطة اثرائية وعلاجية للمتعلمين</a:t>
            </a:r>
            <a:r>
              <a:rPr lang="ar-EG" dirty="0" smtClean="0"/>
              <a:t>.</a:t>
            </a:r>
          </a:p>
          <a:p>
            <a:r>
              <a:rPr lang="ar-EG" b="1" dirty="0"/>
              <a:t> يستعين المعلم ببعض الخبرات المتخصصة لتقديم وتنفيذ برامج علاجية لذوى صعوبات التعلم.</a:t>
            </a:r>
            <a:endParaRPr lang="ar-EG" dirty="0"/>
          </a:p>
        </p:txBody>
      </p:sp>
      <p:sp>
        <p:nvSpPr>
          <p:cNvPr id="3" name="Title 2"/>
          <p:cNvSpPr>
            <a:spLocks noGrp="1"/>
          </p:cNvSpPr>
          <p:nvPr>
            <p:ph type="title"/>
          </p:nvPr>
        </p:nvSpPr>
        <p:spPr/>
        <p:txBody>
          <a:bodyPr>
            <a:normAutofit fontScale="90000"/>
          </a:bodyPr>
          <a:lstStyle/>
          <a:p>
            <a:pPr algn="r"/>
            <a:r>
              <a:rPr lang="ar-EG" dirty="0">
                <a:solidFill>
                  <a:srgbClr val="FF0000"/>
                </a:solidFill>
                <a:effectLst/>
              </a:rPr>
              <a:t>7-3-2-3 </a:t>
            </a:r>
            <a:r>
              <a:rPr lang="ar-EG" dirty="0" smtClean="0">
                <a:solidFill>
                  <a:srgbClr val="FF0000"/>
                </a:solidFill>
                <a:effectLst/>
              </a:rPr>
              <a:t> </a:t>
            </a:r>
            <a:r>
              <a:rPr lang="ar-EG" dirty="0">
                <a:solidFill>
                  <a:srgbClr val="FF0000"/>
                </a:solidFill>
                <a:effectLst/>
              </a:rPr>
              <a:t>يقدم المعلم برامج علاجية واثرائية فى ضوء نتائج التقويم</a:t>
            </a:r>
            <a:endParaRPr lang="ar-EG" dirty="0">
              <a:solidFill>
                <a:srgbClr val="FF0000"/>
              </a:solidFill>
            </a:endParaRPr>
          </a:p>
        </p:txBody>
      </p:sp>
    </p:spTree>
    <p:extLst>
      <p:ext uri="{BB962C8B-B14F-4D97-AF65-F5344CB8AC3E}">
        <p14:creationId xmlns:p14="http://schemas.microsoft.com/office/powerpoint/2010/main" val="2327911068"/>
      </p:ext>
    </p:extLst>
  </p:cSld>
  <p:clrMapOvr>
    <a:masterClrMapping/>
  </p:clrMapOvr>
  <p:transition spd="slow" advTm="500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sz="2800" b="1" dirty="0"/>
              <a:t>7-4 أنشطة مهنية فعالة</a:t>
            </a:r>
            <a:endParaRPr lang="ar-EG" sz="2800" b="1" dirty="0" smtClean="0">
              <a:solidFill>
                <a:srgbClr val="FF0000"/>
              </a:solidFill>
            </a:endParaRPr>
          </a:p>
          <a:p>
            <a:r>
              <a:rPr lang="ar-EG" sz="2800" b="1" dirty="0" smtClean="0"/>
              <a:t>7-4-1 </a:t>
            </a:r>
            <a:r>
              <a:rPr lang="ar-EG" sz="2800" b="1" dirty="0"/>
              <a:t>يوفر المعلم مناخا صفيا داعما لعمليتى التعليم والتعلم</a:t>
            </a:r>
            <a:endParaRPr lang="ar-EG" dirty="0"/>
          </a:p>
        </p:txBody>
      </p:sp>
      <p:sp>
        <p:nvSpPr>
          <p:cNvPr id="3" name="Title 2"/>
          <p:cNvSpPr>
            <a:spLocks noGrp="1"/>
          </p:cNvSpPr>
          <p:nvPr>
            <p:ph type="title"/>
          </p:nvPr>
        </p:nvSpPr>
        <p:spPr/>
        <p:txBody>
          <a:bodyPr/>
          <a:lstStyle/>
          <a:p>
            <a:pPr algn="r"/>
            <a:r>
              <a:rPr lang="ar-EG" dirty="0">
                <a:effectLst/>
              </a:rPr>
              <a:t>سابعا مجال </a:t>
            </a:r>
            <a:r>
              <a:rPr lang="ar-EG" dirty="0" smtClean="0">
                <a:effectLst/>
              </a:rPr>
              <a:t>المعلم:</a:t>
            </a:r>
            <a:endParaRPr lang="en-US" dirty="0">
              <a:effectLst/>
            </a:endParaRPr>
          </a:p>
        </p:txBody>
      </p:sp>
    </p:spTree>
    <p:extLst>
      <p:ext uri="{BB962C8B-B14F-4D97-AF65-F5344CB8AC3E}">
        <p14:creationId xmlns:p14="http://schemas.microsoft.com/office/powerpoint/2010/main" val="1556048382"/>
      </p:ext>
    </p:extLst>
  </p:cSld>
  <p:clrMapOvr>
    <a:masterClrMapping/>
  </p:clrMapOvr>
  <p:transition spd="slow" advTm="5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44824"/>
            <a:ext cx="8229600" cy="4162467"/>
          </a:xfrm>
        </p:spPr>
        <p:txBody>
          <a:bodyPr/>
          <a:lstStyle/>
          <a:p>
            <a:pPr algn="just"/>
            <a:r>
              <a:rPr lang="ar-SA" dirty="0"/>
              <a:t>تتوافر شروط التصميم الجيد لعناصر تخطيط الدرس، مراعية الاتساق والتكامل بين هذه العناصر (نواتج التعلم المعرفية والمهارية والوجدانية،الوسائل والأنشطة، عرض الدرس والتقويم</a:t>
            </a:r>
            <a:r>
              <a:rPr lang="ar-SA" dirty="0" smtClean="0"/>
              <a:t>)</a:t>
            </a:r>
            <a:r>
              <a:rPr lang="ar-EG" dirty="0" smtClean="0"/>
              <a:t>.</a:t>
            </a:r>
            <a:endParaRPr lang="ar-EG" dirty="0"/>
          </a:p>
          <a:p>
            <a:r>
              <a:rPr lang="ar-SA" dirty="0"/>
              <a:t>تضمين التصميم للقضايا والمشكلات التى تميز المجتمع واحتياجاته، والمرتبطة بموضوعات المنهج.( </a:t>
            </a:r>
            <a:r>
              <a:rPr lang="ar-EG" dirty="0" smtClean="0"/>
              <a:t>.</a:t>
            </a:r>
          </a:p>
          <a:p>
            <a:r>
              <a:rPr lang="ar-SA" b="1" dirty="0"/>
              <a:t>يقدر المعلم أهمية التخطيط لعمليتى التعليم والتعلم.)</a:t>
            </a:r>
            <a:endParaRPr lang="ar-EG" dirty="0"/>
          </a:p>
        </p:txBody>
      </p:sp>
      <p:sp>
        <p:nvSpPr>
          <p:cNvPr id="3" name="Title 2"/>
          <p:cNvSpPr>
            <a:spLocks noGrp="1"/>
          </p:cNvSpPr>
          <p:nvPr>
            <p:ph type="title"/>
          </p:nvPr>
        </p:nvSpPr>
        <p:spPr>
          <a:xfrm>
            <a:off x="457200" y="274638"/>
            <a:ext cx="8229600" cy="1570186"/>
          </a:xfrm>
        </p:spPr>
        <p:txBody>
          <a:bodyPr>
            <a:normAutofit/>
          </a:bodyPr>
          <a:lstStyle/>
          <a:p>
            <a:pPr algn="just"/>
            <a:r>
              <a:rPr lang="ar-SA" sz="3600" dirty="0" smtClean="0">
                <a:solidFill>
                  <a:srgbClr val="FF0000"/>
                </a:solidFill>
                <a:effectLst/>
              </a:rPr>
              <a:t>7-1-1-1يخطط </a:t>
            </a:r>
            <a:r>
              <a:rPr lang="ar-SA" sz="3600" dirty="0">
                <a:solidFill>
                  <a:srgbClr val="FF0000"/>
                </a:solidFill>
                <a:effectLst/>
              </a:rPr>
              <a:t>المعلم الدروس بما يحقق النمو المتكامل لشخصية المتعلم</a:t>
            </a:r>
            <a:r>
              <a:rPr lang="ar-EG" dirty="0" smtClean="0">
                <a:solidFill>
                  <a:srgbClr val="FF0000"/>
                </a:solidFill>
              </a:rPr>
              <a:t>.</a:t>
            </a:r>
            <a:endParaRPr lang="ar-EG" dirty="0">
              <a:solidFill>
                <a:srgbClr val="FF0000"/>
              </a:solidFill>
            </a:endParaRPr>
          </a:p>
        </p:txBody>
      </p:sp>
    </p:spTree>
    <p:extLst>
      <p:ext uri="{BB962C8B-B14F-4D97-AF65-F5344CB8AC3E}">
        <p14:creationId xmlns:p14="http://schemas.microsoft.com/office/powerpoint/2010/main" val="3969046423"/>
      </p:ext>
    </p:extLst>
  </p:cSld>
  <p:clrMapOvr>
    <a:masterClrMapping/>
  </p:clrMapOvr>
  <p:transition spd="slow" advTm="500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يوفر المعلم مناخاً يشجع على المناقشات والحوار، ويصغى لآراء المتعلمين، ويحثهم على تقبل الرأى الآخر</a:t>
            </a:r>
            <a:r>
              <a:rPr lang="ar-SA" dirty="0" smtClean="0"/>
              <a:t>.</a:t>
            </a:r>
            <a:endParaRPr lang="en-US" dirty="0" smtClean="0"/>
          </a:p>
          <a:p>
            <a:r>
              <a:rPr lang="ar-SA" b="1" dirty="0"/>
              <a:t>يقدر دور المناخ الصفى فى تنمية شخصية المتعلم، مراعيا ردود افعال المتعلمين فى ممارساته وادواره</a:t>
            </a:r>
            <a:endParaRPr lang="ar-EG" dirty="0"/>
          </a:p>
        </p:txBody>
      </p:sp>
      <p:sp>
        <p:nvSpPr>
          <p:cNvPr id="3" name="Title 2"/>
          <p:cNvSpPr>
            <a:spLocks noGrp="1"/>
          </p:cNvSpPr>
          <p:nvPr>
            <p:ph type="title"/>
          </p:nvPr>
        </p:nvSpPr>
        <p:spPr/>
        <p:txBody>
          <a:bodyPr>
            <a:normAutofit fontScale="90000"/>
          </a:bodyPr>
          <a:lstStyle/>
          <a:p>
            <a:pPr algn="r"/>
            <a:r>
              <a:rPr lang="ar-SA" dirty="0">
                <a:solidFill>
                  <a:srgbClr val="FF0000"/>
                </a:solidFill>
                <a:effectLst/>
              </a:rPr>
              <a:t>7-4-1-1 </a:t>
            </a:r>
            <a:r>
              <a:rPr lang="ar-SA" dirty="0" smtClean="0">
                <a:solidFill>
                  <a:srgbClr val="FF0000"/>
                </a:solidFill>
                <a:effectLst/>
              </a:rPr>
              <a:t>يشجع </a:t>
            </a:r>
            <a:r>
              <a:rPr lang="ar-SA" dirty="0">
                <a:solidFill>
                  <a:srgbClr val="FF0000"/>
                </a:solidFill>
                <a:effectLst/>
              </a:rPr>
              <a:t>المعلم المتعلمين على المناقشة والحوار وتقبل الرأى الآخر</a:t>
            </a:r>
            <a:endParaRPr lang="ar-EG" dirty="0">
              <a:solidFill>
                <a:srgbClr val="FF0000"/>
              </a:solidFill>
            </a:endParaRPr>
          </a:p>
        </p:txBody>
      </p:sp>
    </p:spTree>
    <p:extLst>
      <p:ext uri="{BB962C8B-B14F-4D97-AF65-F5344CB8AC3E}">
        <p14:creationId xmlns:p14="http://schemas.microsoft.com/office/powerpoint/2010/main" val="1439093313"/>
      </p:ext>
    </p:extLst>
  </p:cSld>
  <p:clrMapOvr>
    <a:masterClrMapping/>
  </p:clrMapOvr>
  <p:transition spd="slow" advTm="500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يوجه المعلم حديثه أو أسئلته بالتساوى بين المتعلمين، ويتعامل معهم بعدالة ويطلب منهم أداء المهام فى توقيتات متفق عليها مسبقا. </a:t>
            </a:r>
            <a:endParaRPr lang="ar-EG" dirty="0" smtClean="0"/>
          </a:p>
          <a:p>
            <a:r>
              <a:rPr lang="ar-SA" b="1" dirty="0"/>
              <a:t>يحرص على توعية المتعلمين بالمفاهيم الشفافية والمساواة والعدالة. </a:t>
            </a:r>
            <a:endParaRPr lang="ar-EG" dirty="0"/>
          </a:p>
        </p:txBody>
      </p:sp>
      <p:sp>
        <p:nvSpPr>
          <p:cNvPr id="3" name="Title 2"/>
          <p:cNvSpPr>
            <a:spLocks noGrp="1"/>
          </p:cNvSpPr>
          <p:nvPr>
            <p:ph type="title"/>
          </p:nvPr>
        </p:nvSpPr>
        <p:spPr/>
        <p:txBody>
          <a:bodyPr>
            <a:normAutofit fontScale="90000"/>
          </a:bodyPr>
          <a:lstStyle/>
          <a:p>
            <a:pPr algn="r"/>
            <a:r>
              <a:rPr lang="ar-EG" dirty="0">
                <a:solidFill>
                  <a:srgbClr val="FF0000"/>
                </a:solidFill>
                <a:effectLst/>
              </a:rPr>
              <a:t>7-4-1-2 </a:t>
            </a:r>
            <a:r>
              <a:rPr lang="ar-EG" dirty="0" smtClean="0">
                <a:solidFill>
                  <a:srgbClr val="FF0000"/>
                </a:solidFill>
                <a:effectLst/>
              </a:rPr>
              <a:t>يتعامل </a:t>
            </a:r>
            <a:r>
              <a:rPr lang="ar-EG" dirty="0">
                <a:solidFill>
                  <a:srgbClr val="FF0000"/>
                </a:solidFill>
                <a:effectLst/>
              </a:rPr>
              <a:t>المعلم مع المتعلمين بشفافية ومساواة وعدالة</a:t>
            </a:r>
            <a:endParaRPr lang="ar-EG" dirty="0">
              <a:solidFill>
                <a:srgbClr val="FF0000"/>
              </a:solidFill>
            </a:endParaRPr>
          </a:p>
        </p:txBody>
      </p:sp>
    </p:spTree>
    <p:extLst>
      <p:ext uri="{BB962C8B-B14F-4D97-AF65-F5344CB8AC3E}">
        <p14:creationId xmlns:p14="http://schemas.microsoft.com/office/powerpoint/2010/main" val="2620201928"/>
      </p:ext>
    </p:extLst>
  </p:cSld>
  <p:clrMapOvr>
    <a:masterClrMapping/>
  </p:clrMapOvr>
  <p:transition spd="slow" advTm="500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sz="2800" b="1" dirty="0"/>
              <a:t>7-4 أنشطة مهنية فعالة</a:t>
            </a:r>
            <a:endParaRPr lang="ar-EG" sz="2800" b="1" dirty="0" smtClean="0">
              <a:solidFill>
                <a:srgbClr val="FF0000"/>
              </a:solidFill>
            </a:endParaRPr>
          </a:p>
          <a:p>
            <a:r>
              <a:rPr lang="ar-EG" sz="2800" b="1" dirty="0"/>
              <a:t>7-4-2 يحرص المعلم على تنمية ذاته مهنيا</a:t>
            </a:r>
            <a:endParaRPr lang="ar-EG" dirty="0"/>
          </a:p>
        </p:txBody>
      </p:sp>
      <p:sp>
        <p:nvSpPr>
          <p:cNvPr id="3" name="Title 2"/>
          <p:cNvSpPr>
            <a:spLocks noGrp="1"/>
          </p:cNvSpPr>
          <p:nvPr>
            <p:ph type="title"/>
          </p:nvPr>
        </p:nvSpPr>
        <p:spPr/>
        <p:txBody>
          <a:bodyPr/>
          <a:lstStyle/>
          <a:p>
            <a:pPr algn="r"/>
            <a:r>
              <a:rPr lang="ar-EG" dirty="0">
                <a:effectLst/>
              </a:rPr>
              <a:t>سابعا مجال </a:t>
            </a:r>
            <a:r>
              <a:rPr lang="ar-EG" dirty="0" smtClean="0">
                <a:effectLst/>
              </a:rPr>
              <a:t>المعلم:</a:t>
            </a:r>
            <a:endParaRPr lang="en-US" dirty="0">
              <a:effectLst/>
            </a:endParaRPr>
          </a:p>
        </p:txBody>
      </p:sp>
    </p:spTree>
    <p:extLst>
      <p:ext uri="{BB962C8B-B14F-4D97-AF65-F5344CB8AC3E}">
        <p14:creationId xmlns:p14="http://schemas.microsoft.com/office/powerpoint/2010/main" val="934841385"/>
      </p:ext>
    </p:extLst>
  </p:cSld>
  <p:clrMapOvr>
    <a:masterClrMapping/>
  </p:clrMapOvr>
  <p:transition spd="slow" advTm="500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يشارك المعلم في الدورات التدريبية بناء علي احتياجاته التدريبية ومبادرته الشخصية داخل المؤسسة</a:t>
            </a:r>
            <a:r>
              <a:rPr lang="ar-SA" dirty="0" smtClean="0"/>
              <a:t>.</a:t>
            </a:r>
            <a:endParaRPr lang="en-US" dirty="0" smtClean="0"/>
          </a:p>
          <a:p>
            <a:r>
              <a:rPr lang="ar-SA" dirty="0"/>
              <a:t>يشارك المعلم في الدورات التدريبية  خارج </a:t>
            </a:r>
            <a:r>
              <a:rPr lang="ar-SA" dirty="0" smtClean="0"/>
              <a:t>المؤسسة</a:t>
            </a:r>
            <a:r>
              <a:rPr lang="en-US" dirty="0" smtClean="0"/>
              <a:t>.</a:t>
            </a:r>
          </a:p>
          <a:p>
            <a:r>
              <a:rPr lang="ar-SA" dirty="0"/>
              <a:t>يشارك في المؤتمرات والأنشطة العلمية المرتبطة بتخصصه.</a:t>
            </a:r>
            <a:endParaRPr lang="ar-EG" dirty="0"/>
          </a:p>
        </p:txBody>
      </p:sp>
      <p:sp>
        <p:nvSpPr>
          <p:cNvPr id="3" name="Title 2"/>
          <p:cNvSpPr>
            <a:spLocks noGrp="1"/>
          </p:cNvSpPr>
          <p:nvPr>
            <p:ph type="title"/>
          </p:nvPr>
        </p:nvSpPr>
        <p:spPr/>
        <p:txBody>
          <a:bodyPr>
            <a:normAutofit fontScale="90000"/>
          </a:bodyPr>
          <a:lstStyle/>
          <a:p>
            <a:pPr algn="r"/>
            <a:r>
              <a:rPr lang="ar-SA" dirty="0">
                <a:solidFill>
                  <a:srgbClr val="FF0000"/>
                </a:solidFill>
                <a:effectLst/>
              </a:rPr>
              <a:t>7-4-2-1 </a:t>
            </a:r>
            <a:r>
              <a:rPr lang="ar-SA" dirty="0" smtClean="0">
                <a:solidFill>
                  <a:srgbClr val="FF0000"/>
                </a:solidFill>
                <a:effectLst/>
              </a:rPr>
              <a:t>يشارك </a:t>
            </a:r>
            <a:r>
              <a:rPr lang="ar-SA" dirty="0">
                <a:solidFill>
                  <a:srgbClr val="FF0000"/>
                </a:solidFill>
                <a:effectLst/>
              </a:rPr>
              <a:t>المعلم فى الدورات والبرامج التدريبية</a:t>
            </a:r>
            <a:endParaRPr lang="ar-EG" dirty="0">
              <a:solidFill>
                <a:srgbClr val="FF0000"/>
              </a:solidFill>
            </a:endParaRPr>
          </a:p>
        </p:txBody>
      </p:sp>
    </p:spTree>
    <p:extLst>
      <p:ext uri="{BB962C8B-B14F-4D97-AF65-F5344CB8AC3E}">
        <p14:creationId xmlns:p14="http://schemas.microsoft.com/office/powerpoint/2010/main" val="2200546196"/>
      </p:ext>
    </p:extLst>
  </p:cSld>
  <p:clrMapOvr>
    <a:masterClrMapping/>
  </p:clrMapOvr>
  <p:transition spd="slow" advTm="500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يستفيد من كل موضوعات هذه الدورات التدريبية فى تخطيط التدريس وتنفيذه وفى تقويم التعلم</a:t>
            </a:r>
            <a:r>
              <a:rPr lang="ar-SA" dirty="0" smtClean="0"/>
              <a:t>.</a:t>
            </a:r>
            <a:endParaRPr lang="ar-EG" dirty="0" smtClean="0"/>
          </a:p>
          <a:p>
            <a:r>
              <a:rPr lang="ar-SA" dirty="0"/>
              <a:t>يقوم أداءه قبل وبعد هذه الدورات التدريبية.</a:t>
            </a:r>
            <a:endParaRPr lang="ar-EG" dirty="0"/>
          </a:p>
        </p:txBody>
      </p:sp>
      <p:sp>
        <p:nvSpPr>
          <p:cNvPr id="3" name="Title 2"/>
          <p:cNvSpPr>
            <a:spLocks noGrp="1"/>
          </p:cNvSpPr>
          <p:nvPr>
            <p:ph type="title"/>
          </p:nvPr>
        </p:nvSpPr>
        <p:spPr/>
        <p:txBody>
          <a:bodyPr>
            <a:normAutofit fontScale="90000"/>
          </a:bodyPr>
          <a:lstStyle/>
          <a:p>
            <a:pPr algn="r"/>
            <a:r>
              <a:rPr lang="ar-EG" dirty="0">
                <a:solidFill>
                  <a:srgbClr val="FF0000"/>
                </a:solidFill>
                <a:effectLst/>
              </a:rPr>
              <a:t>7-4-2-2 </a:t>
            </a:r>
            <a:r>
              <a:rPr lang="ar-EG" dirty="0" smtClean="0">
                <a:solidFill>
                  <a:srgbClr val="FF0000"/>
                </a:solidFill>
                <a:effectLst/>
              </a:rPr>
              <a:t>يوظف </a:t>
            </a:r>
            <a:r>
              <a:rPr lang="ar-EG" dirty="0">
                <a:solidFill>
                  <a:srgbClr val="FF0000"/>
                </a:solidFill>
                <a:effectLst/>
              </a:rPr>
              <a:t>المعلم محتوى الدورات التدريبية فى العملية التعليمية.</a:t>
            </a:r>
            <a:endParaRPr lang="ar-EG" dirty="0">
              <a:solidFill>
                <a:srgbClr val="FF0000"/>
              </a:solidFill>
            </a:endParaRPr>
          </a:p>
        </p:txBody>
      </p:sp>
    </p:spTree>
    <p:extLst>
      <p:ext uri="{BB962C8B-B14F-4D97-AF65-F5344CB8AC3E}">
        <p14:creationId xmlns:p14="http://schemas.microsoft.com/office/powerpoint/2010/main" val="4135736912"/>
      </p:ext>
    </p:extLst>
  </p:cSld>
  <p:clrMapOvr>
    <a:masterClrMapping/>
  </p:clrMapOvr>
  <p:transition spd="slow" advTm="500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يستخدم مصادر معرفة متعددة مطبوعة والكترونية في المواقف التعليمية المختلفة.وبعض المصادر التربوية</a:t>
            </a:r>
            <a:r>
              <a:rPr lang="ar-SA" dirty="0" smtClean="0"/>
              <a:t>.</a:t>
            </a:r>
            <a:endParaRPr lang="ar-EG" dirty="0" smtClean="0"/>
          </a:p>
          <a:p>
            <a:r>
              <a:rPr lang="ar-SA" b="1" dirty="0"/>
              <a:t>يستفيد من آراء الخبراء والزملاء في مجال تخصصه، والمجالات التربوية.</a:t>
            </a:r>
            <a:endParaRPr lang="ar-EG" dirty="0"/>
          </a:p>
        </p:txBody>
      </p:sp>
      <p:sp>
        <p:nvSpPr>
          <p:cNvPr id="3" name="Title 2"/>
          <p:cNvSpPr>
            <a:spLocks noGrp="1"/>
          </p:cNvSpPr>
          <p:nvPr>
            <p:ph type="title"/>
          </p:nvPr>
        </p:nvSpPr>
        <p:spPr/>
        <p:txBody>
          <a:bodyPr>
            <a:normAutofit fontScale="90000"/>
          </a:bodyPr>
          <a:lstStyle/>
          <a:p>
            <a:pPr algn="r"/>
            <a:r>
              <a:rPr lang="ar-EG" dirty="0">
                <a:solidFill>
                  <a:srgbClr val="FF0000"/>
                </a:solidFill>
                <a:effectLst/>
              </a:rPr>
              <a:t>7-4-2-3 </a:t>
            </a:r>
            <a:r>
              <a:rPr lang="ar-EG" dirty="0" smtClean="0">
                <a:solidFill>
                  <a:srgbClr val="FF0000"/>
                </a:solidFill>
                <a:effectLst/>
              </a:rPr>
              <a:t>يوظف </a:t>
            </a:r>
            <a:r>
              <a:rPr lang="ar-EG" dirty="0">
                <a:solidFill>
                  <a:srgbClr val="FF0000"/>
                </a:solidFill>
                <a:effectLst/>
              </a:rPr>
              <a:t>المعلم مصادر المعرفة المتعددة فى </a:t>
            </a:r>
            <a:r>
              <a:rPr lang="ar-EG" dirty="0" smtClean="0">
                <a:solidFill>
                  <a:srgbClr val="FF0000"/>
                </a:solidFill>
                <a:effectLst/>
              </a:rPr>
              <a:t>المواقف التعليمية </a:t>
            </a:r>
            <a:endParaRPr lang="ar-EG" dirty="0">
              <a:solidFill>
                <a:srgbClr val="FF0000"/>
              </a:solidFill>
            </a:endParaRPr>
          </a:p>
        </p:txBody>
      </p:sp>
    </p:spTree>
    <p:extLst>
      <p:ext uri="{BB962C8B-B14F-4D97-AF65-F5344CB8AC3E}">
        <p14:creationId xmlns:p14="http://schemas.microsoft.com/office/powerpoint/2010/main" val="3773052172"/>
      </p:ext>
    </p:extLst>
  </p:cSld>
  <p:clrMapOvr>
    <a:masterClrMapping/>
  </p:clrMapOvr>
  <p:transition spd="slow" advTm="500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يتبادل  المعلم الخبرات مع زملاء التخصص والمواد الأخرى للارتقاء </a:t>
            </a:r>
            <a:r>
              <a:rPr lang="ar-SA" dirty="0" smtClean="0"/>
              <a:t>بمستواه </a:t>
            </a:r>
            <a:r>
              <a:rPr lang="ar-SA" dirty="0"/>
              <a:t>المهنى</a:t>
            </a:r>
            <a:r>
              <a:rPr lang="ar-SA" dirty="0" smtClean="0"/>
              <a:t>.</a:t>
            </a:r>
            <a:endParaRPr lang="ar-EG" dirty="0" smtClean="0"/>
          </a:p>
          <a:p>
            <a:r>
              <a:rPr lang="ar-SA" b="1" dirty="0"/>
              <a:t>يتبادل الخبرات مع زملاء التخصصات الأخرى من أجل النهوض بمستوى الأداء المؤسسي.</a:t>
            </a:r>
            <a:endParaRPr lang="ar-EG" dirty="0"/>
          </a:p>
        </p:txBody>
      </p:sp>
      <p:sp>
        <p:nvSpPr>
          <p:cNvPr id="3" name="Title 2"/>
          <p:cNvSpPr>
            <a:spLocks noGrp="1"/>
          </p:cNvSpPr>
          <p:nvPr>
            <p:ph type="title"/>
          </p:nvPr>
        </p:nvSpPr>
        <p:spPr/>
        <p:txBody>
          <a:bodyPr/>
          <a:lstStyle/>
          <a:p>
            <a:pPr algn="r"/>
            <a:r>
              <a:rPr lang="ar-EG" dirty="0">
                <a:solidFill>
                  <a:srgbClr val="FF0000"/>
                </a:solidFill>
                <a:effectLst/>
              </a:rPr>
              <a:t>7-4-2-4 يتبادل المعلم الخبرات مع الزملاء</a:t>
            </a:r>
            <a:endParaRPr lang="ar-EG" dirty="0">
              <a:solidFill>
                <a:srgbClr val="FF0000"/>
              </a:solidFill>
            </a:endParaRPr>
          </a:p>
        </p:txBody>
      </p:sp>
    </p:spTree>
    <p:extLst>
      <p:ext uri="{BB962C8B-B14F-4D97-AF65-F5344CB8AC3E}">
        <p14:creationId xmlns:p14="http://schemas.microsoft.com/office/powerpoint/2010/main" val="2222716732"/>
      </p:ext>
    </p:extLst>
  </p:cSld>
  <p:clrMapOvr>
    <a:masterClrMapping/>
  </p:clrMapOvr>
  <p:transition spd="slow" advTm="500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يستفيد المعلم من تقييم المتخصصين وردود أفعال المتعلمين ونتائج تقويمهم فى تطوير أدائه</a:t>
            </a:r>
            <a:r>
              <a:rPr lang="ar-SA" dirty="0" smtClean="0"/>
              <a:t>.</a:t>
            </a:r>
            <a:endParaRPr lang="ar-EG" dirty="0" smtClean="0"/>
          </a:p>
          <a:p>
            <a:r>
              <a:rPr lang="ar-SA" b="1"/>
              <a:t>يستفيد من نتائج تقييم ذاته وأقرانه فى تطوير أداءه.</a:t>
            </a:r>
            <a:endParaRPr lang="ar-EG"/>
          </a:p>
        </p:txBody>
      </p:sp>
      <p:sp>
        <p:nvSpPr>
          <p:cNvPr id="3" name="Title 2"/>
          <p:cNvSpPr>
            <a:spLocks noGrp="1"/>
          </p:cNvSpPr>
          <p:nvPr>
            <p:ph type="title"/>
          </p:nvPr>
        </p:nvSpPr>
        <p:spPr/>
        <p:txBody>
          <a:bodyPr>
            <a:normAutofit fontScale="90000"/>
          </a:bodyPr>
          <a:lstStyle/>
          <a:p>
            <a:r>
              <a:rPr lang="ar-EG" dirty="0">
                <a:solidFill>
                  <a:srgbClr val="FF0000"/>
                </a:solidFill>
                <a:effectLst/>
              </a:rPr>
              <a:t>7-4-2-5 يعدل المعلم أداءاته فى ضوء نتائج التقويم</a:t>
            </a:r>
            <a:endParaRPr lang="ar-EG" dirty="0">
              <a:solidFill>
                <a:srgbClr val="FF0000"/>
              </a:solidFill>
            </a:endParaRPr>
          </a:p>
        </p:txBody>
      </p:sp>
    </p:spTree>
    <p:extLst>
      <p:ext uri="{BB962C8B-B14F-4D97-AF65-F5344CB8AC3E}">
        <p14:creationId xmlns:p14="http://schemas.microsoft.com/office/powerpoint/2010/main" val="2668482416"/>
      </p:ext>
    </p:extLst>
  </p:cSld>
  <p:clrMapOvr>
    <a:masterClrMapping/>
  </p:clrMapOvr>
  <p:transition spd="slow" advTm="5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44824"/>
            <a:ext cx="8229600" cy="4162467"/>
          </a:xfrm>
        </p:spPr>
        <p:txBody>
          <a:bodyPr/>
          <a:lstStyle/>
          <a:p>
            <a:pPr algn="just"/>
            <a:r>
              <a:rPr lang="ar-SA" dirty="0"/>
              <a:t>يستخدم فى تخطيط الدرس إستراتيجيات تعليم وتعلم متنوعة تحقق نواتج التعلم الشاملة ، وتركز على التعلم النشط (مثل: حل المشكلات، والعصف الذهنى، والتعلم التعاونى، ...) ، موضحا إجراءات الإستراتيجية المستخدمة فى </a:t>
            </a:r>
            <a:r>
              <a:rPr lang="ar-EG" dirty="0" smtClean="0"/>
              <a:t>التخطيط.</a:t>
            </a:r>
          </a:p>
          <a:p>
            <a:pPr algn="just"/>
            <a:r>
              <a:rPr lang="ar-SA" b="1" dirty="0"/>
              <a:t>يقدر أهمية استخدام إستراتيجيات تعليم وتعلم متمركزة حول المتعلم، وتحقق نواتج التعلم المستهدفة</a:t>
            </a:r>
            <a:r>
              <a:rPr lang="ar-SA" b="1" dirty="0" smtClean="0"/>
              <a:t>)</a:t>
            </a:r>
            <a:r>
              <a:rPr lang="ar-EG" b="1" dirty="0" smtClean="0"/>
              <a:t>.</a:t>
            </a:r>
          </a:p>
        </p:txBody>
      </p:sp>
      <p:sp>
        <p:nvSpPr>
          <p:cNvPr id="3" name="Title 2"/>
          <p:cNvSpPr>
            <a:spLocks noGrp="1"/>
          </p:cNvSpPr>
          <p:nvPr>
            <p:ph type="title"/>
          </p:nvPr>
        </p:nvSpPr>
        <p:spPr>
          <a:xfrm>
            <a:off x="457200" y="274638"/>
            <a:ext cx="8229600" cy="1570186"/>
          </a:xfrm>
        </p:spPr>
        <p:txBody>
          <a:bodyPr>
            <a:normAutofit/>
          </a:bodyPr>
          <a:lstStyle/>
          <a:p>
            <a:pPr algn="just"/>
            <a:r>
              <a:rPr lang="ar-SA" sz="3600" dirty="0" smtClean="0">
                <a:solidFill>
                  <a:srgbClr val="FF0000"/>
                </a:solidFill>
                <a:effectLst/>
              </a:rPr>
              <a:t>7-1-1-2يصمم </a:t>
            </a:r>
            <a:r>
              <a:rPr lang="ar-SA" sz="3600" dirty="0">
                <a:solidFill>
                  <a:srgbClr val="FF0000"/>
                </a:solidFill>
                <a:effectLst/>
              </a:rPr>
              <a:t>المعلم استراتيجيات تعليم وتعلم متمركزة حول المتعلم، لتحقيق نواتج التعلم </a:t>
            </a:r>
            <a:r>
              <a:rPr lang="ar-SA" sz="3600" dirty="0" smtClean="0">
                <a:solidFill>
                  <a:srgbClr val="FF0000"/>
                </a:solidFill>
                <a:effectLst/>
              </a:rPr>
              <a:t>المستهدفة</a:t>
            </a:r>
            <a:r>
              <a:rPr lang="ar-EG" dirty="0" smtClean="0">
                <a:solidFill>
                  <a:srgbClr val="FF0000"/>
                </a:solidFill>
              </a:rPr>
              <a:t>.</a:t>
            </a:r>
            <a:endParaRPr lang="ar-EG" dirty="0">
              <a:solidFill>
                <a:srgbClr val="FF0000"/>
              </a:solidFill>
            </a:endParaRPr>
          </a:p>
        </p:txBody>
      </p:sp>
    </p:spTree>
    <p:extLst>
      <p:ext uri="{BB962C8B-B14F-4D97-AF65-F5344CB8AC3E}">
        <p14:creationId xmlns:p14="http://schemas.microsoft.com/office/powerpoint/2010/main" val="2913866380"/>
      </p:ext>
    </p:extLst>
  </p:cSld>
  <p:clrMapOvr>
    <a:masterClrMapping/>
  </p:clrMapOvr>
  <p:transition spd="slow" advTm="5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44824"/>
            <a:ext cx="8229600" cy="4162467"/>
          </a:xfrm>
        </p:spPr>
        <p:txBody>
          <a:bodyPr/>
          <a:lstStyle/>
          <a:p>
            <a:pPr algn="just"/>
            <a:r>
              <a:rPr lang="ar-SA" dirty="0"/>
              <a:t>يصمم أدوات تقويم متنوعة، يتوافر فيها شروط الإعداد الجيد، لنواتج التعلم المعرفية (مستوى التذكر –الفهم-التطبيق</a:t>
            </a:r>
            <a:r>
              <a:rPr lang="ar-SA" dirty="0" smtClean="0"/>
              <a:t>)</a:t>
            </a:r>
            <a:endParaRPr lang="ar-EG" dirty="0" smtClean="0"/>
          </a:p>
          <a:p>
            <a:pPr algn="just"/>
            <a:r>
              <a:rPr lang="ar-SA" dirty="0"/>
              <a:t>يوفر مواقف تقويمية لقياس الجوانب المهارية </a:t>
            </a:r>
            <a:r>
              <a:rPr lang="ar-SA" dirty="0" smtClean="0"/>
              <a:t>والوجدانية</a:t>
            </a:r>
            <a:r>
              <a:rPr lang="ar-EG" dirty="0" smtClean="0"/>
              <a:t>.</a:t>
            </a:r>
          </a:p>
          <a:p>
            <a:pPr algn="just"/>
            <a:r>
              <a:rPr lang="ar-SA" b="1" dirty="0"/>
              <a:t>يقدر أهمية التقويم فى تحقيق نواتج </a:t>
            </a:r>
            <a:r>
              <a:rPr lang="ar-SA" b="1" dirty="0" smtClean="0"/>
              <a:t>التعلم</a:t>
            </a:r>
            <a:r>
              <a:rPr lang="ar-EG" b="1" dirty="0" smtClean="0"/>
              <a:t>.</a:t>
            </a:r>
          </a:p>
        </p:txBody>
      </p:sp>
      <p:sp>
        <p:nvSpPr>
          <p:cNvPr id="3" name="Title 2"/>
          <p:cNvSpPr>
            <a:spLocks noGrp="1"/>
          </p:cNvSpPr>
          <p:nvPr>
            <p:ph type="title"/>
          </p:nvPr>
        </p:nvSpPr>
        <p:spPr>
          <a:xfrm>
            <a:off x="457200" y="274638"/>
            <a:ext cx="8229600" cy="1570186"/>
          </a:xfrm>
        </p:spPr>
        <p:txBody>
          <a:bodyPr>
            <a:normAutofit/>
          </a:bodyPr>
          <a:lstStyle/>
          <a:p>
            <a:pPr algn="r"/>
            <a:r>
              <a:rPr lang="ar-SA" sz="3600" dirty="0" smtClean="0">
                <a:solidFill>
                  <a:srgbClr val="FF0000"/>
                </a:solidFill>
                <a:effectLst/>
              </a:rPr>
              <a:t>7-1-1-3</a:t>
            </a:r>
            <a:r>
              <a:rPr lang="ar-EG" sz="3600" dirty="0" smtClean="0">
                <a:solidFill>
                  <a:srgbClr val="FF0000"/>
                </a:solidFill>
                <a:effectLst/>
              </a:rPr>
              <a:t>  </a:t>
            </a:r>
            <a:r>
              <a:rPr lang="ar-SA" sz="3600" dirty="0" smtClean="0">
                <a:solidFill>
                  <a:srgbClr val="FF0000"/>
                </a:solidFill>
                <a:effectLst/>
              </a:rPr>
              <a:t>يصمم </a:t>
            </a:r>
            <a:r>
              <a:rPr lang="ar-SA" sz="3600" dirty="0">
                <a:solidFill>
                  <a:srgbClr val="FF0000"/>
                </a:solidFill>
                <a:effectLst/>
              </a:rPr>
              <a:t>المعلم أساليب وأدوات تقويم تتسق مع  نواتج التعلم المستهدفة.</a:t>
            </a:r>
            <a:endParaRPr lang="ar-EG" dirty="0">
              <a:solidFill>
                <a:srgbClr val="FF0000"/>
              </a:solidFill>
            </a:endParaRPr>
          </a:p>
        </p:txBody>
      </p:sp>
    </p:spTree>
    <p:extLst>
      <p:ext uri="{BB962C8B-B14F-4D97-AF65-F5344CB8AC3E}">
        <p14:creationId xmlns:p14="http://schemas.microsoft.com/office/powerpoint/2010/main" val="1937149658"/>
      </p:ext>
    </p:extLst>
  </p:cSld>
  <p:clrMapOvr>
    <a:masterClrMapping/>
  </p:clrMapOvr>
  <p:transition spd="slow" advTm="5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sz="2800" b="1" dirty="0"/>
              <a:t>7-2 تنفيذ عمليتى التعليم والتعلم</a:t>
            </a:r>
            <a:endParaRPr lang="en-US" sz="2800" dirty="0"/>
          </a:p>
          <a:p>
            <a:endParaRPr lang="ar-EG" sz="2800" b="1" dirty="0">
              <a:solidFill>
                <a:srgbClr val="FF0000"/>
              </a:solidFill>
            </a:endParaRPr>
          </a:p>
          <a:p>
            <a:r>
              <a:rPr lang="ar-EG" sz="2800" b="1" dirty="0" smtClean="0"/>
              <a:t>7</a:t>
            </a:r>
            <a:r>
              <a:rPr lang="ar-EG" sz="2800" b="1" dirty="0"/>
              <a:t>-2-1 ينمى المعلم جوانب التعلم المعرفية والمهارية والوجدانية لدى المتعلمين</a:t>
            </a:r>
            <a:endParaRPr lang="ar-EG" dirty="0"/>
          </a:p>
        </p:txBody>
      </p:sp>
      <p:sp>
        <p:nvSpPr>
          <p:cNvPr id="3" name="Title 2"/>
          <p:cNvSpPr>
            <a:spLocks noGrp="1"/>
          </p:cNvSpPr>
          <p:nvPr>
            <p:ph type="title"/>
          </p:nvPr>
        </p:nvSpPr>
        <p:spPr/>
        <p:txBody>
          <a:bodyPr/>
          <a:lstStyle/>
          <a:p>
            <a:pPr algn="r"/>
            <a:r>
              <a:rPr lang="ar-EG" dirty="0">
                <a:effectLst/>
              </a:rPr>
              <a:t>سابعا مجال </a:t>
            </a:r>
            <a:r>
              <a:rPr lang="ar-EG" dirty="0" smtClean="0">
                <a:effectLst/>
              </a:rPr>
              <a:t>المعلم:</a:t>
            </a:r>
            <a:endParaRPr lang="en-US" dirty="0">
              <a:effectLst/>
            </a:endParaRPr>
          </a:p>
        </p:txBody>
      </p:sp>
    </p:spTree>
    <p:extLst>
      <p:ext uri="{BB962C8B-B14F-4D97-AF65-F5344CB8AC3E}">
        <p14:creationId xmlns:p14="http://schemas.microsoft.com/office/powerpoint/2010/main" val="1004167267"/>
      </p:ext>
    </p:extLst>
  </p:cSld>
  <p:clrMapOvr>
    <a:masterClrMapping/>
  </p:clrMapOvr>
  <p:transition spd="slow" advTm="5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44824"/>
            <a:ext cx="8229600" cy="4162467"/>
          </a:xfrm>
        </p:spPr>
        <p:txBody>
          <a:bodyPr/>
          <a:lstStyle/>
          <a:p>
            <a:pPr algn="just"/>
            <a:r>
              <a:rPr lang="ar-SA" dirty="0"/>
              <a:t>ينفذ المعلم استراتيجيات تعليم وتعلم تحقق نواتج التعلم المعرفية (بمستوياتها العقلية العليا مثل التقويم وحل المشكلات أو ....)، والمهارية (الأدائية والعملية) والوجدانية، مع التأكيد على الدور الفاعل للمتعلم فى تنفيذ عملية التعلم تحت اشراف المعلم. </a:t>
            </a:r>
            <a:endParaRPr lang="ar-EG" dirty="0" smtClean="0"/>
          </a:p>
          <a:p>
            <a:pPr algn="just"/>
            <a:r>
              <a:rPr lang="ar-SA" b="1" dirty="0"/>
              <a:t>يوفر فرصا للمتعلم يمكنه من خلالها محاكاة دور المعلم فى تنفيذ بعض الاستراتيجيات</a:t>
            </a:r>
            <a:endParaRPr lang="ar-EG" b="1" dirty="0" smtClean="0"/>
          </a:p>
        </p:txBody>
      </p:sp>
      <p:sp>
        <p:nvSpPr>
          <p:cNvPr id="3" name="Title 2"/>
          <p:cNvSpPr>
            <a:spLocks noGrp="1"/>
          </p:cNvSpPr>
          <p:nvPr>
            <p:ph type="title"/>
          </p:nvPr>
        </p:nvSpPr>
        <p:spPr>
          <a:xfrm>
            <a:off x="457200" y="274638"/>
            <a:ext cx="8229600" cy="1570186"/>
          </a:xfrm>
        </p:spPr>
        <p:txBody>
          <a:bodyPr>
            <a:normAutofit/>
          </a:bodyPr>
          <a:lstStyle/>
          <a:p>
            <a:pPr algn="r"/>
            <a:r>
              <a:rPr lang="ar-SA" sz="3600" dirty="0">
                <a:solidFill>
                  <a:srgbClr val="FF0000"/>
                </a:solidFill>
                <a:effectLst/>
              </a:rPr>
              <a:t>7-2-1-1 </a:t>
            </a:r>
            <a:r>
              <a:rPr lang="ar-SA" sz="3600" dirty="0" smtClean="0">
                <a:solidFill>
                  <a:srgbClr val="FF0000"/>
                </a:solidFill>
                <a:effectLst/>
              </a:rPr>
              <a:t>يستخدم </a:t>
            </a:r>
            <a:r>
              <a:rPr lang="ar-SA" sz="3600" dirty="0">
                <a:solidFill>
                  <a:srgbClr val="FF0000"/>
                </a:solidFill>
                <a:effectLst/>
              </a:rPr>
              <a:t>المعلم استراتيجيات تعليم وتعلم تحقق نواتج التعلم المستهدفة</a:t>
            </a:r>
            <a:r>
              <a:rPr lang="ar-SA" sz="3600" dirty="0" smtClean="0">
                <a:solidFill>
                  <a:srgbClr val="FF0000"/>
                </a:solidFill>
                <a:effectLst/>
              </a:rPr>
              <a:t>.</a:t>
            </a:r>
            <a:endParaRPr lang="ar-EG" dirty="0">
              <a:solidFill>
                <a:srgbClr val="FF0000"/>
              </a:solidFill>
            </a:endParaRPr>
          </a:p>
        </p:txBody>
      </p:sp>
    </p:spTree>
    <p:extLst>
      <p:ext uri="{BB962C8B-B14F-4D97-AF65-F5344CB8AC3E}">
        <p14:creationId xmlns:p14="http://schemas.microsoft.com/office/powerpoint/2010/main" val="1097171750"/>
      </p:ext>
    </p:extLst>
  </p:cSld>
  <p:clrMapOvr>
    <a:masterClrMapping/>
  </p:clrMapOvr>
  <p:transition spd="slow" advTm="5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يربط المادة العلمية بمشكلات وقضايا مميزة للمجتمع، ويتيح فرصا للمتعلم كى يتفاعل مع تلك القضايا ويتعرف دور المادة العلمية فى خدمة الفرد والمجتمع</a:t>
            </a:r>
            <a:r>
              <a:rPr lang="ar-SA" dirty="0" smtClean="0"/>
              <a:t>.</a:t>
            </a:r>
            <a:r>
              <a:rPr lang="ar-EG" dirty="0" smtClean="0"/>
              <a:t>.</a:t>
            </a:r>
          </a:p>
          <a:p>
            <a:r>
              <a:rPr lang="ar-SA" b="1" dirty="0"/>
              <a:t>يصدر حكما بشأن معالجة هذه القضايا والمشكلات</a:t>
            </a:r>
            <a:endParaRPr lang="ar-EG" dirty="0"/>
          </a:p>
        </p:txBody>
      </p:sp>
      <p:sp>
        <p:nvSpPr>
          <p:cNvPr id="3" name="Title 2"/>
          <p:cNvSpPr>
            <a:spLocks noGrp="1"/>
          </p:cNvSpPr>
          <p:nvPr>
            <p:ph type="title"/>
          </p:nvPr>
        </p:nvSpPr>
        <p:spPr/>
        <p:txBody>
          <a:bodyPr>
            <a:normAutofit fontScale="90000"/>
          </a:bodyPr>
          <a:lstStyle/>
          <a:p>
            <a:pPr algn="r"/>
            <a:r>
              <a:rPr lang="ar-EG" dirty="0">
                <a:solidFill>
                  <a:srgbClr val="FF0000"/>
                </a:solidFill>
                <a:effectLst/>
              </a:rPr>
              <a:t>7-2-1-2 </a:t>
            </a:r>
            <a:r>
              <a:rPr lang="ar-EG" dirty="0" smtClean="0">
                <a:solidFill>
                  <a:srgbClr val="FF0000"/>
                </a:solidFill>
                <a:effectLst/>
              </a:rPr>
              <a:t>يوظف </a:t>
            </a:r>
            <a:r>
              <a:rPr lang="ar-EG" dirty="0">
                <a:solidFill>
                  <a:srgbClr val="FF0000"/>
                </a:solidFill>
                <a:effectLst/>
              </a:rPr>
              <a:t>المعلم المادة العلمية لتخصصه لحل مشكلات </a:t>
            </a:r>
            <a:r>
              <a:rPr lang="ar-EG" dirty="0" smtClean="0">
                <a:solidFill>
                  <a:srgbClr val="FF0000"/>
                </a:solidFill>
                <a:effectLst/>
              </a:rPr>
              <a:t>المجتمع:</a:t>
            </a:r>
            <a:endParaRPr lang="ar-EG" dirty="0">
              <a:solidFill>
                <a:srgbClr val="FF0000"/>
              </a:solidFill>
            </a:endParaRPr>
          </a:p>
        </p:txBody>
      </p:sp>
    </p:spTree>
    <p:extLst>
      <p:ext uri="{BB962C8B-B14F-4D97-AF65-F5344CB8AC3E}">
        <p14:creationId xmlns:p14="http://schemas.microsoft.com/office/powerpoint/2010/main" val="134604059"/>
      </p:ext>
    </p:extLst>
  </p:cSld>
  <p:clrMapOvr>
    <a:masterClrMapping/>
  </p:clrMapOvr>
  <p:transition spd="slow" advTm="5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ينفذ انشطة ومواقف عملية داخل الفصل وخارجه يمارس فيها المتعلم المهارات الحياتية فى مواقف طبيعية</a:t>
            </a:r>
            <a:r>
              <a:rPr lang="ar-SA" dirty="0" smtClean="0"/>
              <a:t>.</a:t>
            </a:r>
            <a:endParaRPr lang="ar-EG" dirty="0" smtClean="0"/>
          </a:p>
          <a:p>
            <a:r>
              <a:rPr lang="ar-SA" b="1" dirty="0"/>
              <a:t>يرشد المتعلم إلى ضرورة ممارسة هذه المهارات خارج المدرسة</a:t>
            </a:r>
            <a:endParaRPr lang="ar-EG" dirty="0"/>
          </a:p>
        </p:txBody>
      </p:sp>
      <p:sp>
        <p:nvSpPr>
          <p:cNvPr id="3" name="Title 2"/>
          <p:cNvSpPr>
            <a:spLocks noGrp="1"/>
          </p:cNvSpPr>
          <p:nvPr>
            <p:ph type="title"/>
          </p:nvPr>
        </p:nvSpPr>
        <p:spPr/>
        <p:txBody>
          <a:bodyPr>
            <a:normAutofit fontScale="90000"/>
          </a:bodyPr>
          <a:lstStyle/>
          <a:p>
            <a:pPr algn="r"/>
            <a:r>
              <a:rPr lang="ar-EG" dirty="0">
                <a:solidFill>
                  <a:srgbClr val="FF0000"/>
                </a:solidFill>
                <a:effectLst/>
              </a:rPr>
              <a:t>7-2-1-3 </a:t>
            </a:r>
            <a:r>
              <a:rPr lang="ar-EG" dirty="0" smtClean="0">
                <a:solidFill>
                  <a:srgbClr val="FF0000"/>
                </a:solidFill>
                <a:effectLst/>
              </a:rPr>
              <a:t>يستخدم </a:t>
            </a:r>
            <a:r>
              <a:rPr lang="ar-EG" dirty="0">
                <a:solidFill>
                  <a:srgbClr val="FF0000"/>
                </a:solidFill>
                <a:effectLst/>
              </a:rPr>
              <a:t>المعلم انشطة ومواقف تعليمية تنمى المهارات الحياتية لدى المتعلمين</a:t>
            </a:r>
            <a:endParaRPr lang="ar-EG" dirty="0">
              <a:solidFill>
                <a:srgbClr val="FF0000"/>
              </a:solidFill>
            </a:endParaRPr>
          </a:p>
        </p:txBody>
      </p:sp>
    </p:spTree>
    <p:extLst>
      <p:ext uri="{BB962C8B-B14F-4D97-AF65-F5344CB8AC3E}">
        <p14:creationId xmlns:p14="http://schemas.microsoft.com/office/powerpoint/2010/main" val="2864850816"/>
      </p:ext>
    </p:extLst>
  </p:cSld>
  <p:clrMapOvr>
    <a:masterClrMapping/>
  </p:clrMapOvr>
  <p:transition spd="slow" advTm="5000"/>
</p:sld>
</file>

<file path=ppt/tags/tag1.xml><?xml version="1.0" encoding="utf-8"?>
<p:tagLst xmlns:a="http://schemas.openxmlformats.org/drawingml/2006/main" xmlns:r="http://schemas.openxmlformats.org/officeDocument/2006/relationships" xmlns:p="http://schemas.openxmlformats.org/presentationml/2006/main">
  <p:tag name="TIMING" val="|2.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605</TotalTime>
  <Words>1378</Words>
  <Application>Microsoft Office PowerPoint</Application>
  <PresentationFormat>On-screen Show (4:3)</PresentationFormat>
  <Paragraphs>124</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ملتقى</vt:lpstr>
      <vt:lpstr>المحاضرة الثالثة المقرر/ خطة إجرائية لنظام الاعتماد وضمان الجودة الفرقة/ الدبلوم المهني شعبة“اعتماد وضمان جودة المدرسة“ د/سمر مصطفى محمد أ/ غادة سعد يوسف </vt:lpstr>
      <vt:lpstr>سابعا مجال المعلم:</vt:lpstr>
      <vt:lpstr>7-1-1-1يخطط المعلم الدروس بما يحقق النمو المتكامل لشخصية المتعلم.</vt:lpstr>
      <vt:lpstr>7-1-1-2يصمم المعلم استراتيجيات تعليم وتعلم متمركزة حول المتعلم، لتحقيق نواتج التعلم المستهدفة.</vt:lpstr>
      <vt:lpstr>7-1-1-3  يصمم المعلم أساليب وأدوات تقويم تتسق مع  نواتج التعلم المستهدفة.</vt:lpstr>
      <vt:lpstr>سابعا مجال المعلم:</vt:lpstr>
      <vt:lpstr>7-2-1-1 يستخدم المعلم استراتيجيات تعليم وتعلم تحقق نواتج التعلم المستهدفة.</vt:lpstr>
      <vt:lpstr>7-2-1-2 يوظف المعلم المادة العلمية لتخصصه لحل مشكلات المجتمع:</vt:lpstr>
      <vt:lpstr>7-2-1-3 يستخدم المعلم انشطة ومواقف تعليمية تنمى المهارات الحياتية لدى المتعلمين</vt:lpstr>
      <vt:lpstr>سابعا مجال المعلم:</vt:lpstr>
      <vt:lpstr>7-2-2-1 يدير المعلم وقت التعلم فى ضوء احتياجات المتعلمين ومتطلبات العملية التعليمية</vt:lpstr>
      <vt:lpstr>7-2-2-2يوظف المعلم الادوات والتجهيزات المتاحة للمؤسسة فى عمليتى التعليم والتعلم</vt:lpstr>
      <vt:lpstr>7-2-2-3 يوظف المعلم البيئة الخارجية فى عمليتى التعليم والتعلم</vt:lpstr>
      <vt:lpstr>سابعا مجال المعلم:</vt:lpstr>
      <vt:lpstr>7-2-3-1 يوفر المعلم بيئة تعلم تراعى المتعلمين ذوى الاحتياجات الخاصة</vt:lpstr>
      <vt:lpstr>7-2-3-2 يستخدم المعلم استراتيجيات تعليم وتعلم ملائمة لذوى الاحتياجات الخاصة</vt:lpstr>
      <vt:lpstr>7-2-3-3 يفعل المعلم مشاركة ذوى الاحتياجات الخاصة فى الانشطة التربوية</vt:lpstr>
      <vt:lpstr>سابعا مجال المعلم:</vt:lpstr>
      <vt:lpstr>7-2-4-1 يشجع المعلم المتعلمين على استخدام مصادر معرفة متعددة</vt:lpstr>
      <vt:lpstr>7-2-4- 2 يستخدم المعلم انشطة تربوية متعددة تناسب جميع المتعلمين</vt:lpstr>
      <vt:lpstr>سابعا مجال المعلم:</vt:lpstr>
      <vt:lpstr>7-3-1-1 يستخدم المعلم أدوات متنوعة لتقويم نواتج التعلم المعرفية</vt:lpstr>
      <vt:lpstr>7-3-1-2 يستخدم المعلم أدوات متنوعة لتقويم نواتج التعلم المهارية</vt:lpstr>
      <vt:lpstr>7-3-1-3 يستخدم المعلم أدوات متنوعة لتقويم نواتج التعلم الوجدانية</vt:lpstr>
      <vt:lpstr>سابعا مجال المعلم:</vt:lpstr>
      <vt:lpstr>7-3-2-1 يحسن المعلم اداءات المتعلمين فى ضوء نتائج التقويم</vt:lpstr>
      <vt:lpstr>7-3-2-2يناقش المعلم نتائج التقويم مع المعنيين لمتابعة مستوى تقدم المتعلمين</vt:lpstr>
      <vt:lpstr>7-3-2-3  يقدم المعلم برامج علاجية واثرائية فى ضوء نتائج التقويم</vt:lpstr>
      <vt:lpstr>سابعا مجال المعلم:</vt:lpstr>
      <vt:lpstr>7-4-1-1 يشجع المعلم المتعلمين على المناقشة والحوار وتقبل الرأى الآخر</vt:lpstr>
      <vt:lpstr>7-4-1-2 يتعامل المعلم مع المتعلمين بشفافية ومساواة وعدالة</vt:lpstr>
      <vt:lpstr>سابعا مجال المعلم:</vt:lpstr>
      <vt:lpstr>7-4-2-1 يشارك المعلم فى الدورات والبرامج التدريبية</vt:lpstr>
      <vt:lpstr>7-4-2-2 يوظف المعلم محتوى الدورات التدريبية فى العملية التعليمية.</vt:lpstr>
      <vt:lpstr>7-4-2-3 يوظف المعلم مصادر المعرفة المتعددة فى المواقف التعليمية </vt:lpstr>
      <vt:lpstr>7-4-2-4 يتبادل المعلم الخبرات مع الزملاء</vt:lpstr>
      <vt:lpstr>7-4-2-5 يعدل المعلم أداءاته فى ضوء نتائج التقويم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التقرير السنوي للقسم  للعام الجامعي 2015م/2016م</dc:title>
  <dc:creator>hp</dc:creator>
  <cp:lastModifiedBy>com2020</cp:lastModifiedBy>
  <cp:revision>110</cp:revision>
  <dcterms:created xsi:type="dcterms:W3CDTF">2016-08-21T10:21:55Z</dcterms:created>
  <dcterms:modified xsi:type="dcterms:W3CDTF">2020-03-30T12:14:46Z</dcterms:modified>
</cp:coreProperties>
</file>