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7432E864-0A35-47F3-B1A8-8FF20E7C3050}"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217273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432E864-0A35-47F3-B1A8-8FF20E7C3050}"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334555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432E864-0A35-47F3-B1A8-8FF20E7C3050}"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140348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7432E864-0A35-47F3-B1A8-8FF20E7C3050}"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246314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2E864-0A35-47F3-B1A8-8FF20E7C3050}" type="datetimeFigureOut">
              <a:rPr lang="ar-EG" smtClean="0"/>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332027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7432E864-0A35-47F3-B1A8-8FF20E7C3050}"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185132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7432E864-0A35-47F3-B1A8-8FF20E7C3050}" type="datetimeFigureOut">
              <a:rPr lang="ar-EG" smtClean="0"/>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3181930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7432E864-0A35-47F3-B1A8-8FF20E7C3050}" type="datetimeFigureOut">
              <a:rPr lang="ar-EG" smtClean="0"/>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301290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2E864-0A35-47F3-B1A8-8FF20E7C3050}" type="datetimeFigureOut">
              <a:rPr lang="ar-EG" smtClean="0"/>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382537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2E864-0A35-47F3-B1A8-8FF20E7C3050}"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208565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2E864-0A35-47F3-B1A8-8FF20E7C3050}" type="datetimeFigureOut">
              <a:rPr lang="ar-EG" smtClean="0"/>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3AF87DB-515C-4038-AE74-E93A98CB013A}" type="slidenum">
              <a:rPr lang="ar-EG" smtClean="0"/>
              <a:t>‹#›</a:t>
            </a:fld>
            <a:endParaRPr lang="ar-EG"/>
          </a:p>
        </p:txBody>
      </p:sp>
    </p:spTree>
    <p:extLst>
      <p:ext uri="{BB962C8B-B14F-4D97-AF65-F5344CB8AC3E}">
        <p14:creationId xmlns:p14="http://schemas.microsoft.com/office/powerpoint/2010/main" val="3510335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32E864-0A35-47F3-B1A8-8FF20E7C3050}" type="datetimeFigureOut">
              <a:rPr lang="ar-EG" smtClean="0"/>
              <a:t>27/07/1441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AF87DB-515C-4038-AE74-E93A98CB013A}" type="slidenum">
              <a:rPr lang="ar-EG" smtClean="0"/>
              <a:t>‹#›</a:t>
            </a:fld>
            <a:endParaRPr lang="ar-EG"/>
          </a:p>
        </p:txBody>
      </p:sp>
    </p:spTree>
    <p:extLst>
      <p:ext uri="{BB962C8B-B14F-4D97-AF65-F5344CB8AC3E}">
        <p14:creationId xmlns:p14="http://schemas.microsoft.com/office/powerpoint/2010/main" val="2625079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b="1" dirty="0" smtClean="0"/>
              <a:t>الفصل الخامس</a:t>
            </a:r>
            <a:endParaRPr lang="ar-EG" b="1" dirty="0"/>
          </a:p>
        </p:txBody>
      </p:sp>
      <p:sp>
        <p:nvSpPr>
          <p:cNvPr id="3" name="Subtitle 2"/>
          <p:cNvSpPr>
            <a:spLocks noGrp="1"/>
          </p:cNvSpPr>
          <p:nvPr>
            <p:ph type="subTitle" idx="1"/>
          </p:nvPr>
        </p:nvSpPr>
        <p:spPr/>
        <p:txBody>
          <a:bodyPr/>
          <a:lstStyle/>
          <a:p>
            <a:r>
              <a:rPr lang="ar-EG" b="1" dirty="0"/>
              <a:t>ثقافة المساءلة التربوية لدى </a:t>
            </a:r>
            <a:r>
              <a:rPr lang="ar-EG" b="1" dirty="0" err="1"/>
              <a:t>معلمى</a:t>
            </a:r>
            <a:r>
              <a:rPr lang="ar-EG" b="1" dirty="0"/>
              <a:t> التعليم العام</a:t>
            </a:r>
            <a:endParaRPr lang="en-US" b="1" dirty="0"/>
          </a:p>
          <a:p>
            <a:r>
              <a:rPr lang="en-US" dirty="0"/>
              <a:t> </a:t>
            </a:r>
          </a:p>
          <a:p>
            <a:endParaRPr lang="ar-EG" dirty="0"/>
          </a:p>
        </p:txBody>
      </p:sp>
    </p:spTree>
    <p:extLst>
      <p:ext uri="{BB962C8B-B14F-4D97-AF65-F5344CB8AC3E}">
        <p14:creationId xmlns:p14="http://schemas.microsoft.com/office/powerpoint/2010/main" val="1406778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المساءلة وارتباطها ببعض المفاهيم </a:t>
            </a:r>
            <a:r>
              <a:rPr lang="ar-EG" b="1" dirty="0" err="1" smtClean="0"/>
              <a:t>الأخري</a:t>
            </a:r>
            <a:endParaRPr lang="ar-EG" b="1" dirty="0"/>
          </a:p>
        </p:txBody>
      </p:sp>
      <p:sp>
        <p:nvSpPr>
          <p:cNvPr id="3" name="Content Placeholder 2"/>
          <p:cNvSpPr>
            <a:spLocks noGrp="1"/>
          </p:cNvSpPr>
          <p:nvPr>
            <p:ph idx="1"/>
          </p:nvPr>
        </p:nvSpPr>
        <p:spPr/>
        <p:txBody>
          <a:bodyPr>
            <a:normAutofit fontScale="92500" lnSpcReduction="10000"/>
          </a:bodyPr>
          <a:lstStyle/>
          <a:p>
            <a:pPr marL="0" indent="0">
              <a:buNone/>
            </a:pPr>
            <a:r>
              <a:rPr lang="ar-EG" dirty="0"/>
              <a:t>1</a:t>
            </a:r>
            <a:r>
              <a:rPr lang="ar-EG" dirty="0" smtClean="0"/>
              <a:t>- </a:t>
            </a:r>
            <a:r>
              <a:rPr lang="ar-EG" b="1" dirty="0"/>
              <a:t>المساءلة التربوية والمسؤولية:</a:t>
            </a:r>
            <a:endParaRPr lang="en-US" dirty="0"/>
          </a:p>
          <a:p>
            <a:pPr marL="0" indent="0" algn="just">
              <a:buNone/>
            </a:pPr>
            <a:r>
              <a:rPr lang="ar-EG" b="1" dirty="0"/>
              <a:t>تعتبر المسؤولية </a:t>
            </a:r>
            <a:r>
              <a:rPr lang="ar-EG" b="1" dirty="0" smtClean="0"/>
              <a:t>جزءاً من </a:t>
            </a:r>
            <a:r>
              <a:rPr lang="ar-EG" b="1" dirty="0"/>
              <a:t>المساءلة، حيث يتضمن مفهوم المساءلة مسئولية </a:t>
            </a:r>
            <a:r>
              <a:rPr lang="ar-EG" b="1" dirty="0" err="1"/>
              <a:t>إختيار</a:t>
            </a:r>
            <a:r>
              <a:rPr lang="ar-EG" b="1" dirty="0"/>
              <a:t> مجريات عمل يمكن أن تضمن تحقيق مخرجات تربوية مرغوب فيها </a:t>
            </a:r>
            <a:r>
              <a:rPr lang="ar-EG" b="1" dirty="0" err="1"/>
              <a:t>فى</a:t>
            </a:r>
            <a:r>
              <a:rPr lang="ar-EG" b="1" dirty="0"/>
              <a:t> فترة زمنية معينة وضمن سياسات متفق عليها ، كما يتضمن وجود شواهد دالة على درجه تحقق ذلك</a:t>
            </a:r>
            <a:r>
              <a:rPr lang="ar-EG" dirty="0" smtClean="0"/>
              <a:t>.</a:t>
            </a:r>
          </a:p>
          <a:p>
            <a:pPr marL="0" indent="0">
              <a:buNone/>
            </a:pPr>
            <a:r>
              <a:rPr lang="ar-EG" dirty="0"/>
              <a:t>2</a:t>
            </a:r>
            <a:r>
              <a:rPr lang="ar-EG" dirty="0" smtClean="0"/>
              <a:t>- </a:t>
            </a:r>
            <a:r>
              <a:rPr lang="ar-EG" b="1" dirty="0"/>
              <a:t>المساءلة التربوية </a:t>
            </a:r>
            <a:r>
              <a:rPr lang="ar-EG" b="1" dirty="0" err="1"/>
              <a:t>والشفافيه</a:t>
            </a:r>
            <a:r>
              <a:rPr lang="ar-EG" b="1" dirty="0"/>
              <a:t>:</a:t>
            </a:r>
            <a:endParaRPr lang="en-US" dirty="0"/>
          </a:p>
          <a:p>
            <a:pPr marL="0" indent="0" algn="just">
              <a:buNone/>
            </a:pPr>
            <a:r>
              <a:rPr lang="ar-EG" dirty="0" smtClean="0"/>
              <a:t> </a:t>
            </a:r>
            <a:r>
              <a:rPr lang="ar-EG" b="1" dirty="0" smtClean="0"/>
              <a:t>تعد </a:t>
            </a:r>
            <a:r>
              <a:rPr lang="ar-EG" b="1" dirty="0" err="1"/>
              <a:t>الشفافيه</a:t>
            </a:r>
            <a:r>
              <a:rPr lang="ar-EG" b="1" dirty="0"/>
              <a:t> </a:t>
            </a:r>
            <a:r>
              <a:rPr lang="ar-EG" b="1" dirty="0" err="1"/>
              <a:t>والمساءله</a:t>
            </a:r>
            <a:r>
              <a:rPr lang="ar-EG" b="1" dirty="0"/>
              <a:t> مفهومان مترابطان يعزز كل منهما الآخر ، </a:t>
            </a:r>
            <a:r>
              <a:rPr lang="ar-EG" b="1" dirty="0" err="1"/>
              <a:t>ففى</a:t>
            </a:r>
            <a:r>
              <a:rPr lang="ar-EG" b="1" dirty="0"/>
              <a:t> حالة غياب </a:t>
            </a:r>
            <a:r>
              <a:rPr lang="ar-EG" b="1" dirty="0" err="1"/>
              <a:t>الشفافيه</a:t>
            </a:r>
            <a:r>
              <a:rPr lang="ar-EG" b="1" dirty="0"/>
              <a:t> </a:t>
            </a:r>
            <a:r>
              <a:rPr lang="ar-EG" b="1" dirty="0" err="1"/>
              <a:t>لايمكن</a:t>
            </a:r>
            <a:r>
              <a:rPr lang="ar-EG" b="1" dirty="0"/>
              <a:t> تطبيق المساءلة، ومالم يكن هنالك مساءلة فلن يكون للشفافية أية قيمه.</a:t>
            </a:r>
            <a:endParaRPr lang="en-US" b="1" dirty="0"/>
          </a:p>
          <a:p>
            <a:pPr marL="0" indent="0" algn="just">
              <a:buNone/>
            </a:pPr>
            <a:endParaRPr lang="ar-EG" dirty="0"/>
          </a:p>
        </p:txBody>
      </p:sp>
    </p:spTree>
    <p:extLst>
      <p:ext uri="{BB962C8B-B14F-4D97-AF65-F5344CB8AC3E}">
        <p14:creationId xmlns:p14="http://schemas.microsoft.com/office/powerpoint/2010/main" val="2857386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marL="0" indent="0">
              <a:buNone/>
            </a:pPr>
            <a:r>
              <a:rPr lang="ar-EG" dirty="0"/>
              <a:t>3</a:t>
            </a:r>
            <a:r>
              <a:rPr lang="ar-EG" dirty="0" smtClean="0"/>
              <a:t>- </a:t>
            </a:r>
            <a:r>
              <a:rPr lang="ar-EG" b="1" dirty="0"/>
              <a:t>المساءلة التربوية وتقييم الأداء :</a:t>
            </a:r>
            <a:endParaRPr lang="en-US" dirty="0"/>
          </a:p>
          <a:p>
            <a:pPr marL="0" indent="0" algn="just">
              <a:buNone/>
            </a:pPr>
            <a:r>
              <a:rPr lang="ar-EG" dirty="0" smtClean="0"/>
              <a:t> </a:t>
            </a:r>
            <a:r>
              <a:rPr lang="ar-EG" b="1" dirty="0" smtClean="0"/>
              <a:t>يعتبر </a:t>
            </a:r>
            <a:r>
              <a:rPr lang="ar-EG" b="1" dirty="0"/>
              <a:t>تقييم الأداء عملية قياس للأداء </a:t>
            </a:r>
            <a:r>
              <a:rPr lang="ar-EG" b="1" dirty="0" err="1"/>
              <a:t>الفعلى</a:t>
            </a:r>
            <a:r>
              <a:rPr lang="ar-EG" b="1" dirty="0"/>
              <a:t> ومقارنة النتائج </a:t>
            </a:r>
            <a:r>
              <a:rPr lang="ar-EG" b="1" dirty="0" err="1"/>
              <a:t>المحققه</a:t>
            </a:r>
            <a:r>
              <a:rPr lang="ar-EG" b="1" dirty="0"/>
              <a:t> بالنتائج المطلوب تحقيقها حتى تتكون صورة حيه لما حدث ولما يحدث فعلاً ومدى النجاح </a:t>
            </a:r>
            <a:r>
              <a:rPr lang="ar-EG" b="1" dirty="0" err="1"/>
              <a:t>فى</a:t>
            </a:r>
            <a:r>
              <a:rPr lang="ar-EG" b="1" dirty="0"/>
              <a:t> تحقيق الأهداف وتنفيذ الخطط </a:t>
            </a:r>
            <a:r>
              <a:rPr lang="ar-EG" b="1" dirty="0" err="1"/>
              <a:t>الموضوعه</a:t>
            </a:r>
            <a:r>
              <a:rPr lang="ar-EG" b="1" dirty="0"/>
              <a:t> بما يكفل </a:t>
            </a:r>
            <a:r>
              <a:rPr lang="ar-EG" b="1" dirty="0" err="1"/>
              <a:t>إتخاذ</a:t>
            </a:r>
            <a:r>
              <a:rPr lang="ar-EG" b="1" dirty="0"/>
              <a:t> القرارات </a:t>
            </a:r>
            <a:r>
              <a:rPr lang="ar-EG" b="1" dirty="0" err="1"/>
              <a:t>الملائمه</a:t>
            </a:r>
            <a:r>
              <a:rPr lang="ar-EG" b="1" dirty="0"/>
              <a:t> لتحسين </a:t>
            </a:r>
            <a:r>
              <a:rPr lang="ar-EG" b="1" dirty="0" smtClean="0"/>
              <a:t>الأداء. لهذا </a:t>
            </a:r>
            <a:r>
              <a:rPr lang="ar-EG" b="1" dirty="0"/>
              <a:t>تتضمن المساءلة التربوية تقييم الأداء ولكن </a:t>
            </a:r>
            <a:r>
              <a:rPr lang="ar-EG" b="1" dirty="0" err="1"/>
              <a:t>لايستلزم</a:t>
            </a:r>
            <a:r>
              <a:rPr lang="ar-EG" b="1" dirty="0"/>
              <a:t> التقييم وجود المساءلة إلا أن هناك </a:t>
            </a:r>
            <a:r>
              <a:rPr lang="ar-EG" b="1" dirty="0" err="1"/>
              <a:t>إرتباط</a:t>
            </a:r>
            <a:r>
              <a:rPr lang="ar-EG" b="1" dirty="0"/>
              <a:t> بينهما.</a:t>
            </a:r>
            <a:endParaRPr lang="en-US" b="1" dirty="0"/>
          </a:p>
          <a:p>
            <a:pPr marL="0" indent="0">
              <a:buNone/>
            </a:pPr>
            <a:endParaRPr lang="ar-EG" dirty="0"/>
          </a:p>
        </p:txBody>
      </p:sp>
    </p:spTree>
    <p:extLst>
      <p:ext uri="{BB962C8B-B14F-4D97-AF65-F5344CB8AC3E}">
        <p14:creationId xmlns:p14="http://schemas.microsoft.com/office/powerpoint/2010/main" val="2255977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marL="0" indent="0">
              <a:buNone/>
            </a:pPr>
            <a:r>
              <a:rPr lang="ar-EG" b="1" dirty="0" smtClean="0"/>
              <a:t>4- المساءلة </a:t>
            </a:r>
            <a:r>
              <a:rPr lang="ar-EG" b="1" dirty="0"/>
              <a:t>التربوية والمحاسبية:</a:t>
            </a:r>
            <a:endParaRPr lang="en-US" dirty="0"/>
          </a:p>
          <a:p>
            <a:pPr marL="0" indent="0" algn="just">
              <a:buNone/>
            </a:pPr>
            <a:r>
              <a:rPr lang="ar-EG" dirty="0" smtClean="0"/>
              <a:t> </a:t>
            </a:r>
            <a:r>
              <a:rPr lang="ar-EG" b="1" dirty="0" smtClean="0"/>
              <a:t>تعتبر </a:t>
            </a:r>
            <a:r>
              <a:rPr lang="ar-EG" b="1" dirty="0"/>
              <a:t>المحاسبية مرحلة تابعة لمرحلة المساءلة التربوية، وليس مترادفين كما يعتقد البعض ويخلط بينهم؛ حيث تكون المحاسبية مرتبطة بالنتائج ليس بالأفعال، اي مرتبطة بما يترتب على الأفعال من مكافآت أو </a:t>
            </a:r>
            <a:r>
              <a:rPr lang="ar-EG" b="1" dirty="0" err="1"/>
              <a:t>جزاءات</a:t>
            </a:r>
            <a:r>
              <a:rPr lang="ar-EG" b="1" dirty="0"/>
              <a:t>.</a:t>
            </a:r>
            <a:endParaRPr lang="en-US" b="1" dirty="0"/>
          </a:p>
          <a:p>
            <a:endParaRPr lang="ar-EG" dirty="0"/>
          </a:p>
        </p:txBody>
      </p:sp>
    </p:spTree>
    <p:extLst>
      <p:ext uri="{BB962C8B-B14F-4D97-AF65-F5344CB8AC3E}">
        <p14:creationId xmlns:p14="http://schemas.microsoft.com/office/powerpoint/2010/main" val="389406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marL="0" indent="0" algn="just">
              <a:buNone/>
            </a:pPr>
            <a:r>
              <a:rPr lang="ar-EG" dirty="0" smtClean="0"/>
              <a:t> </a:t>
            </a:r>
            <a:r>
              <a:rPr lang="ar-EG" b="1" dirty="0" smtClean="0"/>
              <a:t>ومن </a:t>
            </a:r>
            <a:r>
              <a:rPr lang="ar-EG" b="1" dirty="0"/>
              <a:t>خلال العرض السابق لمفهوم المساءلة التربوية وعلاقتها بالمفاهيم الأخرى يمكن النظر إلى المساءلة التربوية </a:t>
            </a:r>
            <a:r>
              <a:rPr lang="ar-EG" b="1" dirty="0" err="1"/>
              <a:t>بإعتبارها</a:t>
            </a:r>
            <a:r>
              <a:rPr lang="ar-EG" b="1" dirty="0"/>
              <a:t>:</a:t>
            </a:r>
            <a:endParaRPr lang="en-US" b="1" dirty="0"/>
          </a:p>
          <a:p>
            <a:pPr lvl="0" algn="just"/>
            <a:r>
              <a:rPr lang="ar-EG" b="1" dirty="0"/>
              <a:t>المساءلة كمسؤولية: حيث تتضمن المساءلة قبول المسؤولية من أجل التخطيط وأداء العمل وإثبات أن المعيار المستخدم مناسب.</a:t>
            </a:r>
            <a:endParaRPr lang="en-US" b="1" dirty="0"/>
          </a:p>
          <a:p>
            <a:pPr lvl="0" algn="just"/>
            <a:r>
              <a:rPr lang="ar-EG" b="1" dirty="0"/>
              <a:t>المساءلة كدالة لنتائج التعليم: </a:t>
            </a:r>
            <a:r>
              <a:rPr lang="ar-EG" b="1" dirty="0" err="1"/>
              <a:t>فهى</a:t>
            </a:r>
            <a:r>
              <a:rPr lang="ar-EG" b="1" dirty="0"/>
              <a:t> تعنى أن كل إنسان مسؤول عن كل جزء من عمله وعن نتائج هذا العمل0</a:t>
            </a:r>
            <a:endParaRPr lang="en-US" b="1" dirty="0"/>
          </a:p>
          <a:p>
            <a:endParaRPr lang="ar-EG" dirty="0"/>
          </a:p>
        </p:txBody>
      </p:sp>
    </p:spTree>
    <p:extLst>
      <p:ext uri="{BB962C8B-B14F-4D97-AF65-F5344CB8AC3E}">
        <p14:creationId xmlns:p14="http://schemas.microsoft.com/office/powerpoint/2010/main" val="322325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lvl="0" algn="just"/>
            <a:r>
              <a:rPr lang="ar-EG" b="1" dirty="0"/>
              <a:t>المساءلة كدالة على الأهداف: </a:t>
            </a:r>
            <a:r>
              <a:rPr lang="ar-EG" b="1" dirty="0" err="1"/>
              <a:t>فهى</a:t>
            </a:r>
            <a:r>
              <a:rPr lang="ar-EG" b="1" dirty="0"/>
              <a:t> تعنى وضع الخطط والأهداف، والحصول على الموارد الكافية لمواجهة الأهداف، وإدارة تقييم ناجح لتقرير درجة تحقيق تلك الأهداف0 </a:t>
            </a:r>
            <a:endParaRPr lang="en-US" b="1" dirty="0"/>
          </a:p>
          <a:p>
            <a:pPr algn="just"/>
            <a:r>
              <a:rPr lang="ar-EG" b="1" dirty="0"/>
              <a:t>المساءلة كمحرك لتحسين التعليم: تسعى المساءلة لتحسين التعليم </a:t>
            </a:r>
            <a:r>
              <a:rPr lang="ar-EG" b="1" dirty="0" err="1"/>
              <a:t>فى</a:t>
            </a:r>
            <a:r>
              <a:rPr lang="ar-EG" b="1" dirty="0"/>
              <a:t> المدارس، ومفتاح ذلك تطوير فاعلية أداء المعلمين</a:t>
            </a:r>
          </a:p>
        </p:txBody>
      </p:sp>
    </p:spTree>
    <p:extLst>
      <p:ext uri="{BB962C8B-B14F-4D97-AF65-F5344CB8AC3E}">
        <p14:creationId xmlns:p14="http://schemas.microsoft.com/office/powerpoint/2010/main" val="699343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t>2-أهداف المساءلة </a:t>
            </a:r>
            <a:r>
              <a:rPr lang="ar-EG" b="1" dirty="0" err="1"/>
              <a:t>التربويه</a:t>
            </a:r>
            <a:r>
              <a:rPr lang="ar-EG" b="1" dirty="0"/>
              <a:t> ومعاييرها : </a:t>
            </a:r>
            <a:r>
              <a:rPr lang="en-US" b="1" dirty="0"/>
              <a:t/>
            </a:r>
            <a:br>
              <a:rPr lang="en-US" b="1" dirty="0"/>
            </a:br>
            <a:endParaRPr lang="ar-EG" dirty="0"/>
          </a:p>
        </p:txBody>
      </p:sp>
      <p:sp>
        <p:nvSpPr>
          <p:cNvPr id="3" name="Content Placeholder 2"/>
          <p:cNvSpPr>
            <a:spLocks noGrp="1"/>
          </p:cNvSpPr>
          <p:nvPr>
            <p:ph idx="1"/>
          </p:nvPr>
        </p:nvSpPr>
        <p:spPr/>
        <p:txBody>
          <a:bodyPr>
            <a:normAutofit fontScale="92500" lnSpcReduction="10000"/>
          </a:bodyPr>
          <a:lstStyle/>
          <a:p>
            <a:pPr marL="0" indent="0" algn="just">
              <a:buNone/>
            </a:pPr>
            <a:r>
              <a:rPr lang="ar-EG" dirty="0" smtClean="0"/>
              <a:t> </a:t>
            </a:r>
            <a:r>
              <a:rPr lang="ar-EG" b="1" dirty="0" smtClean="0"/>
              <a:t>تهدف </a:t>
            </a:r>
            <a:r>
              <a:rPr lang="ar-EG" b="1" dirty="0"/>
              <a:t>المساءلة التربوية إلى إصلاح النظام </a:t>
            </a:r>
            <a:r>
              <a:rPr lang="ar-EG" b="1" dirty="0" err="1"/>
              <a:t>التعليمى</a:t>
            </a:r>
            <a:r>
              <a:rPr lang="ar-EG" b="1" dirty="0"/>
              <a:t> بعناصره المختلفة ، فضلاً عن أهداف أخرى تتمثل فيما يلى:</a:t>
            </a:r>
            <a:endParaRPr lang="en-US" b="1" dirty="0"/>
          </a:p>
          <a:p>
            <a:pPr marL="0" indent="0" algn="just">
              <a:buNone/>
            </a:pPr>
            <a:r>
              <a:rPr lang="ar-EG" b="1" dirty="0"/>
              <a:t>أ – تحقيق </a:t>
            </a:r>
            <a:r>
              <a:rPr lang="ar-EG" b="1" dirty="0" err="1"/>
              <a:t>الإنضباط</a:t>
            </a:r>
            <a:r>
              <a:rPr lang="ar-EG" b="1" dirty="0"/>
              <a:t> </a:t>
            </a:r>
            <a:r>
              <a:rPr lang="ar-EG" b="1" dirty="0" err="1"/>
              <a:t>التعليمى</a:t>
            </a:r>
            <a:r>
              <a:rPr lang="ar-EG" b="1" dirty="0"/>
              <a:t> :</a:t>
            </a:r>
            <a:endParaRPr lang="en-US" b="1" dirty="0"/>
          </a:p>
          <a:p>
            <a:pPr algn="just"/>
            <a:r>
              <a:rPr lang="ar-EG" b="1" dirty="0" smtClean="0"/>
              <a:t>تعد </a:t>
            </a:r>
            <a:r>
              <a:rPr lang="ar-EG" b="1" dirty="0"/>
              <a:t>المساءلة التربوية وسيلة لضبط سلوك الأفراد العاملين </a:t>
            </a:r>
            <a:r>
              <a:rPr lang="ar-EG" b="1" dirty="0" err="1"/>
              <a:t>بالمدرسه</a:t>
            </a:r>
            <a:r>
              <a:rPr lang="ar-EG" b="1" dirty="0"/>
              <a:t> </a:t>
            </a:r>
            <a:r>
              <a:rPr lang="ar-EG" b="1" dirty="0" err="1"/>
              <a:t>بالإمتثال</a:t>
            </a:r>
            <a:r>
              <a:rPr lang="ar-EG" b="1" dirty="0"/>
              <a:t> للمعايير والقيم المرغوبة والقواعد </a:t>
            </a:r>
            <a:r>
              <a:rPr lang="ar-EG" b="1" dirty="0" err="1"/>
              <a:t>المنظمه</a:t>
            </a:r>
            <a:r>
              <a:rPr lang="ar-EG" b="1" dirty="0"/>
              <a:t> للعمل </a:t>
            </a:r>
            <a:r>
              <a:rPr lang="ar-EG" b="1" dirty="0" err="1"/>
              <a:t>المدرسى</a:t>
            </a:r>
            <a:r>
              <a:rPr lang="ar-EG" b="1" dirty="0"/>
              <a:t>.</a:t>
            </a:r>
            <a:endParaRPr lang="en-US" b="1" dirty="0"/>
          </a:p>
          <a:p>
            <a:pPr algn="just"/>
            <a:r>
              <a:rPr lang="ar-EG" b="1" dirty="0"/>
              <a:t>ويتوقف نجاح المساءلة </a:t>
            </a:r>
            <a:r>
              <a:rPr lang="ar-EG" b="1" dirty="0" err="1"/>
              <a:t>فى</a:t>
            </a:r>
            <a:r>
              <a:rPr lang="ar-EG" b="1" dirty="0"/>
              <a:t> تحقيق </a:t>
            </a:r>
            <a:r>
              <a:rPr lang="ar-EG" b="1" dirty="0" err="1"/>
              <a:t>الإنضباط</a:t>
            </a:r>
            <a:r>
              <a:rPr lang="ar-EG" b="1" dirty="0"/>
              <a:t> </a:t>
            </a:r>
            <a:r>
              <a:rPr lang="ar-EG" b="1" dirty="0" err="1"/>
              <a:t>فى</a:t>
            </a:r>
            <a:r>
              <a:rPr lang="ar-EG" b="1" dirty="0"/>
              <a:t> العملية التعليمية على وجود هدف أو غاية يعمل من أجله ، وجود مجموعة من المعايير </a:t>
            </a:r>
            <a:r>
              <a:rPr lang="ar-EG" b="1" dirty="0" err="1"/>
              <a:t>التى</a:t>
            </a:r>
            <a:r>
              <a:rPr lang="ar-EG" b="1" dirty="0"/>
              <a:t> تم </a:t>
            </a:r>
            <a:r>
              <a:rPr lang="ar-EG" b="1" dirty="0" err="1"/>
              <a:t>الإتفاق</a:t>
            </a:r>
            <a:r>
              <a:rPr lang="ar-EG" b="1" dirty="0"/>
              <a:t> عليها وأصبحت واضحه للجميع ،</a:t>
            </a:r>
          </a:p>
        </p:txBody>
      </p:sp>
    </p:spTree>
    <p:extLst>
      <p:ext uri="{BB962C8B-B14F-4D97-AF65-F5344CB8AC3E}">
        <p14:creationId xmlns:p14="http://schemas.microsoft.com/office/powerpoint/2010/main" val="4179828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10000"/>
          </a:bodyPr>
          <a:lstStyle/>
          <a:p>
            <a:pPr marL="0" indent="0">
              <a:buNone/>
            </a:pPr>
            <a:r>
              <a:rPr lang="ar-EG" b="1" dirty="0" smtClean="0"/>
              <a:t>2- تفعيل </a:t>
            </a:r>
            <a:r>
              <a:rPr lang="ar-EG" b="1" dirty="0"/>
              <a:t>التقويم </a:t>
            </a:r>
            <a:r>
              <a:rPr lang="ar-EG" b="1" dirty="0" err="1"/>
              <a:t>فى</a:t>
            </a:r>
            <a:r>
              <a:rPr lang="ar-EG" b="1" dirty="0"/>
              <a:t> العمل </a:t>
            </a:r>
            <a:r>
              <a:rPr lang="ar-EG" b="1" dirty="0" err="1"/>
              <a:t>التربوى</a:t>
            </a:r>
            <a:r>
              <a:rPr lang="ar-EG" b="1" dirty="0"/>
              <a:t> :-</a:t>
            </a:r>
            <a:endParaRPr lang="en-US" dirty="0"/>
          </a:p>
          <a:p>
            <a:pPr algn="just"/>
            <a:r>
              <a:rPr lang="ar-EG" b="1" dirty="0" smtClean="0"/>
              <a:t>تهدف </a:t>
            </a:r>
            <a:r>
              <a:rPr lang="ar-EG" b="1" dirty="0"/>
              <a:t>المساءلة التربوية إلى تفعيل التقويم </a:t>
            </a:r>
            <a:r>
              <a:rPr lang="ar-EG" b="1" dirty="0" err="1"/>
              <a:t>التربوى</a:t>
            </a:r>
            <a:r>
              <a:rPr lang="ar-EG" b="1" dirty="0"/>
              <a:t> من خلال تحديد ما إذا كان العمل </a:t>
            </a:r>
            <a:r>
              <a:rPr lang="ar-EG" b="1" dirty="0" err="1"/>
              <a:t>التربوى</a:t>
            </a:r>
            <a:r>
              <a:rPr lang="ar-EG" b="1" dirty="0"/>
              <a:t> والتعليمي تقدم وفق ما وضع له من أهداف </a:t>
            </a:r>
            <a:r>
              <a:rPr lang="ar-EG" b="1" dirty="0" err="1"/>
              <a:t>فى</a:t>
            </a:r>
            <a:r>
              <a:rPr lang="ar-EG" b="1" dirty="0"/>
              <a:t> كافة مجالات العملية التعليمية, ويتحقق ذلك من خلال تحديد الأعمال والمهام المنوطة </a:t>
            </a:r>
            <a:r>
              <a:rPr lang="ar-EG" b="1" dirty="0" err="1"/>
              <a:t>بالافراد</a:t>
            </a:r>
            <a:r>
              <a:rPr lang="ar-EG" b="1" dirty="0"/>
              <a:t> </a:t>
            </a:r>
            <a:r>
              <a:rPr lang="ar-EG" b="1" dirty="0" err="1"/>
              <a:t>فى</a:t>
            </a:r>
            <a:r>
              <a:rPr lang="ar-EG" b="1" dirty="0"/>
              <a:t> ضوء قدراتهم وإمكاناتهم، وتحديد نقاط الضعف لدى العاملين </a:t>
            </a:r>
            <a:r>
              <a:rPr lang="ar-EG" b="1" dirty="0" err="1"/>
              <a:t>فى</a:t>
            </a:r>
            <a:r>
              <a:rPr lang="ar-EG" b="1" dirty="0"/>
              <a:t> المجال التعليمي كأساس يتم </a:t>
            </a:r>
            <a:r>
              <a:rPr lang="ar-EG" b="1" dirty="0" err="1"/>
              <a:t>فى</a:t>
            </a:r>
            <a:r>
              <a:rPr lang="ar-EG" b="1" dirty="0"/>
              <a:t> </a:t>
            </a:r>
            <a:r>
              <a:rPr lang="ar-EG" b="1" dirty="0" err="1"/>
              <a:t>ضوءه</a:t>
            </a:r>
            <a:r>
              <a:rPr lang="ar-EG" b="1" dirty="0"/>
              <a:t> تحديد </a:t>
            </a:r>
            <a:r>
              <a:rPr lang="ar-EG" b="1" dirty="0" err="1"/>
              <a:t>الإحتياجات</a:t>
            </a:r>
            <a:r>
              <a:rPr lang="ar-EG" b="1" dirty="0"/>
              <a:t> </a:t>
            </a:r>
            <a:r>
              <a:rPr lang="ar-EG" b="1" dirty="0" err="1"/>
              <a:t>التدريبيه</a:t>
            </a:r>
            <a:r>
              <a:rPr lang="ar-EG" b="1" dirty="0"/>
              <a:t> </a:t>
            </a:r>
            <a:r>
              <a:rPr lang="ar-EG" b="1" dirty="0" err="1"/>
              <a:t>اللازمه</a:t>
            </a:r>
            <a:r>
              <a:rPr lang="ar-EG" b="1" dirty="0"/>
              <a:t> لهم ومتابعة ورقابة تصرفات الأفراد أثناء أداء أعمالهم، تحديد سبل تطوير العاملين، توفير مناخ من </a:t>
            </a:r>
            <a:r>
              <a:rPr lang="ar-EG" b="1" dirty="0" err="1"/>
              <a:t>الثقه</a:t>
            </a:r>
            <a:r>
              <a:rPr lang="ar-EG" b="1" dirty="0"/>
              <a:t> داخل </a:t>
            </a:r>
            <a:r>
              <a:rPr lang="ar-EG" b="1" dirty="0" err="1"/>
              <a:t>المدرسه</a:t>
            </a:r>
            <a:r>
              <a:rPr lang="ar-EG" dirty="0"/>
              <a:t> </a:t>
            </a:r>
            <a:r>
              <a:rPr lang="ar-EG" dirty="0" smtClean="0"/>
              <a:t>.</a:t>
            </a:r>
            <a:endParaRPr lang="ar-EG" dirty="0"/>
          </a:p>
        </p:txBody>
      </p:sp>
    </p:spTree>
    <p:extLst>
      <p:ext uri="{BB962C8B-B14F-4D97-AF65-F5344CB8AC3E}">
        <p14:creationId xmlns:p14="http://schemas.microsoft.com/office/powerpoint/2010/main" val="2579575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85000" lnSpcReduction="20000"/>
          </a:bodyPr>
          <a:lstStyle/>
          <a:p>
            <a:pPr marL="0" indent="0" algn="just">
              <a:buNone/>
            </a:pPr>
            <a:r>
              <a:rPr lang="ar-EG" dirty="0" smtClean="0"/>
              <a:t> </a:t>
            </a:r>
            <a:r>
              <a:rPr lang="ar-EG" b="1" dirty="0" smtClean="0"/>
              <a:t>بهذا </a:t>
            </a:r>
            <a:r>
              <a:rPr lang="ar-EG" b="1" dirty="0"/>
              <a:t>فالمساءلة حينما تستهدف تفعيل التقويم، إنما تتم </a:t>
            </a:r>
            <a:r>
              <a:rPr lang="ar-EG" b="1" dirty="0" err="1"/>
              <a:t>فى</a:t>
            </a:r>
            <a:r>
              <a:rPr lang="ar-EG" b="1" dirty="0"/>
              <a:t> ضوء محاور أربعة : </a:t>
            </a:r>
            <a:endParaRPr lang="en-US" b="1" dirty="0"/>
          </a:p>
          <a:p>
            <a:pPr lvl="0" algn="just"/>
            <a:r>
              <a:rPr lang="ar-EG" b="1" dirty="0"/>
              <a:t>محور معدلات الأداء </a:t>
            </a:r>
            <a:r>
              <a:rPr lang="ar-EG" b="1" dirty="0" err="1"/>
              <a:t>التعليمى</a:t>
            </a:r>
            <a:r>
              <a:rPr lang="ar-EG" b="1" dirty="0"/>
              <a:t>، وفيه يتم تقويم الأفراد بالاستناد لمدى قدرتهم على إنجاز الأعمال المحددة لهم، وطبقاً لمعدلات الأداء المحددة من قبل الإدارة. </a:t>
            </a:r>
            <a:endParaRPr lang="en-US" b="1" dirty="0"/>
          </a:p>
          <a:p>
            <a:pPr lvl="0" algn="just"/>
            <a:r>
              <a:rPr lang="ar-EG" b="1" dirty="0"/>
              <a:t>محور الصفات الشخصية، </a:t>
            </a:r>
            <a:r>
              <a:rPr lang="ar-EG" b="1" dirty="0" err="1"/>
              <a:t>التى</a:t>
            </a:r>
            <a:r>
              <a:rPr lang="ar-EG" b="1" dirty="0"/>
              <a:t> تتصل مباشرة بشخصية الفرد وخصائصه أو </a:t>
            </a:r>
            <a:r>
              <a:rPr lang="ar-EG" b="1" dirty="0" err="1"/>
              <a:t>التى</a:t>
            </a:r>
            <a:r>
              <a:rPr lang="ar-EG" b="1" dirty="0"/>
              <a:t> تتصل بالعمل، كقدرته على الإنتاج، ودقته </a:t>
            </a:r>
            <a:r>
              <a:rPr lang="ar-EG" b="1" dirty="0" err="1"/>
              <a:t>فى</a:t>
            </a:r>
            <a:r>
              <a:rPr lang="ar-EG" b="1" dirty="0"/>
              <a:t> الأداء، وقدرته على تحسين وسائل العمل </a:t>
            </a:r>
            <a:r>
              <a:rPr lang="ar-EG" b="1" dirty="0" err="1"/>
              <a:t>التعليمى</a:t>
            </a:r>
            <a:r>
              <a:rPr lang="ar-EG" b="1" dirty="0"/>
              <a:t>. </a:t>
            </a:r>
            <a:endParaRPr lang="en-US" b="1" dirty="0"/>
          </a:p>
          <a:p>
            <a:pPr lvl="0" algn="just"/>
            <a:r>
              <a:rPr lang="ar-EG" b="1" dirty="0"/>
              <a:t>محور </a:t>
            </a:r>
            <a:r>
              <a:rPr lang="ar-EG" b="1" dirty="0" err="1"/>
              <a:t>الهادفية</a:t>
            </a:r>
            <a:r>
              <a:rPr lang="ar-EG" b="1" dirty="0"/>
              <a:t>، وفيه يعمد القائمون على أمر المساءلة إلى تحديد الأهداف الخاصة بكل موظف بناءً على تشاور أو مشاركة معه ومع رئيسه، وعلى أن تتم مساءلته وتقويمه على أساس مدى تحقيقه لهذه الأهداف. </a:t>
            </a:r>
            <a:endParaRPr lang="en-US" b="1" dirty="0"/>
          </a:p>
          <a:p>
            <a:endParaRPr lang="ar-EG" dirty="0"/>
          </a:p>
        </p:txBody>
      </p:sp>
    </p:spTree>
    <p:extLst>
      <p:ext uri="{BB962C8B-B14F-4D97-AF65-F5344CB8AC3E}">
        <p14:creationId xmlns:p14="http://schemas.microsoft.com/office/powerpoint/2010/main" val="3174065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a:bodyPr>
          <a:lstStyle/>
          <a:p>
            <a:pPr algn="just"/>
            <a:r>
              <a:rPr lang="ar-EG" b="1" dirty="0"/>
              <a:t>محور الفعالية العامة، والذى يتعدى حدود التفاصيل  الدقيقة ليركز على الغايات العليا </a:t>
            </a:r>
            <a:r>
              <a:rPr lang="ar-EG" b="1" dirty="0" err="1"/>
              <a:t>التى</a:t>
            </a:r>
            <a:r>
              <a:rPr lang="ar-EG" b="1" dirty="0"/>
              <a:t> تنشدها الإدارات. </a:t>
            </a:r>
            <a:endParaRPr lang="ar-EG" b="1" dirty="0" smtClean="0"/>
          </a:p>
          <a:p>
            <a:pPr marL="0" indent="0">
              <a:buNone/>
            </a:pPr>
            <a:r>
              <a:rPr lang="ar-EG" b="1" dirty="0" smtClean="0"/>
              <a:t> جـ - </a:t>
            </a:r>
            <a:r>
              <a:rPr lang="ar-EG" b="1" dirty="0"/>
              <a:t>تزويد المعنيين بالمعلومات :  </a:t>
            </a:r>
            <a:endParaRPr lang="en-US" dirty="0"/>
          </a:p>
          <a:p>
            <a:pPr algn="just"/>
            <a:r>
              <a:rPr lang="ar-EG" b="1" dirty="0" smtClean="0"/>
              <a:t>تقدم </a:t>
            </a:r>
            <a:r>
              <a:rPr lang="ar-EG" b="1" dirty="0"/>
              <a:t>المساءلة معلومات بصفة مستمرة عن كل ما يتعلق بشئون المدرسة وإنجازاتها </a:t>
            </a:r>
            <a:r>
              <a:rPr lang="ar-EG" b="1" dirty="0" err="1"/>
              <a:t>التى</a:t>
            </a:r>
            <a:r>
              <a:rPr lang="ar-EG" b="1" dirty="0"/>
              <a:t> يحتاجها جميع الأفراد المسئولين عن العملية التعليمية، ومن أمثلة ذلك: </a:t>
            </a:r>
            <a:endParaRPr lang="en-US" b="1" dirty="0"/>
          </a:p>
          <a:p>
            <a:pPr lvl="0" algn="just"/>
            <a:r>
              <a:rPr lang="ar-EG" b="1" dirty="0"/>
              <a:t>بيانات تتعلق بمستوى أداء المدارس </a:t>
            </a:r>
            <a:r>
              <a:rPr lang="ar-EG" b="1" dirty="0" err="1"/>
              <a:t>فى</a:t>
            </a:r>
            <a:r>
              <a:rPr lang="ar-EG" b="1" dirty="0"/>
              <a:t> تحديد الأهداف والمستويات المرجوة وتحديد الاحتياجات سواء كانت بشرية أو فنية والعمل على توفيرها من أجل تطوير الأداء وزيادة فعاليته. </a:t>
            </a:r>
            <a:endParaRPr lang="en-US" b="1" dirty="0"/>
          </a:p>
          <a:p>
            <a:pPr marL="0" indent="0">
              <a:buNone/>
            </a:pPr>
            <a:endParaRPr lang="ar-EG" dirty="0"/>
          </a:p>
        </p:txBody>
      </p:sp>
    </p:spTree>
    <p:extLst>
      <p:ext uri="{BB962C8B-B14F-4D97-AF65-F5344CB8AC3E}">
        <p14:creationId xmlns:p14="http://schemas.microsoft.com/office/powerpoint/2010/main" val="212403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lvl="0" algn="just"/>
            <a:r>
              <a:rPr lang="ar-EG" b="1" dirty="0"/>
              <a:t>بيانات ومعلومات لبناء الخطط المدرسية وأساليب تنفيذها، ومعلومات تتعلق بأداء المعلمين والطلاب والعاملين لتطوير أداء النظام </a:t>
            </a:r>
            <a:r>
              <a:rPr lang="ar-EG" b="1" dirty="0" err="1"/>
              <a:t>المدرسى</a:t>
            </a:r>
            <a:r>
              <a:rPr lang="ar-EG" b="1" dirty="0"/>
              <a:t>. </a:t>
            </a:r>
            <a:endParaRPr lang="en-US" b="1" dirty="0"/>
          </a:p>
          <a:p>
            <a:pPr lvl="0" algn="just"/>
            <a:r>
              <a:rPr lang="ar-EG" b="1" dirty="0"/>
              <a:t>بيانات ومعلومات حول تحصيل الطلاب وإنجازاتهم ومشكلاتهم، يحتاج إليها المعنيين بصفة مستمرة. </a:t>
            </a:r>
            <a:endParaRPr lang="en-US" b="1" dirty="0"/>
          </a:p>
          <a:p>
            <a:pPr algn="just"/>
            <a:r>
              <a:rPr lang="ar-EG" b="1" dirty="0"/>
              <a:t>معلومات تتعلق بالعائد </a:t>
            </a:r>
            <a:r>
              <a:rPr lang="ar-EG" b="1" dirty="0" err="1"/>
              <a:t>التربوى</a:t>
            </a:r>
            <a:r>
              <a:rPr lang="ar-EG" b="1" dirty="0"/>
              <a:t> لإنفاق المال العام </a:t>
            </a:r>
            <a:r>
              <a:rPr lang="ar-EG" b="1" dirty="0" err="1"/>
              <a:t>فى</a:t>
            </a:r>
            <a:r>
              <a:rPr lang="ar-EG" b="1" dirty="0"/>
              <a:t> بناء المدارس وإدارتها وتنفيذ الأنشطة المتعددة لتقدم مستوى إنجاز الطلاب.</a:t>
            </a:r>
          </a:p>
        </p:txBody>
      </p:sp>
    </p:spTree>
    <p:extLst>
      <p:ext uri="{BB962C8B-B14F-4D97-AF65-F5344CB8AC3E}">
        <p14:creationId xmlns:p14="http://schemas.microsoft.com/office/powerpoint/2010/main" val="1361832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القائمون بالتدريس</a:t>
            </a:r>
            <a:endParaRPr lang="ar-EG" b="1" dirty="0"/>
          </a:p>
        </p:txBody>
      </p:sp>
      <p:sp>
        <p:nvSpPr>
          <p:cNvPr id="3" name="Content Placeholder 2"/>
          <p:cNvSpPr>
            <a:spLocks noGrp="1"/>
          </p:cNvSpPr>
          <p:nvPr>
            <p:ph idx="1"/>
          </p:nvPr>
        </p:nvSpPr>
        <p:spPr>
          <a:xfrm>
            <a:off x="467544" y="1556792"/>
            <a:ext cx="8229600" cy="4525963"/>
          </a:xfrm>
        </p:spPr>
        <p:txBody>
          <a:bodyPr/>
          <a:lstStyle/>
          <a:p>
            <a:pPr marL="0" indent="0">
              <a:buNone/>
            </a:pPr>
            <a:endParaRPr lang="ar-EG" dirty="0"/>
          </a:p>
          <a:p>
            <a:pPr marL="0" indent="0">
              <a:buNone/>
            </a:pPr>
            <a:endParaRPr lang="ar-EG" dirty="0" smtClean="0"/>
          </a:p>
          <a:p>
            <a:pPr marL="0" indent="0">
              <a:buNone/>
            </a:pPr>
            <a:r>
              <a:rPr lang="ar-EG" b="1" dirty="0" err="1" smtClean="0"/>
              <a:t>أ.د</a:t>
            </a:r>
            <a:r>
              <a:rPr lang="ar-EG" b="1" dirty="0" smtClean="0"/>
              <a:t>/ أحمد غنيمي مهناوي</a:t>
            </a:r>
          </a:p>
          <a:p>
            <a:pPr marL="0" indent="0">
              <a:buNone/>
            </a:pPr>
            <a:r>
              <a:rPr lang="ar-EG" b="1" dirty="0" smtClean="0"/>
              <a:t>أ.م د/ سحر أبو راضي</a:t>
            </a:r>
          </a:p>
          <a:p>
            <a:pPr marL="0" indent="0">
              <a:buNone/>
            </a:pPr>
            <a:r>
              <a:rPr lang="ar-EG" b="1" dirty="0" smtClean="0"/>
              <a:t>د/ إلهام مرسي</a:t>
            </a:r>
          </a:p>
          <a:p>
            <a:pPr marL="0" indent="0">
              <a:buNone/>
            </a:pPr>
            <a:endParaRPr lang="ar-EG" dirty="0"/>
          </a:p>
          <a:p>
            <a:pPr marL="0" indent="0">
              <a:buNone/>
            </a:pPr>
            <a:endParaRPr lang="ar-EG" dirty="0" smtClean="0"/>
          </a:p>
          <a:p>
            <a:pPr marL="0" indent="0">
              <a:buNone/>
            </a:pPr>
            <a:endParaRPr lang="ar-EG" dirty="0"/>
          </a:p>
          <a:p>
            <a:pPr marL="0" indent="0">
              <a:buNone/>
            </a:pPr>
            <a:endParaRPr lang="ar-EG" dirty="0" smtClean="0"/>
          </a:p>
          <a:p>
            <a:pPr marL="0" indent="0">
              <a:buNone/>
            </a:pPr>
            <a:endParaRPr lang="ar-EG" dirty="0"/>
          </a:p>
          <a:p>
            <a:pPr marL="0" indent="0">
              <a:buNone/>
            </a:pPr>
            <a:endParaRPr lang="ar-EG" dirty="0" smtClean="0"/>
          </a:p>
          <a:p>
            <a:pPr marL="0" indent="0">
              <a:buNone/>
            </a:pPr>
            <a:endParaRPr lang="ar-EG" dirty="0"/>
          </a:p>
          <a:p>
            <a:pPr marL="0" indent="0">
              <a:buNone/>
            </a:pPr>
            <a:endParaRPr lang="ar-EG" dirty="0" smtClean="0"/>
          </a:p>
          <a:p>
            <a:pPr marL="0" indent="0">
              <a:buNone/>
            </a:pPr>
            <a:endParaRPr lang="ar-EG" dirty="0"/>
          </a:p>
          <a:p>
            <a:pPr marL="0" indent="0">
              <a:buNone/>
            </a:pPr>
            <a:endParaRPr lang="ar-EG" dirty="0" smtClean="0"/>
          </a:p>
          <a:p>
            <a:pPr marL="0" indent="0">
              <a:buNone/>
            </a:pPr>
            <a:endParaRPr lang="ar-EG" dirty="0"/>
          </a:p>
          <a:p>
            <a:pPr marL="0" indent="0">
              <a:buNone/>
            </a:pPr>
            <a:endParaRPr lang="ar-EG" dirty="0" smtClean="0"/>
          </a:p>
          <a:p>
            <a:pPr marL="0" indent="0">
              <a:buNone/>
            </a:pPr>
            <a:endParaRPr lang="ar-EG" dirty="0"/>
          </a:p>
          <a:p>
            <a:pPr marL="0" indent="0">
              <a:buNone/>
            </a:pPr>
            <a:endParaRPr lang="ar-EG" dirty="0" smtClean="0"/>
          </a:p>
          <a:p>
            <a:pPr marL="0" indent="0">
              <a:buNone/>
            </a:pPr>
            <a:endParaRPr lang="ar-EG" dirty="0"/>
          </a:p>
          <a:p>
            <a:pPr marL="0" indent="0">
              <a:buNone/>
            </a:pPr>
            <a:endParaRPr lang="ar-EG" dirty="0" smtClean="0"/>
          </a:p>
          <a:p>
            <a:pPr marL="0" indent="0">
              <a:buNone/>
            </a:pPr>
            <a:endParaRPr lang="ar-EG" dirty="0"/>
          </a:p>
          <a:p>
            <a:pPr marL="0" indent="0">
              <a:buNone/>
            </a:pPr>
            <a:endParaRPr lang="ar-EG" dirty="0" smtClean="0"/>
          </a:p>
          <a:p>
            <a:pPr marL="0" indent="0">
              <a:buNone/>
            </a:pPr>
            <a:endParaRPr lang="ar-EG" dirty="0"/>
          </a:p>
          <a:p>
            <a:pPr marL="0" indent="0">
              <a:buNone/>
            </a:pPr>
            <a:endParaRPr lang="ar-EG" dirty="0" smtClean="0"/>
          </a:p>
          <a:p>
            <a:pPr marL="0" indent="0">
              <a:buNone/>
            </a:pPr>
            <a:endParaRPr lang="ar-EG" dirty="0"/>
          </a:p>
          <a:p>
            <a:pPr marL="0" indent="0">
              <a:buNone/>
            </a:pPr>
            <a:endParaRPr lang="ar-EG" dirty="0"/>
          </a:p>
        </p:txBody>
      </p:sp>
    </p:spTree>
    <p:extLst>
      <p:ext uri="{BB962C8B-B14F-4D97-AF65-F5344CB8AC3E}">
        <p14:creationId xmlns:p14="http://schemas.microsoft.com/office/powerpoint/2010/main" val="1923670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lnSpcReduction="10000"/>
          </a:bodyPr>
          <a:lstStyle/>
          <a:p>
            <a:pPr marL="0" indent="0">
              <a:buNone/>
            </a:pPr>
            <a:r>
              <a:rPr lang="ar-EG" b="1" dirty="0" smtClean="0"/>
              <a:t> د - تحقيق </a:t>
            </a:r>
            <a:r>
              <a:rPr lang="ar-EG" b="1" dirty="0"/>
              <a:t>ديمقراطية التعليم : </a:t>
            </a:r>
            <a:r>
              <a:rPr lang="ar-EG" dirty="0"/>
              <a:t> </a:t>
            </a:r>
            <a:endParaRPr lang="en-US" dirty="0"/>
          </a:p>
          <a:p>
            <a:pPr marL="0" indent="0" algn="just">
              <a:buNone/>
            </a:pPr>
            <a:r>
              <a:rPr lang="ar-EG" dirty="0" smtClean="0"/>
              <a:t> </a:t>
            </a:r>
            <a:r>
              <a:rPr lang="ar-EG" b="1" dirty="0" smtClean="0"/>
              <a:t>تهدف </a:t>
            </a:r>
            <a:r>
              <a:rPr lang="ar-EG" b="1" dirty="0"/>
              <a:t>المساءلة وما يترتب عليها من محاسبية إلى الكشف عن مدى التزام التعليم بمقومات تحقيق الديمقراطية وهى (المشاركة، المساواة، الحرية) </a:t>
            </a:r>
            <a:r>
              <a:rPr lang="ar-EG" b="1" dirty="0" err="1"/>
              <a:t>فى</a:t>
            </a:r>
            <a:r>
              <a:rPr lang="ar-EG" b="1" dirty="0"/>
              <a:t> صورة كلية لا جزئية باعتبارها ثلاثية يكمل بعضها البعض حيث لا حرية بدون حد أدنى من المساواة ولا مساواة حقيقية بدون مشاركة أو حرية، ولا مشاركة إذا غابت الحرية والمساواة، وتسهم المساءلة </a:t>
            </a:r>
            <a:r>
              <a:rPr lang="ar-EG" b="1" dirty="0" err="1"/>
              <a:t>فى</a:t>
            </a:r>
            <a:r>
              <a:rPr lang="ar-EG" b="1" dirty="0"/>
              <a:t> تحقيق ديمقراطية التعليم بشكل فعال من خلال تعريف أفراد المجتمع </a:t>
            </a:r>
            <a:r>
              <a:rPr lang="ar-EG" b="1" dirty="0" err="1"/>
              <a:t>المدرسى</a:t>
            </a:r>
            <a:r>
              <a:rPr lang="ar-EG" b="1" dirty="0"/>
              <a:t> بالنتائج المترتبة على محاسبتهم. </a:t>
            </a:r>
            <a:endParaRPr lang="en-US" b="1" dirty="0"/>
          </a:p>
          <a:p>
            <a:endParaRPr lang="ar-EG" dirty="0"/>
          </a:p>
        </p:txBody>
      </p:sp>
    </p:spTree>
    <p:extLst>
      <p:ext uri="{BB962C8B-B14F-4D97-AF65-F5344CB8AC3E}">
        <p14:creationId xmlns:p14="http://schemas.microsoft.com/office/powerpoint/2010/main" val="2361653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85000" lnSpcReduction="20000"/>
          </a:bodyPr>
          <a:lstStyle/>
          <a:p>
            <a:pPr marL="0" indent="0">
              <a:buNone/>
            </a:pPr>
            <a:r>
              <a:rPr lang="ar-EG" b="1" dirty="0" smtClean="0"/>
              <a:t>هـ - تحسين </a:t>
            </a:r>
            <a:r>
              <a:rPr lang="ar-EG" b="1" dirty="0"/>
              <a:t>جودة الأداء </a:t>
            </a:r>
            <a:r>
              <a:rPr lang="ar-EG" b="1" dirty="0" err="1"/>
              <a:t>المدرسى</a:t>
            </a:r>
            <a:r>
              <a:rPr lang="ar-EG" b="1" dirty="0"/>
              <a:t> : </a:t>
            </a:r>
            <a:endParaRPr lang="ar-EG" b="1" dirty="0" smtClean="0"/>
          </a:p>
          <a:p>
            <a:pPr marL="0" indent="0" algn="just">
              <a:buNone/>
            </a:pPr>
            <a:r>
              <a:rPr lang="ar-EG" dirty="0" smtClean="0"/>
              <a:t> </a:t>
            </a:r>
            <a:r>
              <a:rPr lang="ar-EG" b="1" dirty="0" smtClean="0"/>
              <a:t>تسعى </a:t>
            </a:r>
            <a:r>
              <a:rPr lang="ar-EG" b="1" dirty="0"/>
              <a:t>المساءلة لإصلاح وتحسين جودة الأداء </a:t>
            </a:r>
            <a:r>
              <a:rPr lang="ar-EG" b="1" dirty="0" err="1"/>
              <a:t>المدرسى</a:t>
            </a:r>
            <a:r>
              <a:rPr lang="ar-EG" b="1" dirty="0"/>
              <a:t> ويكون ذلك من خلال : </a:t>
            </a:r>
            <a:endParaRPr lang="en-US" b="1" dirty="0"/>
          </a:p>
          <a:p>
            <a:pPr lvl="0" algn="just"/>
            <a:r>
              <a:rPr lang="ar-EG" b="1" dirty="0"/>
              <a:t>وضع استراتيجيات للتقويم الشامل </a:t>
            </a:r>
            <a:r>
              <a:rPr lang="ar-EG" b="1" dirty="0" err="1"/>
              <a:t>التى</a:t>
            </a:r>
            <a:r>
              <a:rPr lang="ar-EG" b="1" dirty="0"/>
              <a:t> تساعد الطلاب على مطابقة مستويات الأداء. </a:t>
            </a:r>
            <a:endParaRPr lang="en-US" b="1" dirty="0"/>
          </a:p>
          <a:p>
            <a:pPr lvl="0" algn="just"/>
            <a:r>
              <a:rPr lang="ar-EG" b="1" dirty="0"/>
              <a:t>استخدام ممارسات تعليمية فعالة وإيجاد مناخ </a:t>
            </a:r>
            <a:r>
              <a:rPr lang="ar-EG" b="1" dirty="0" err="1"/>
              <a:t>مدرسى</a:t>
            </a:r>
            <a:r>
              <a:rPr lang="ar-EG" b="1" dirty="0"/>
              <a:t> متعاون لتحسين تعليم الطلاب. </a:t>
            </a:r>
            <a:endParaRPr lang="en-US" b="1" dirty="0"/>
          </a:p>
          <a:p>
            <a:pPr lvl="0" algn="just"/>
            <a:r>
              <a:rPr lang="ar-EG" b="1" dirty="0"/>
              <a:t>التنمية المهنية المستمرة للمعلمين لملاءمة احتياجات الطلاب والآباء والمديرين. </a:t>
            </a:r>
            <a:endParaRPr lang="en-US" b="1" dirty="0"/>
          </a:p>
          <a:p>
            <a:pPr lvl="0" algn="just"/>
            <a:r>
              <a:rPr lang="ar-EG" b="1" dirty="0"/>
              <a:t>زيادة فرص مشاركة الطلاب والمجتمع لدعم تعليم الطلاب والمساهمة </a:t>
            </a:r>
            <a:r>
              <a:rPr lang="ar-EG" b="1" dirty="0" err="1"/>
              <a:t>فى</a:t>
            </a:r>
            <a:r>
              <a:rPr lang="ar-EG" b="1" dirty="0"/>
              <a:t> جهود التحسين. </a:t>
            </a:r>
            <a:endParaRPr lang="en-US" b="1" dirty="0"/>
          </a:p>
          <a:p>
            <a:pPr marL="0" indent="0">
              <a:buNone/>
            </a:pPr>
            <a:endParaRPr lang="ar-EG" dirty="0"/>
          </a:p>
        </p:txBody>
      </p:sp>
    </p:spTree>
    <p:extLst>
      <p:ext uri="{BB962C8B-B14F-4D97-AF65-F5344CB8AC3E}">
        <p14:creationId xmlns:p14="http://schemas.microsoft.com/office/powerpoint/2010/main" val="3035359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ا</a:t>
            </a:r>
            <a:r>
              <a:rPr lang="ar-EG" b="1" dirty="0"/>
              <a:t>لمعايير</a:t>
            </a:r>
            <a:r>
              <a:rPr lang="ar-EG" dirty="0"/>
              <a:t> </a:t>
            </a:r>
            <a:r>
              <a:rPr lang="ar-EG" b="1" dirty="0"/>
              <a:t>الواجب توافرها لكى يحقق تطبيق المساءلة التربوية الأهداف المنشودة منها </a:t>
            </a:r>
            <a:r>
              <a:rPr lang="ar-EG" b="1" dirty="0" smtClean="0"/>
              <a:t>.</a:t>
            </a:r>
            <a:endParaRPr lang="ar-EG" b="1" dirty="0"/>
          </a:p>
        </p:txBody>
      </p:sp>
      <p:sp>
        <p:nvSpPr>
          <p:cNvPr id="3" name="Content Placeholder 2"/>
          <p:cNvSpPr>
            <a:spLocks noGrp="1"/>
          </p:cNvSpPr>
          <p:nvPr>
            <p:ph idx="1"/>
          </p:nvPr>
        </p:nvSpPr>
        <p:spPr/>
        <p:txBody>
          <a:bodyPr>
            <a:normAutofit lnSpcReduction="10000"/>
          </a:bodyPr>
          <a:lstStyle/>
          <a:p>
            <a:pPr algn="just"/>
            <a:r>
              <a:rPr lang="ar-EG" b="1" dirty="0"/>
              <a:t>الشمولية : وتعنى شمول المساءلة التربوية جميع جوانب العملية التعليمية القابلة للقياس </a:t>
            </a:r>
            <a:r>
              <a:rPr lang="ar-EG" b="1" dirty="0" err="1"/>
              <a:t>فهى</a:t>
            </a:r>
            <a:r>
              <a:rPr lang="ar-EG" b="1" dirty="0"/>
              <a:t> لا تقتصر على درجات اختبار الطلاب، بل تمتد لتشمل جميع الممارسات التعليمية </a:t>
            </a:r>
            <a:r>
              <a:rPr lang="ar-EG" b="1" dirty="0" err="1"/>
              <a:t>فى</a:t>
            </a:r>
            <a:r>
              <a:rPr lang="ar-EG" b="1" dirty="0"/>
              <a:t> </a:t>
            </a:r>
            <a:r>
              <a:rPr lang="ar-EG" b="1" dirty="0" smtClean="0"/>
              <a:t>المدارس.</a:t>
            </a:r>
          </a:p>
          <a:p>
            <a:pPr algn="just"/>
            <a:r>
              <a:rPr lang="ar-EG" b="1" dirty="0"/>
              <a:t>التكامل والتوازن : وتعنى أن المساءلة تنظر إلى العملية التعليمية بشكل متكامل، بحيث لا يطغى جانب على الجوانب الأخرى، </a:t>
            </a:r>
            <a:r>
              <a:rPr lang="ar-EG" b="1" dirty="0" err="1"/>
              <a:t>أى</a:t>
            </a:r>
            <a:r>
              <a:rPr lang="ar-EG" b="1" dirty="0"/>
              <a:t> يعطى كل جانب من جوانبها نفس القدر </a:t>
            </a:r>
            <a:r>
              <a:rPr lang="ar-EG" b="1" dirty="0" err="1"/>
              <a:t>المتساوى</a:t>
            </a:r>
            <a:r>
              <a:rPr lang="ar-EG" b="1" dirty="0"/>
              <a:t> من الاهتمام الذى يستحقه وفقاً للأهمية </a:t>
            </a:r>
            <a:r>
              <a:rPr lang="ar-EG" b="1" dirty="0" err="1"/>
              <a:t>التى</a:t>
            </a:r>
            <a:r>
              <a:rPr lang="ar-EG" b="1" dirty="0"/>
              <a:t> يمثلها </a:t>
            </a:r>
            <a:r>
              <a:rPr lang="ar-EG" b="1" dirty="0" err="1"/>
              <a:t>فى</a:t>
            </a:r>
            <a:r>
              <a:rPr lang="ar-EG" b="1" dirty="0"/>
              <a:t> تحقيق المساءلة لأهدافها. </a:t>
            </a:r>
          </a:p>
        </p:txBody>
      </p:sp>
    </p:spTree>
    <p:extLst>
      <p:ext uri="{BB962C8B-B14F-4D97-AF65-F5344CB8AC3E}">
        <p14:creationId xmlns:p14="http://schemas.microsoft.com/office/powerpoint/2010/main" val="2509909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lvl="0" algn="just"/>
            <a:r>
              <a:rPr lang="ar-EG" b="1" dirty="0"/>
              <a:t>الوضوح والبساطة : أن تكون معايير وإجراءات المساءلة واضحة ومفهومه من قبل مستخدميها ويكون ذلك من خلال البساطة </a:t>
            </a:r>
            <a:r>
              <a:rPr lang="ar-EG" b="1" dirty="0" err="1"/>
              <a:t>فى</a:t>
            </a:r>
            <a:r>
              <a:rPr lang="ar-EG" b="1" dirty="0"/>
              <a:t> تقديم المعلومات والبيانات الخاصة بتقييم أداء العاملين بالمدرسة إلى كافة المعنيين بالعملية التعليمية. وتتمثل البساطة </a:t>
            </a:r>
            <a:r>
              <a:rPr lang="ar-EG" b="1" dirty="0" err="1"/>
              <a:t>فى</a:t>
            </a:r>
            <a:r>
              <a:rPr lang="ar-EG" b="1" dirty="0"/>
              <a:t> توضيح ما أنجزه العاملون من أعمال ومهام.</a:t>
            </a:r>
            <a:endParaRPr lang="en-US" b="1" dirty="0"/>
          </a:p>
          <a:p>
            <a:pPr algn="just"/>
            <a:r>
              <a:rPr lang="ar-EG" b="1" dirty="0"/>
              <a:t>المشاركة : أن يشارك العاملون </a:t>
            </a:r>
            <a:r>
              <a:rPr lang="ar-EG" b="1" dirty="0" err="1"/>
              <a:t>فى</a:t>
            </a:r>
            <a:r>
              <a:rPr lang="ar-EG" b="1" dirty="0"/>
              <a:t> تحديد معايير الأداء، وأن يعوا معايير العمل المتوقعة منهم. </a:t>
            </a:r>
          </a:p>
        </p:txBody>
      </p:sp>
    </p:spTree>
    <p:extLst>
      <p:ext uri="{BB962C8B-B14F-4D97-AF65-F5344CB8AC3E}">
        <p14:creationId xmlns:p14="http://schemas.microsoft.com/office/powerpoint/2010/main" val="12466395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85000" lnSpcReduction="10000"/>
          </a:bodyPr>
          <a:lstStyle/>
          <a:p>
            <a:pPr lvl="0" algn="just"/>
            <a:r>
              <a:rPr lang="ar-EG" b="1" dirty="0"/>
              <a:t>الموضوعية والواقعية</a:t>
            </a:r>
            <a:r>
              <a:rPr lang="ar-EG" dirty="0"/>
              <a:t>: </a:t>
            </a:r>
            <a:r>
              <a:rPr lang="ar-EG" b="1" dirty="0"/>
              <a:t>أن تكون عملية التقييم مبنية على العمل والإنجاز بعيدة عن العوامل الشخصية والولاءات الاجتماعية والمصالح الخاصة، بحيث تقيس ما وضعت لقياسه، وأن تكون معلنة لجميع العاملين داخل المدرسة وجميع المعنيين خارج المدرسة. </a:t>
            </a:r>
            <a:endParaRPr lang="en-US" b="1" dirty="0"/>
          </a:p>
          <a:p>
            <a:pPr lvl="0" algn="just"/>
            <a:r>
              <a:rPr lang="ar-EG" b="1" dirty="0"/>
              <a:t>التقرير عن النتائج : تحديد لجان لمتابعة التطور، ومقارنة النتائج وعدم الاكتفاء بالمقارنة الداخلية ومتابعة أداء العاملين </a:t>
            </a:r>
            <a:r>
              <a:rPr lang="ar-EG" b="1" dirty="0" smtClean="0"/>
              <a:t>مرحليا. </a:t>
            </a:r>
            <a:endParaRPr lang="en-US" b="1" dirty="0"/>
          </a:p>
          <a:p>
            <a:pPr algn="just"/>
            <a:r>
              <a:rPr lang="ar-EG" b="1" dirty="0" smtClean="0"/>
              <a:t>الاستمرارية </a:t>
            </a:r>
            <a:r>
              <a:rPr lang="ar-EG" b="1" dirty="0"/>
              <a:t>والمرونة : فاستمرار المساءلة وما يتبعها من محاسبية يمكن من سرعة اكتشاف الأخطاء ومواطن الضعف ومعرفة أسبابها وإبلاغ المسئولين عنها لتصحيحها وتعديلها أولاً بأول، </a:t>
            </a:r>
          </a:p>
        </p:txBody>
      </p:sp>
    </p:spTree>
    <p:extLst>
      <p:ext uri="{BB962C8B-B14F-4D97-AF65-F5344CB8AC3E}">
        <p14:creationId xmlns:p14="http://schemas.microsoft.com/office/powerpoint/2010/main" val="4269211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r>
              <a:rPr lang="ar-EG" b="1" dirty="0"/>
              <a:t>الحوافز </a:t>
            </a:r>
            <a:endParaRPr lang="ar-EG" b="1" dirty="0" smtClean="0"/>
          </a:p>
          <a:p>
            <a:r>
              <a:rPr lang="ar-EG" b="1" dirty="0"/>
              <a:t>التقييم </a:t>
            </a:r>
            <a:endParaRPr lang="ar-EG" b="1" dirty="0" smtClean="0"/>
          </a:p>
          <a:p>
            <a:r>
              <a:rPr lang="ar-EG" b="1" dirty="0"/>
              <a:t>النظرة </a:t>
            </a:r>
            <a:r>
              <a:rPr lang="ar-EG" b="1" dirty="0" smtClean="0"/>
              <a:t>المستقبلية</a:t>
            </a:r>
          </a:p>
          <a:p>
            <a:r>
              <a:rPr lang="ar-EG" b="1" dirty="0"/>
              <a:t>سرعة كشف </a:t>
            </a:r>
            <a:r>
              <a:rPr lang="ar-EG" b="1" dirty="0" smtClean="0"/>
              <a:t>الانحرافات</a:t>
            </a:r>
            <a:r>
              <a:rPr lang="ar-EG" b="1" dirty="0"/>
              <a:t>.</a:t>
            </a:r>
            <a:endParaRPr lang="ar-EG" dirty="0"/>
          </a:p>
        </p:txBody>
      </p:sp>
    </p:spTree>
    <p:extLst>
      <p:ext uri="{BB962C8B-B14F-4D97-AF65-F5344CB8AC3E}">
        <p14:creationId xmlns:p14="http://schemas.microsoft.com/office/powerpoint/2010/main" val="2209582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smtClean="0"/>
              <a:t>3-أهمية </a:t>
            </a:r>
            <a:r>
              <a:rPr lang="ar-EG" b="1" dirty="0"/>
              <a:t>المساءلة التربوية وفوائدها : </a:t>
            </a:r>
            <a:r>
              <a:rPr lang="en-US" b="1" dirty="0"/>
              <a:t/>
            </a:r>
            <a:br>
              <a:rPr lang="en-US" b="1" dirty="0"/>
            </a:br>
            <a:endParaRPr lang="ar-EG" dirty="0"/>
          </a:p>
        </p:txBody>
      </p:sp>
      <p:sp>
        <p:nvSpPr>
          <p:cNvPr id="3" name="Content Placeholder 2"/>
          <p:cNvSpPr>
            <a:spLocks noGrp="1"/>
          </p:cNvSpPr>
          <p:nvPr>
            <p:ph idx="1"/>
          </p:nvPr>
        </p:nvSpPr>
        <p:spPr/>
        <p:txBody>
          <a:bodyPr>
            <a:normAutofit lnSpcReduction="10000"/>
          </a:bodyPr>
          <a:lstStyle/>
          <a:p>
            <a:pPr algn="just"/>
            <a:r>
              <a:rPr lang="ar-EG" b="1" dirty="0" smtClean="0"/>
              <a:t>توجد </a:t>
            </a:r>
            <a:r>
              <a:rPr lang="ar-EG" b="1" dirty="0"/>
              <a:t>تأثيرات عامة للمساءلة منها أنها : تجعل التركيز الأكبر على نواتج التعلم للطلبة، تعطى دافعية أكبر لتطوير المناهج، ترفع من مستوى التوقعات </a:t>
            </a:r>
            <a:r>
              <a:rPr lang="ar-EG" b="1" dirty="0" err="1"/>
              <a:t>وبالتالى</a:t>
            </a:r>
            <a:r>
              <a:rPr lang="ar-EG" b="1" dirty="0"/>
              <a:t> ترفع من مستوى التحصيل، وتدفع التربويين إلى تحسين الوسائل المستخدمة </a:t>
            </a:r>
            <a:r>
              <a:rPr lang="ar-EG" b="1" dirty="0" err="1"/>
              <a:t>فى</a:t>
            </a:r>
            <a:r>
              <a:rPr lang="ar-EG" b="1" dirty="0"/>
              <a:t> التعليم والتقييم، وتزيد من مستوى </a:t>
            </a:r>
            <a:r>
              <a:rPr lang="ar-EG" b="1" dirty="0" err="1"/>
              <a:t>الإهتمام</a:t>
            </a:r>
            <a:r>
              <a:rPr lang="ar-EG" b="1" dirty="0"/>
              <a:t> عند كل المشاركين </a:t>
            </a:r>
            <a:r>
              <a:rPr lang="ar-EG" b="1" dirty="0" err="1"/>
              <a:t>فى</a:t>
            </a:r>
            <a:r>
              <a:rPr lang="ar-EG" b="1" dirty="0"/>
              <a:t> العملية التربوية، وكذلك المؤثرين فيها، وتساعد المعلم على التركيز على تعلم الطلبة، وتؤدى إلى تحديد دور كل من الطالب والمعلم والمدير والمعنيين بمختلف عمليات النظام </a:t>
            </a:r>
            <a:r>
              <a:rPr lang="ar-EG" b="1" dirty="0" err="1"/>
              <a:t>التربوى</a:t>
            </a:r>
            <a:r>
              <a:rPr lang="ar-EG" b="1" dirty="0"/>
              <a:t> بهدف تحقيق عملية مساءلة واعية وهادفة.</a:t>
            </a:r>
            <a:endParaRPr lang="en-US" b="1" dirty="0"/>
          </a:p>
          <a:p>
            <a:endParaRPr lang="ar-EG" dirty="0"/>
          </a:p>
        </p:txBody>
      </p:sp>
    </p:spTree>
    <p:extLst>
      <p:ext uri="{BB962C8B-B14F-4D97-AF65-F5344CB8AC3E}">
        <p14:creationId xmlns:p14="http://schemas.microsoft.com/office/powerpoint/2010/main" val="3287042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77500" lnSpcReduction="20000"/>
          </a:bodyPr>
          <a:lstStyle/>
          <a:p>
            <a:pPr marL="0" indent="0" algn="just">
              <a:buNone/>
            </a:pPr>
            <a:r>
              <a:rPr lang="ar-EG" dirty="0" smtClean="0"/>
              <a:t> </a:t>
            </a:r>
            <a:r>
              <a:rPr lang="ar-EG" b="1" dirty="0" smtClean="0"/>
              <a:t>يضاف </a:t>
            </a:r>
            <a:r>
              <a:rPr lang="ar-EG" b="1" dirty="0"/>
              <a:t>إلى ذلك </a:t>
            </a:r>
            <a:r>
              <a:rPr lang="ar-EG" b="1" dirty="0" err="1"/>
              <a:t>فؤائد</a:t>
            </a:r>
            <a:r>
              <a:rPr lang="ar-EG" b="1" dirty="0"/>
              <a:t> وايجابيات أخرى تتمثل </a:t>
            </a:r>
            <a:r>
              <a:rPr lang="ar-EG" b="1" dirty="0" err="1"/>
              <a:t>فى</a:t>
            </a:r>
            <a:r>
              <a:rPr lang="ar-EG" b="1" dirty="0"/>
              <a:t>:</a:t>
            </a:r>
            <a:endParaRPr lang="en-US" b="1" dirty="0"/>
          </a:p>
          <a:p>
            <a:pPr lvl="0" algn="just" fontAlgn="base"/>
            <a:r>
              <a:rPr lang="ar-EG" b="1" dirty="0"/>
              <a:t>توجيه كافة طاقات المؤسسة نحو الاهداف </a:t>
            </a:r>
            <a:r>
              <a:rPr lang="ar-EG" b="1" dirty="0" err="1"/>
              <a:t>الإستراتيجية</a:t>
            </a:r>
            <a:r>
              <a:rPr lang="ar-EG" b="1" dirty="0"/>
              <a:t>.</a:t>
            </a:r>
            <a:endParaRPr lang="en-US" b="1" dirty="0"/>
          </a:p>
          <a:p>
            <a:pPr lvl="0" algn="just" fontAlgn="base"/>
            <a:r>
              <a:rPr lang="ar-EG" b="1" dirty="0"/>
              <a:t>تنظيم الأفراد طبقا لاستراتيجية المؤسسة.</a:t>
            </a:r>
            <a:endParaRPr lang="en-US" b="1" dirty="0"/>
          </a:p>
          <a:p>
            <a:pPr lvl="0" algn="just" fontAlgn="base"/>
            <a:r>
              <a:rPr lang="ar-EG" b="1" dirty="0"/>
              <a:t>تحديد نقاط الفشل </a:t>
            </a:r>
            <a:r>
              <a:rPr lang="ar-EG" b="1" dirty="0" err="1"/>
              <a:t>فى</a:t>
            </a:r>
            <a:r>
              <a:rPr lang="ar-EG" b="1" dirty="0"/>
              <a:t> العمل اثناء تراجع الاداء.</a:t>
            </a:r>
            <a:endParaRPr lang="en-US" b="1" dirty="0"/>
          </a:p>
          <a:p>
            <a:pPr lvl="0" algn="just" fontAlgn="base"/>
            <a:r>
              <a:rPr lang="ar-EG" b="1" dirty="0"/>
              <a:t>تعزز اشكال الدعم </a:t>
            </a:r>
            <a:r>
              <a:rPr lang="ar-EG" b="1" dirty="0" err="1"/>
              <a:t>والشراكه</a:t>
            </a:r>
            <a:r>
              <a:rPr lang="ar-EG" b="1" dirty="0"/>
              <a:t> فيما بين أفراد المجتمع </a:t>
            </a:r>
            <a:r>
              <a:rPr lang="ar-EG" b="1" dirty="0" err="1"/>
              <a:t>التربوى</a:t>
            </a:r>
            <a:r>
              <a:rPr lang="ar-EG" b="1" dirty="0"/>
              <a:t>.</a:t>
            </a:r>
            <a:endParaRPr lang="en-US" b="1" dirty="0"/>
          </a:p>
          <a:p>
            <a:pPr lvl="0" algn="just" fontAlgn="base"/>
            <a:r>
              <a:rPr lang="ar-EG" b="1" dirty="0"/>
              <a:t>رفع مستوى التفكير </a:t>
            </a:r>
            <a:r>
              <a:rPr lang="ar-EG" b="1" dirty="0" err="1"/>
              <a:t>الإستراتيجى</a:t>
            </a:r>
            <a:r>
              <a:rPr lang="ar-EG" b="1" dirty="0"/>
              <a:t> وعلى المستويات المختلفة.</a:t>
            </a:r>
            <a:endParaRPr lang="en-US" b="1" dirty="0"/>
          </a:p>
          <a:p>
            <a:pPr lvl="0" algn="just" fontAlgn="base"/>
            <a:r>
              <a:rPr lang="ar-EG" b="1" dirty="0"/>
              <a:t>مناقشة وتحليل أمور دعم المؤسسات التربوية ضمن اجتماعات فرق الجودة والمستفيدين.</a:t>
            </a:r>
            <a:endParaRPr lang="en-US" b="1" dirty="0"/>
          </a:p>
          <a:p>
            <a:pPr lvl="0" algn="just" fontAlgn="base"/>
            <a:r>
              <a:rPr lang="ar-EG" b="1" dirty="0"/>
              <a:t>المساعدة على الابداع والابتكار، حيث أن تفعيل المساءلة </a:t>
            </a:r>
            <a:r>
              <a:rPr lang="ar-EG" b="1" dirty="0" err="1"/>
              <a:t>فى</a:t>
            </a:r>
            <a:r>
              <a:rPr lang="ar-EG" b="1" dirty="0"/>
              <a:t> حالة اظهار الانجاز الحسن تنمى لدى العاملين الرغبة لمحاولة الابداع والبحث عن وسائل لتحقيق ذلك.</a:t>
            </a:r>
            <a:endParaRPr lang="en-US" b="1" dirty="0"/>
          </a:p>
          <a:p>
            <a:pPr algn="just"/>
            <a:r>
              <a:rPr lang="ar-EG" b="1" dirty="0"/>
              <a:t>اعطاء دافعية أكبر للتطوير والتقدم.</a:t>
            </a:r>
            <a:endParaRPr lang="ar-EG" b="1" dirty="0"/>
          </a:p>
        </p:txBody>
      </p:sp>
    </p:spTree>
    <p:extLst>
      <p:ext uri="{BB962C8B-B14F-4D97-AF65-F5344CB8AC3E}">
        <p14:creationId xmlns:p14="http://schemas.microsoft.com/office/powerpoint/2010/main" val="12205066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t>4- أساليب المساءلة التربوية وآلياتها:</a:t>
            </a:r>
            <a:r>
              <a:rPr lang="en-US" b="1" dirty="0"/>
              <a:t/>
            </a:r>
            <a:br>
              <a:rPr lang="en-US" b="1" dirty="0"/>
            </a:br>
            <a:endParaRPr lang="ar-EG" dirty="0"/>
          </a:p>
        </p:txBody>
      </p:sp>
      <p:sp>
        <p:nvSpPr>
          <p:cNvPr id="3" name="Content Placeholder 2"/>
          <p:cNvSpPr>
            <a:spLocks noGrp="1"/>
          </p:cNvSpPr>
          <p:nvPr>
            <p:ph idx="1"/>
          </p:nvPr>
        </p:nvSpPr>
        <p:spPr/>
        <p:txBody>
          <a:bodyPr>
            <a:normAutofit fontScale="92500" lnSpcReduction="20000"/>
          </a:bodyPr>
          <a:lstStyle/>
          <a:p>
            <a:pPr marL="0" indent="0" algn="just">
              <a:buNone/>
            </a:pPr>
            <a:r>
              <a:rPr lang="ar-EG" dirty="0" smtClean="0"/>
              <a:t> </a:t>
            </a:r>
            <a:r>
              <a:rPr lang="ar-EG" b="1" dirty="0" smtClean="0"/>
              <a:t>يمكن </a:t>
            </a:r>
            <a:r>
              <a:rPr lang="ar-EG" b="1" dirty="0"/>
              <a:t>أن تلجأ المدرسة إلى المساءلة بأحد الأساليب التالية:</a:t>
            </a:r>
            <a:endParaRPr lang="en-US" b="1" dirty="0"/>
          </a:p>
          <a:p>
            <a:pPr marL="0" indent="0" algn="just">
              <a:buNone/>
            </a:pPr>
            <a:r>
              <a:rPr lang="ar-EG" b="1" dirty="0" smtClean="0"/>
              <a:t>أ - </a:t>
            </a:r>
            <a:r>
              <a:rPr lang="ar-EG" b="1" dirty="0"/>
              <a:t>الأسلوب السلبى :</a:t>
            </a:r>
            <a:endParaRPr lang="en-US" b="1" dirty="0"/>
          </a:p>
          <a:p>
            <a:pPr marL="0" indent="0" algn="just">
              <a:buNone/>
            </a:pPr>
            <a:r>
              <a:rPr lang="ar-EG" b="1" dirty="0"/>
              <a:t> </a:t>
            </a:r>
            <a:r>
              <a:rPr lang="ar-EG" b="1" dirty="0" smtClean="0"/>
              <a:t>يستند </a:t>
            </a:r>
            <a:r>
              <a:rPr lang="ar-EG" b="1" dirty="0"/>
              <a:t>هذا الاسلوب </a:t>
            </a:r>
            <a:r>
              <a:rPr lang="ar-EG" b="1" dirty="0" err="1"/>
              <a:t>فى</a:t>
            </a:r>
            <a:r>
              <a:rPr lang="ar-EG" b="1" dirty="0"/>
              <a:t> حفظ النظام ومراعاه قواعده إلى اجبار العاملين على الالتزام بقواعد النظام خوفا من العقاب وجعل الجزاء حاضراً </a:t>
            </a:r>
            <a:r>
              <a:rPr lang="ar-EG" b="1" dirty="0" err="1"/>
              <a:t>فى</a:t>
            </a:r>
            <a:r>
              <a:rPr lang="ar-EG" b="1" dirty="0"/>
              <a:t> ذهن العامل، مما يدفع العامل إلى التفكير بأن </a:t>
            </a:r>
            <a:r>
              <a:rPr lang="ar-EG" b="1" dirty="0" err="1"/>
              <a:t>الجزاءات</a:t>
            </a:r>
            <a:r>
              <a:rPr lang="ar-EG" b="1" dirty="0"/>
              <a:t> </a:t>
            </a:r>
            <a:r>
              <a:rPr lang="ar-EG" b="1" dirty="0" err="1"/>
              <a:t>هى</a:t>
            </a:r>
            <a:r>
              <a:rPr lang="ar-EG" b="1" dirty="0"/>
              <a:t> غايه </a:t>
            </a:r>
            <a:r>
              <a:rPr lang="ar-EG" b="1" dirty="0" err="1"/>
              <a:t>فى</a:t>
            </a:r>
            <a:r>
              <a:rPr lang="ar-EG" b="1" dirty="0"/>
              <a:t> حد ذاتها وليست وسيلة لتحقيق أهداف المنظمة والحفاظ على حقوق العاملين.</a:t>
            </a:r>
            <a:endParaRPr lang="en-US" b="1" dirty="0"/>
          </a:p>
          <a:p>
            <a:pPr marL="0" indent="0" algn="just">
              <a:buNone/>
            </a:pPr>
            <a:r>
              <a:rPr lang="ar-EG" b="1" dirty="0" smtClean="0"/>
              <a:t> ب - </a:t>
            </a:r>
            <a:r>
              <a:rPr lang="ar-EG" b="1" dirty="0"/>
              <a:t>الاسلوب </a:t>
            </a:r>
            <a:r>
              <a:rPr lang="ar-EG" b="1" dirty="0" err="1"/>
              <a:t>الايجابى</a:t>
            </a:r>
            <a:r>
              <a:rPr lang="ar-EG" b="1" dirty="0"/>
              <a:t> </a:t>
            </a:r>
            <a:r>
              <a:rPr lang="ar-EG" b="1" dirty="0" smtClean="0"/>
              <a:t>:</a:t>
            </a:r>
            <a:endParaRPr lang="ar-EG" b="1" dirty="0"/>
          </a:p>
          <a:p>
            <a:pPr marL="0" indent="0" algn="just">
              <a:buNone/>
            </a:pPr>
            <a:r>
              <a:rPr lang="ar-EG" b="1" dirty="0" smtClean="0"/>
              <a:t>يستند </a:t>
            </a:r>
            <a:r>
              <a:rPr lang="ar-EG" b="1" dirty="0"/>
              <a:t>هذا الاسلوب إلى تنميه القابلية والرغبة </a:t>
            </a:r>
            <a:r>
              <a:rPr lang="ar-EG" b="1" dirty="0" err="1"/>
              <a:t>والإلتزام</a:t>
            </a:r>
            <a:r>
              <a:rPr lang="ar-EG" b="1" dirty="0"/>
              <a:t> بقواعد المدرسة إذ يوجه المدير الثناء والمكافآت للعاملين إذا كان سلوكهم متمشيا مع قواعد المدرسة.</a:t>
            </a:r>
            <a:endParaRPr lang="en-US" b="1" dirty="0"/>
          </a:p>
          <a:p>
            <a:pPr algn="just"/>
            <a:endParaRPr lang="ar-EG" b="1" dirty="0"/>
          </a:p>
        </p:txBody>
      </p:sp>
    </p:spTree>
    <p:extLst>
      <p:ext uri="{BB962C8B-B14F-4D97-AF65-F5344CB8AC3E}">
        <p14:creationId xmlns:p14="http://schemas.microsoft.com/office/powerpoint/2010/main" val="2465890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آليات تحقيق أهداف المساءلة</a:t>
            </a:r>
            <a:endParaRPr lang="ar-EG" dirty="0"/>
          </a:p>
        </p:txBody>
      </p:sp>
      <p:sp>
        <p:nvSpPr>
          <p:cNvPr id="3" name="Content Placeholder 2"/>
          <p:cNvSpPr>
            <a:spLocks noGrp="1"/>
          </p:cNvSpPr>
          <p:nvPr>
            <p:ph idx="1"/>
          </p:nvPr>
        </p:nvSpPr>
        <p:spPr/>
        <p:txBody>
          <a:bodyPr>
            <a:normAutofit fontScale="85000" lnSpcReduction="10000"/>
          </a:bodyPr>
          <a:lstStyle/>
          <a:p>
            <a:pPr marL="0" indent="0" algn="just">
              <a:buNone/>
            </a:pPr>
            <a:r>
              <a:rPr lang="ar-EG" dirty="0"/>
              <a:t> </a:t>
            </a:r>
            <a:r>
              <a:rPr lang="ar-EG" b="1" dirty="0" smtClean="0"/>
              <a:t>لتحقيق </a:t>
            </a:r>
            <a:r>
              <a:rPr lang="ar-EG" b="1" dirty="0"/>
              <a:t>أهداف المساءلة وتأكيد أهميتها يتم الاعتماد على مجموعة من الآليات منها ما يلى:</a:t>
            </a:r>
            <a:endParaRPr lang="en-US" b="1" dirty="0"/>
          </a:p>
          <a:p>
            <a:pPr lvl="0" algn="just"/>
            <a:r>
              <a:rPr lang="ar-EG" b="1" dirty="0"/>
              <a:t>التفتيش والمراقبة: يعد التفتيش والمراقبة أحد آليات المساءلة التربوية، فالمراقبة عملية يقوم المفتشين فيها بتقييم جودة أداء المدارس والخدمات والبرامج والمشاريع، </a:t>
            </a:r>
            <a:r>
              <a:rPr lang="ar-EG" b="1" dirty="0" err="1"/>
              <a:t>فى</a:t>
            </a:r>
            <a:r>
              <a:rPr lang="ar-EG" b="1" dirty="0"/>
              <a:t> حين يتضمن التفتيش الزيارات </a:t>
            </a:r>
            <a:r>
              <a:rPr lang="ar-EG" b="1" dirty="0" err="1"/>
              <a:t>التى</a:t>
            </a:r>
            <a:r>
              <a:rPr lang="ar-EG" b="1" dirty="0"/>
              <a:t> يقوم بها المفتشون بصورة فردية أو </a:t>
            </a:r>
            <a:r>
              <a:rPr lang="ar-EG" b="1" dirty="0" err="1"/>
              <a:t>فى</a:t>
            </a:r>
            <a:r>
              <a:rPr lang="ar-EG" b="1" dirty="0"/>
              <a:t> فرق من أجل ملاحظة </a:t>
            </a:r>
            <a:r>
              <a:rPr lang="ar-EG" b="1" dirty="0" err="1"/>
              <a:t>الآداء</a:t>
            </a:r>
            <a:r>
              <a:rPr lang="ar-EG" b="1" dirty="0"/>
              <a:t>، هدفهم من ذلك فحص استخدام الموارد المالية العامة، وتقديم المعلومات للحكومة المركزية، وتقديم  الفحوصات </a:t>
            </a:r>
            <a:r>
              <a:rPr lang="ar-EG" b="1" dirty="0" smtClean="0"/>
              <a:t>للمسؤولين </a:t>
            </a:r>
            <a:r>
              <a:rPr lang="ar-EG" b="1" dirty="0"/>
              <a:t>عن إدارة المؤسسات التعليمية، بذلك يعد التفتيش بمثابة آلية لمراقبة النظام </a:t>
            </a:r>
            <a:r>
              <a:rPr lang="ar-EG" b="1" dirty="0" err="1"/>
              <a:t>المدرسى</a:t>
            </a:r>
            <a:r>
              <a:rPr lang="ar-EG" b="1" dirty="0"/>
              <a:t>، هدفه دراسة الظروف والعوامل المؤثرة </a:t>
            </a:r>
            <a:r>
              <a:rPr lang="ar-EG" b="1" dirty="0" err="1"/>
              <a:t>فى</a:t>
            </a:r>
            <a:r>
              <a:rPr lang="ar-EG" b="1" dirty="0"/>
              <a:t> العملية التعليمية، والعمل على تحسين هذه الظروف.</a:t>
            </a:r>
            <a:endParaRPr lang="en-US" b="1" dirty="0"/>
          </a:p>
          <a:p>
            <a:endParaRPr lang="ar-EG" dirty="0"/>
          </a:p>
        </p:txBody>
      </p:sp>
    </p:spTree>
    <p:extLst>
      <p:ext uri="{BB962C8B-B14F-4D97-AF65-F5344CB8AC3E}">
        <p14:creationId xmlns:p14="http://schemas.microsoft.com/office/powerpoint/2010/main" val="3747867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ما الهدف من الفصل؟</a:t>
            </a:r>
            <a:endParaRPr lang="ar-EG" b="1" dirty="0"/>
          </a:p>
        </p:txBody>
      </p:sp>
      <p:sp>
        <p:nvSpPr>
          <p:cNvPr id="3" name="Content Placeholder 2"/>
          <p:cNvSpPr>
            <a:spLocks noGrp="1"/>
          </p:cNvSpPr>
          <p:nvPr>
            <p:ph idx="1"/>
          </p:nvPr>
        </p:nvSpPr>
        <p:spPr/>
        <p:txBody>
          <a:bodyPr/>
          <a:lstStyle/>
          <a:p>
            <a:pPr lvl="0"/>
            <a:r>
              <a:rPr lang="ar-EG" b="1" dirty="0"/>
              <a:t>أن يتعرف الطالب على الأسس النظرية والفكرية للمساءلة التربوية. </a:t>
            </a:r>
            <a:endParaRPr lang="en-US" dirty="0"/>
          </a:p>
          <a:p>
            <a:pPr lvl="0"/>
            <a:r>
              <a:rPr lang="ar-EG" b="1" dirty="0"/>
              <a:t>أن يتعرف الطالب على ثقافة المساءلة التربوية لدى </a:t>
            </a:r>
            <a:r>
              <a:rPr lang="ar-EG" b="1" dirty="0" err="1"/>
              <a:t>معلمى</a:t>
            </a:r>
            <a:r>
              <a:rPr lang="ar-EG" b="1" dirty="0"/>
              <a:t> التعليم العام. </a:t>
            </a:r>
            <a:endParaRPr lang="en-US" dirty="0"/>
          </a:p>
          <a:p>
            <a:pPr lvl="0"/>
            <a:r>
              <a:rPr lang="ar-EG" b="1" dirty="0"/>
              <a:t>أن يتعرف الطالب على الآليات المقترحة لتفعيل ثقافة المساءلة التربوية لدى </a:t>
            </a:r>
            <a:r>
              <a:rPr lang="ar-EG" b="1" dirty="0" err="1"/>
              <a:t>معلمى</a:t>
            </a:r>
            <a:r>
              <a:rPr lang="ar-EG" b="1" dirty="0"/>
              <a:t> التعليم العام. </a:t>
            </a:r>
            <a:endParaRPr lang="en-US" dirty="0"/>
          </a:p>
          <a:p>
            <a:pPr marL="0" indent="0">
              <a:buNone/>
            </a:pPr>
            <a:endParaRPr lang="en-US" dirty="0"/>
          </a:p>
        </p:txBody>
      </p:sp>
    </p:spTree>
    <p:extLst>
      <p:ext uri="{BB962C8B-B14F-4D97-AF65-F5344CB8AC3E}">
        <p14:creationId xmlns:p14="http://schemas.microsoft.com/office/powerpoint/2010/main" val="1387505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10000"/>
          </a:bodyPr>
          <a:lstStyle/>
          <a:p>
            <a:pPr lvl="0" algn="just"/>
            <a:r>
              <a:rPr lang="ar-EG" b="1" dirty="0" err="1"/>
              <a:t>التوجية</a:t>
            </a:r>
            <a:r>
              <a:rPr lang="ar-EG" b="1" dirty="0"/>
              <a:t> والارشاد </a:t>
            </a:r>
            <a:r>
              <a:rPr lang="ar-EG" b="1" dirty="0" err="1"/>
              <a:t>التربوى</a:t>
            </a:r>
            <a:r>
              <a:rPr lang="ar-EG" b="1" dirty="0"/>
              <a:t>: يعد </a:t>
            </a:r>
            <a:r>
              <a:rPr lang="ar-EG" b="1" dirty="0" err="1"/>
              <a:t>التوجية</a:t>
            </a:r>
            <a:r>
              <a:rPr lang="ar-EG" b="1" dirty="0"/>
              <a:t> والارشاد </a:t>
            </a:r>
            <a:r>
              <a:rPr lang="ar-EG" b="1" dirty="0" err="1"/>
              <a:t>التربوى</a:t>
            </a:r>
            <a:r>
              <a:rPr lang="ar-EG" b="1" dirty="0"/>
              <a:t> أحد آليات المساءلة التربوية، غايته قيادة العمل </a:t>
            </a:r>
            <a:r>
              <a:rPr lang="ar-EG" b="1" dirty="0" err="1"/>
              <a:t>التربوى</a:t>
            </a:r>
            <a:r>
              <a:rPr lang="ar-EG" b="1" dirty="0"/>
              <a:t> نحو اهدافه </a:t>
            </a:r>
            <a:r>
              <a:rPr lang="ar-EG" b="1" dirty="0" smtClean="0"/>
              <a:t>المنشودة </a:t>
            </a:r>
            <a:r>
              <a:rPr lang="ar-EG" b="1" dirty="0"/>
              <a:t>ومساعده أطرافه لكى يقوم كل منهم بالعمل الذى اضطلع </a:t>
            </a:r>
            <a:r>
              <a:rPr lang="ar-EG" b="1" dirty="0" err="1"/>
              <a:t>بمسوولياته</a:t>
            </a:r>
            <a:r>
              <a:rPr lang="ar-EG" b="1" dirty="0"/>
              <a:t>، </a:t>
            </a:r>
            <a:r>
              <a:rPr lang="ar-EG" b="1" dirty="0" smtClean="0"/>
              <a:t>فالتوجيه </a:t>
            </a:r>
            <a:r>
              <a:rPr lang="ar-EG" b="1" dirty="0"/>
              <a:t>الذى تستلزمه المساءلة التربوية كألية من آلياتها، قد يكون توجيهاً تربوياً إدارياً أو توجيهاً فنياً تعليمياً</a:t>
            </a:r>
            <a:r>
              <a:rPr lang="ar-EG" b="1" dirty="0" smtClean="0"/>
              <a:t>.</a:t>
            </a:r>
          </a:p>
          <a:p>
            <a:pPr lvl="0" algn="just"/>
            <a:r>
              <a:rPr lang="ar-EG" b="1" dirty="0"/>
              <a:t>حيث تتم المساءلة التربوية </a:t>
            </a:r>
            <a:r>
              <a:rPr lang="ar-EG" b="1" dirty="0" err="1"/>
              <a:t>فى</a:t>
            </a:r>
            <a:r>
              <a:rPr lang="ar-EG" b="1" dirty="0"/>
              <a:t> التوجيه </a:t>
            </a:r>
            <a:r>
              <a:rPr lang="ar-EG" b="1" dirty="0" err="1"/>
              <a:t>التربوى</a:t>
            </a:r>
            <a:r>
              <a:rPr lang="ar-EG" b="1" dirty="0"/>
              <a:t> </a:t>
            </a:r>
            <a:r>
              <a:rPr lang="ar-EG" b="1" dirty="0" smtClean="0"/>
              <a:t>الإداري </a:t>
            </a:r>
            <a:r>
              <a:rPr lang="ar-EG" b="1" dirty="0"/>
              <a:t>من خلال ما يقوم به الموجه </a:t>
            </a:r>
            <a:r>
              <a:rPr lang="ar-EG" b="1" dirty="0" err="1"/>
              <a:t>التربوى</a:t>
            </a:r>
            <a:r>
              <a:rPr lang="ar-EG" b="1" dirty="0"/>
              <a:t> للإدارة المدرسية، ذلك الشخص الذى يتولى الإشراف على إدارات المدارس بهدف تحسين وتطوير العملية </a:t>
            </a:r>
            <a:r>
              <a:rPr lang="ar-EG" b="1" dirty="0" smtClean="0"/>
              <a:t>التعليمية.</a:t>
            </a:r>
            <a:endParaRPr lang="en-US" b="1" dirty="0"/>
          </a:p>
          <a:p>
            <a:pPr algn="just"/>
            <a:endParaRPr lang="ar-EG" b="1" dirty="0"/>
          </a:p>
        </p:txBody>
      </p:sp>
    </p:spTree>
    <p:extLst>
      <p:ext uri="{BB962C8B-B14F-4D97-AF65-F5344CB8AC3E}">
        <p14:creationId xmlns:p14="http://schemas.microsoft.com/office/powerpoint/2010/main" val="36775341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lnSpcReduction="10000"/>
          </a:bodyPr>
          <a:lstStyle/>
          <a:p>
            <a:pPr algn="just"/>
            <a:r>
              <a:rPr lang="ar-EG" b="1" dirty="0" smtClean="0"/>
              <a:t>ويتوقف نجاح </a:t>
            </a:r>
            <a:r>
              <a:rPr lang="ar-EG" b="1" dirty="0"/>
              <a:t>المسألة التربوية </a:t>
            </a:r>
            <a:r>
              <a:rPr lang="ar-EG" b="1" dirty="0" smtClean="0"/>
              <a:t>على </a:t>
            </a:r>
            <a:r>
              <a:rPr lang="ar-EG" b="1" dirty="0"/>
              <a:t>فهم الموجه لطبيعة الأدوار </a:t>
            </a:r>
            <a:r>
              <a:rPr lang="ar-EG" b="1" dirty="0" err="1"/>
              <a:t>التى</a:t>
            </a:r>
            <a:r>
              <a:rPr lang="ar-EG" b="1" dirty="0"/>
              <a:t> </a:t>
            </a:r>
            <a:r>
              <a:rPr lang="ar-EG" b="1" dirty="0" err="1"/>
              <a:t>تتطلبها</a:t>
            </a:r>
            <a:r>
              <a:rPr lang="ar-EG" b="1" dirty="0"/>
              <a:t> منه عملية </a:t>
            </a:r>
            <a:r>
              <a:rPr lang="ar-EG" b="1" dirty="0" smtClean="0"/>
              <a:t>المساءلة </a:t>
            </a:r>
            <a:r>
              <a:rPr lang="ar-EG" b="1" dirty="0"/>
              <a:t>ذاتها، ومن حيث دوره الوقائي والعلاجي الإصلاحي، ودوره </a:t>
            </a:r>
            <a:r>
              <a:rPr lang="ar-EG" b="1" dirty="0" err="1"/>
              <a:t>البنائى</a:t>
            </a:r>
            <a:r>
              <a:rPr lang="ar-EG" b="1" dirty="0"/>
              <a:t>، </a:t>
            </a:r>
            <a:r>
              <a:rPr lang="ar-EG" b="1" dirty="0" err="1"/>
              <a:t>والتنسيقى</a:t>
            </a:r>
            <a:r>
              <a:rPr lang="ar-EG" b="1" dirty="0"/>
              <a:t>، </a:t>
            </a:r>
            <a:r>
              <a:rPr lang="ar-EG" b="1" dirty="0" err="1"/>
              <a:t>والابداعى</a:t>
            </a:r>
            <a:r>
              <a:rPr lang="ar-EG" b="1" dirty="0"/>
              <a:t>.</a:t>
            </a:r>
            <a:endParaRPr lang="en-US" b="1" dirty="0"/>
          </a:p>
          <a:p>
            <a:pPr marL="0" indent="0" algn="just">
              <a:buNone/>
            </a:pPr>
            <a:r>
              <a:rPr lang="ar-EG" b="1" dirty="0" smtClean="0"/>
              <a:t>وتتم </a:t>
            </a:r>
            <a:r>
              <a:rPr lang="ar-EG" b="1" dirty="0"/>
              <a:t>المسألة </a:t>
            </a:r>
            <a:r>
              <a:rPr lang="ar-EG" b="1" dirty="0" err="1"/>
              <a:t>فى</a:t>
            </a:r>
            <a:r>
              <a:rPr lang="ar-EG" b="1" dirty="0"/>
              <a:t> التوجيه </a:t>
            </a:r>
            <a:r>
              <a:rPr lang="ar-EG" b="1" dirty="0" err="1"/>
              <a:t>الفنى</a:t>
            </a:r>
            <a:r>
              <a:rPr lang="ar-EG" b="1" dirty="0"/>
              <a:t> </a:t>
            </a:r>
            <a:r>
              <a:rPr lang="ar-EG" b="1" dirty="0" err="1"/>
              <a:t>التعليمى</a:t>
            </a:r>
            <a:r>
              <a:rPr lang="ar-EG" b="1" dirty="0"/>
              <a:t> من خلال مستويين:</a:t>
            </a:r>
            <a:endParaRPr lang="en-US" b="1" dirty="0"/>
          </a:p>
          <a:p>
            <a:pPr lvl="0" algn="just" fontAlgn="base"/>
            <a:r>
              <a:rPr lang="ar-EG" b="1" dirty="0"/>
              <a:t>المستوى </a:t>
            </a:r>
            <a:r>
              <a:rPr lang="ar-EG" b="1" dirty="0" err="1"/>
              <a:t>المركزى</a:t>
            </a:r>
            <a:r>
              <a:rPr lang="ar-EG" b="1" dirty="0"/>
              <a:t>، ويتدرج من مستشار المادة إلى الموجهين العموميين.</a:t>
            </a:r>
            <a:endParaRPr lang="en-US" b="1" dirty="0"/>
          </a:p>
          <a:p>
            <a:pPr lvl="0" algn="just" fontAlgn="base"/>
            <a:r>
              <a:rPr lang="ar-EG" b="1" dirty="0"/>
              <a:t>المستوى المحلى، ويتدرج من الموجه الأول إلى الموجه (المادة والقسم)، الى المعلم الأول.</a:t>
            </a:r>
            <a:endParaRPr lang="en-US" b="1" dirty="0"/>
          </a:p>
          <a:p>
            <a:endParaRPr lang="ar-EG" dirty="0"/>
          </a:p>
        </p:txBody>
      </p:sp>
    </p:spTree>
    <p:extLst>
      <p:ext uri="{BB962C8B-B14F-4D97-AF65-F5344CB8AC3E}">
        <p14:creationId xmlns:p14="http://schemas.microsoft.com/office/powerpoint/2010/main" val="25409920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الإشراف </a:t>
            </a:r>
            <a:r>
              <a:rPr lang="ar-EG" b="1" dirty="0" err="1"/>
              <a:t>التربوى</a:t>
            </a:r>
            <a:r>
              <a:rPr lang="ar-EG" b="1" dirty="0"/>
              <a:t>:</a:t>
            </a:r>
            <a:r>
              <a:rPr lang="ar-EG" dirty="0"/>
              <a:t>  </a:t>
            </a:r>
            <a:r>
              <a:rPr lang="ar-EG" b="1" dirty="0"/>
              <a:t>يعتبر الإشراف </a:t>
            </a:r>
            <a:r>
              <a:rPr lang="ar-EG" b="1" dirty="0" err="1"/>
              <a:t>التربوى</a:t>
            </a:r>
            <a:r>
              <a:rPr lang="ar-EG" b="1" dirty="0"/>
              <a:t> من الآليات </a:t>
            </a:r>
            <a:r>
              <a:rPr lang="ar-EG" b="1" dirty="0" err="1"/>
              <a:t>المهمه</a:t>
            </a:r>
            <a:r>
              <a:rPr lang="ar-EG" b="1" dirty="0"/>
              <a:t> لتحقيق أهداف المساءلة التربوية فهو يشمل كل الجهود </a:t>
            </a:r>
            <a:r>
              <a:rPr lang="ar-EG" b="1" dirty="0" err="1"/>
              <a:t>التى</a:t>
            </a:r>
            <a:r>
              <a:rPr lang="ar-EG" b="1" dirty="0"/>
              <a:t> يبذلها المسؤولون عن التعليم لتعويض النقص الحادث </a:t>
            </a:r>
            <a:r>
              <a:rPr lang="ar-EG" b="1" dirty="0" err="1"/>
              <a:t>فى</a:t>
            </a:r>
            <a:r>
              <a:rPr lang="ar-EG" b="1" dirty="0"/>
              <a:t> آلية التوجيه وبخاصه </a:t>
            </a:r>
            <a:r>
              <a:rPr lang="ar-EG" b="1" dirty="0" err="1"/>
              <a:t>فى</a:t>
            </a:r>
            <a:r>
              <a:rPr lang="ar-EG" b="1" dirty="0"/>
              <a:t> جانبه </a:t>
            </a:r>
            <a:r>
              <a:rPr lang="ar-EG" b="1" dirty="0" err="1"/>
              <a:t>الفنى</a:t>
            </a:r>
            <a:r>
              <a:rPr lang="ar-EG" b="1" dirty="0"/>
              <a:t>، لزيادة توجيه المعلمين نحو تحسين التعلم وإثارة اهتمامهم بالنمو </a:t>
            </a:r>
            <a:r>
              <a:rPr lang="ar-EG" b="1" dirty="0" err="1"/>
              <a:t>المهنى</a:t>
            </a:r>
            <a:r>
              <a:rPr lang="ar-EG" b="1" dirty="0"/>
              <a:t>، واختبار ومراجعة الأهداف التعليمية وأدوات التعليم وطرائقه، من خلال اشخاص أعدوا لهذا </a:t>
            </a:r>
            <a:r>
              <a:rPr lang="ar-EG" b="1" dirty="0" smtClean="0"/>
              <a:t>الغرض.</a:t>
            </a:r>
            <a:endParaRPr lang="ar-EG" b="1" dirty="0"/>
          </a:p>
        </p:txBody>
      </p:sp>
    </p:spTree>
    <p:extLst>
      <p:ext uri="{BB962C8B-B14F-4D97-AF65-F5344CB8AC3E}">
        <p14:creationId xmlns:p14="http://schemas.microsoft.com/office/powerpoint/2010/main" val="35903009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EG" b="1" dirty="0"/>
              <a:t>التقارير:</a:t>
            </a:r>
            <a:r>
              <a:rPr lang="ar-EG" dirty="0"/>
              <a:t> </a:t>
            </a:r>
            <a:r>
              <a:rPr lang="ar-EG" b="1" dirty="0"/>
              <a:t>تعد التقارير آلية هامة للمساءلة التربوية، تتيح للعامة </a:t>
            </a:r>
            <a:r>
              <a:rPr lang="ar-EG" b="1" dirty="0" err="1"/>
              <a:t>والخاصه</a:t>
            </a:r>
            <a:r>
              <a:rPr lang="ar-EG" b="1" dirty="0"/>
              <a:t> المزيد من المعلومات حول العمليات المدرسية، تتضمن هذه الآلية استخدام أنواع من (بطاقات التقرير المدرسية) </a:t>
            </a:r>
            <a:r>
              <a:rPr lang="ar-EG" b="1" dirty="0" err="1"/>
              <a:t>والتى</a:t>
            </a:r>
            <a:r>
              <a:rPr lang="ar-EG" b="1" dirty="0"/>
              <a:t> تزود الجهات </a:t>
            </a:r>
            <a:r>
              <a:rPr lang="ar-EG" b="1" dirty="0" err="1"/>
              <a:t>المعينه</a:t>
            </a:r>
            <a:r>
              <a:rPr lang="ar-EG" b="1" dirty="0"/>
              <a:t> بمعلومات عن مستوى أداء المدرسة وأداء الطلبة، وغالبا ما يكون قياس الأداء على اختبارات معيارية ورسوم جغرافية من أجل تقويم جودة البرامج المدرسية. وإجراء مقارنات بين المدارس على المستوى المحلى </a:t>
            </a:r>
            <a:r>
              <a:rPr lang="ar-EG" b="1" dirty="0" err="1"/>
              <a:t>والوطنى</a:t>
            </a:r>
            <a:r>
              <a:rPr lang="ar-EG" b="1" dirty="0"/>
              <a:t> </a:t>
            </a:r>
            <a:r>
              <a:rPr lang="ar-EG" b="1" dirty="0" err="1"/>
              <a:t>فى</a:t>
            </a:r>
            <a:r>
              <a:rPr lang="ar-EG" b="1" dirty="0"/>
              <a:t> مستويات تقدم الطلبة، وأكثر أنظمة المساءلة تطبيقاً لهذه الآلية نظام </a:t>
            </a:r>
            <a:r>
              <a:rPr lang="ar-EG" b="1" dirty="0" err="1"/>
              <a:t>كنتاكى</a:t>
            </a:r>
            <a:r>
              <a:rPr lang="ar-EG" b="1" dirty="0"/>
              <a:t>، وبذلك تمثل التقارير آلية المساءلة المدرسية من الآباء والمجتمع المحلى، من خلال توفير بيانات ومعلومات عن أداء المدرسة والتحصيل </a:t>
            </a:r>
            <a:r>
              <a:rPr lang="ar-EG" b="1" dirty="0" err="1"/>
              <a:t>التعليمى</a:t>
            </a:r>
            <a:r>
              <a:rPr lang="ar-EG" b="1" dirty="0"/>
              <a:t> للطلاب.</a:t>
            </a:r>
            <a:endParaRPr lang="ar-EG" b="1" dirty="0"/>
          </a:p>
        </p:txBody>
      </p:sp>
    </p:spTree>
    <p:extLst>
      <p:ext uri="{BB962C8B-B14F-4D97-AF65-F5344CB8AC3E}">
        <p14:creationId xmlns:p14="http://schemas.microsoft.com/office/powerpoint/2010/main" val="16948293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10000"/>
          </a:bodyPr>
          <a:lstStyle/>
          <a:p>
            <a:pPr lvl="0" algn="just"/>
            <a:r>
              <a:rPr lang="ar-EG" b="1" dirty="0"/>
              <a:t>الاختبارات</a:t>
            </a:r>
            <a:r>
              <a:rPr lang="ar-EG" dirty="0"/>
              <a:t>: </a:t>
            </a:r>
            <a:r>
              <a:rPr lang="ar-EG" b="1" dirty="0"/>
              <a:t>تستخدم الاختبارات من أجل مقارنة الأداء بين المدارس وبين المعلمين، فمساءلة المعلمين ومحاسبتهم لها أثر العقاب وليس الثواب وخاصة عندما تشير درجات اختبارات الكفاءة إلى تدنى تقدم الطلاب، وقد تؤدى </a:t>
            </a:r>
            <a:r>
              <a:rPr lang="ar-EG" b="1" dirty="0" err="1"/>
              <a:t>الإخفافات</a:t>
            </a:r>
            <a:r>
              <a:rPr lang="ar-EG" b="1" dirty="0"/>
              <a:t> المتتالية إلى إجراءات تصحيحية ضد المدارس </a:t>
            </a:r>
            <a:r>
              <a:rPr lang="ar-EG" b="1" dirty="0" err="1"/>
              <a:t>التى</a:t>
            </a:r>
            <a:r>
              <a:rPr lang="ar-EG" b="1" dirty="0"/>
              <a:t> ارتكبت مخالفات، وتلك الإجراءات تشتمل على فسخ عقود المعلمين أو إعادة  هيكلة المدارس، وفشل الطلاب يؤدى إلى فرض عقوبات مثل غلق المدارس، سحب رخص المعلمين والإداريين، وبالإضافة إلى ذلك فإن المدارس </a:t>
            </a:r>
            <a:r>
              <a:rPr lang="ar-EG" b="1" dirty="0" err="1"/>
              <a:t>التى</a:t>
            </a:r>
            <a:r>
              <a:rPr lang="ar-EG" b="1" dirty="0"/>
              <a:t> يفشل طلابها </a:t>
            </a:r>
            <a:r>
              <a:rPr lang="ar-EG" b="1" dirty="0" err="1"/>
              <a:t>فى</a:t>
            </a:r>
            <a:r>
              <a:rPr lang="ar-EG" b="1" dirty="0"/>
              <a:t> تحقيق معايير تحصيل ملائمة قد تستولى عليها الشركات الإدارية الخاصة.</a:t>
            </a:r>
            <a:endParaRPr lang="en-US" b="1" dirty="0"/>
          </a:p>
          <a:p>
            <a:endParaRPr lang="ar-EG" dirty="0"/>
          </a:p>
        </p:txBody>
      </p:sp>
    </p:spTree>
    <p:extLst>
      <p:ext uri="{BB962C8B-B14F-4D97-AF65-F5344CB8AC3E}">
        <p14:creationId xmlns:p14="http://schemas.microsoft.com/office/powerpoint/2010/main" val="12509621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المحاضرة الثانية</a:t>
            </a:r>
            <a:endParaRPr lang="ar-EG" b="1" dirty="0"/>
          </a:p>
        </p:txBody>
      </p:sp>
      <p:sp>
        <p:nvSpPr>
          <p:cNvPr id="3" name="Content Placeholder 2"/>
          <p:cNvSpPr>
            <a:spLocks noGrp="1"/>
          </p:cNvSpPr>
          <p:nvPr>
            <p:ph idx="1"/>
          </p:nvPr>
        </p:nvSpPr>
        <p:spPr/>
        <p:txBody>
          <a:bodyPr/>
          <a:lstStyle/>
          <a:p>
            <a:r>
              <a:rPr lang="ar-EG" b="1" dirty="0"/>
              <a:t>وسوف نتناول هذا </a:t>
            </a:r>
            <a:r>
              <a:rPr lang="ar-EG" b="1" dirty="0" smtClean="0"/>
              <a:t>المحاضرة المحاور التالية:</a:t>
            </a:r>
            <a:endParaRPr lang="en-US" b="1" dirty="0"/>
          </a:p>
          <a:p>
            <a:pPr marL="0" indent="0">
              <a:buNone/>
            </a:pPr>
            <a:r>
              <a:rPr lang="ar-EG" b="1" dirty="0"/>
              <a:t>1</a:t>
            </a:r>
            <a:r>
              <a:rPr lang="ar-EG" b="1" dirty="0" smtClean="0"/>
              <a:t>- </a:t>
            </a:r>
            <a:r>
              <a:rPr lang="ar-EG" b="1" dirty="0"/>
              <a:t>ثقافة المساءلة التربوية (المفهوم والأهمية</a:t>
            </a:r>
            <a:r>
              <a:rPr lang="ar-EG" b="1" dirty="0" smtClean="0"/>
              <a:t>).</a:t>
            </a:r>
            <a:endParaRPr lang="en-US" b="1" dirty="0"/>
          </a:p>
          <a:p>
            <a:pPr marL="0" indent="0">
              <a:buNone/>
            </a:pPr>
            <a:r>
              <a:rPr lang="ar-EG" dirty="0" smtClean="0"/>
              <a:t>2- </a:t>
            </a:r>
            <a:r>
              <a:rPr lang="ar-EG" b="1" dirty="0" smtClean="0"/>
              <a:t>مكونات </a:t>
            </a:r>
            <a:r>
              <a:rPr lang="ar-EG" b="1" dirty="0"/>
              <a:t>ثقافة المساءلة </a:t>
            </a:r>
            <a:r>
              <a:rPr lang="ar-EG" b="1" dirty="0" smtClean="0"/>
              <a:t>التربوية.</a:t>
            </a:r>
          </a:p>
          <a:p>
            <a:pPr marL="0" indent="0">
              <a:buNone/>
            </a:pPr>
            <a:r>
              <a:rPr lang="ar-EG" b="1" dirty="0" smtClean="0"/>
              <a:t>3- </a:t>
            </a:r>
            <a:r>
              <a:rPr lang="ar-EG" b="1" dirty="0"/>
              <a:t>واقع ثقافة المساءلة التربوية لدى معلمي التعليم </a:t>
            </a:r>
            <a:r>
              <a:rPr lang="ar-EG" b="1" dirty="0" smtClean="0"/>
              <a:t>العام.</a:t>
            </a:r>
            <a:endParaRPr lang="en-US" b="1" dirty="0"/>
          </a:p>
          <a:p>
            <a:pPr marL="0" indent="0">
              <a:buNone/>
            </a:pPr>
            <a:endParaRPr lang="ar-EG" b="1" dirty="0"/>
          </a:p>
        </p:txBody>
      </p:sp>
    </p:spTree>
    <p:extLst>
      <p:ext uri="{BB962C8B-B14F-4D97-AF65-F5344CB8AC3E}">
        <p14:creationId xmlns:p14="http://schemas.microsoft.com/office/powerpoint/2010/main" val="31916115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t>ثقافة المساءلة التربوية (المفهوم والأهمية):</a:t>
            </a:r>
            <a:r>
              <a:rPr lang="en-US" b="1" dirty="0"/>
              <a:t/>
            </a:r>
            <a:br>
              <a:rPr lang="en-US" b="1" dirty="0"/>
            </a:br>
            <a:endParaRPr lang="ar-EG" dirty="0"/>
          </a:p>
        </p:txBody>
      </p:sp>
      <p:sp>
        <p:nvSpPr>
          <p:cNvPr id="3" name="Content Placeholder 2"/>
          <p:cNvSpPr>
            <a:spLocks noGrp="1"/>
          </p:cNvSpPr>
          <p:nvPr>
            <p:ph idx="1"/>
          </p:nvPr>
        </p:nvSpPr>
        <p:spPr/>
        <p:txBody>
          <a:bodyPr/>
          <a:lstStyle/>
          <a:p>
            <a:pPr algn="just"/>
            <a:r>
              <a:rPr lang="ar-EG" b="1" dirty="0"/>
              <a:t>يمكن تعريف ثقافة المساءلة بأنها مجموعة من الافكار والمبادئ </a:t>
            </a:r>
            <a:r>
              <a:rPr lang="ar-EG" b="1" dirty="0" err="1"/>
              <a:t>التى</a:t>
            </a:r>
            <a:r>
              <a:rPr lang="ar-EG" b="1" dirty="0"/>
              <a:t> تحكم عمل أفراد المدرسة، وتشتمل هذه الأفكار على مجموعة من القيم والمعتقدات </a:t>
            </a:r>
            <a:r>
              <a:rPr lang="ar-EG" b="1" dirty="0" err="1"/>
              <a:t>التى</a:t>
            </a:r>
            <a:r>
              <a:rPr lang="ar-EG" b="1" dirty="0"/>
              <a:t> تشكل إطاراً لسلوكيات الأفراد وتصرفاتهم أثناء تأديتهم لعملهم، وذلك </a:t>
            </a:r>
            <a:r>
              <a:rPr lang="ar-EG" b="1" dirty="0" err="1"/>
              <a:t>فى</a:t>
            </a:r>
            <a:r>
              <a:rPr lang="ar-EG" b="1" dirty="0"/>
              <a:t> إطار مناخ عمل مفتوح يشعر فيه الفرد بحرية المشاركة </a:t>
            </a:r>
            <a:r>
              <a:rPr lang="ar-EG" b="1" dirty="0" err="1"/>
              <a:t>فى</a:t>
            </a:r>
            <a:r>
              <a:rPr lang="ar-EG" b="1" dirty="0"/>
              <a:t> اتخاذ القرار وحل المشاكل بطريقة تضمن التحسين المستمر </a:t>
            </a:r>
            <a:r>
              <a:rPr lang="ar-EG" b="1" dirty="0" err="1"/>
              <a:t>فى</a:t>
            </a:r>
            <a:r>
              <a:rPr lang="ar-EG" b="1" dirty="0"/>
              <a:t> أداء الافراد لعملهم.</a:t>
            </a:r>
            <a:endParaRPr lang="ar-EG" b="1" dirty="0"/>
          </a:p>
        </p:txBody>
      </p:sp>
    </p:spTree>
    <p:extLst>
      <p:ext uri="{BB962C8B-B14F-4D97-AF65-F5344CB8AC3E}">
        <p14:creationId xmlns:p14="http://schemas.microsoft.com/office/powerpoint/2010/main" val="39622787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كما تعرف بأنها مجموعة من المفاهيم والأنظمة والقوانين، والقيم والعادات والتقاليد </a:t>
            </a:r>
            <a:r>
              <a:rPr lang="ar-EG" b="1" dirty="0" err="1"/>
              <a:t>التى</a:t>
            </a:r>
            <a:r>
              <a:rPr lang="ar-EG" b="1" dirty="0"/>
              <a:t> تؤثر </a:t>
            </a:r>
            <a:r>
              <a:rPr lang="ar-EG" b="1" dirty="0" err="1"/>
              <a:t>فى</a:t>
            </a:r>
            <a:r>
              <a:rPr lang="ar-EG" b="1" dirty="0"/>
              <a:t> سلوكيات العاملين، وتحدد الأسلوب الذى يمارسونه، سواء </a:t>
            </a:r>
            <a:r>
              <a:rPr lang="ar-EG" b="1" dirty="0" err="1"/>
              <a:t>فى</a:t>
            </a:r>
            <a:r>
              <a:rPr lang="ar-EG" b="1" dirty="0"/>
              <a:t> </a:t>
            </a:r>
            <a:r>
              <a:rPr lang="ar-EG" b="1" dirty="0" err="1"/>
              <a:t>إتخاذ</a:t>
            </a:r>
            <a:r>
              <a:rPr lang="ar-EG" b="1" dirty="0"/>
              <a:t> القرارات، أو </a:t>
            </a:r>
            <a:r>
              <a:rPr lang="ar-EG" b="1" dirty="0" err="1"/>
              <a:t>فى</a:t>
            </a:r>
            <a:r>
              <a:rPr lang="ar-EG" b="1" dirty="0"/>
              <a:t> إدارة المنظمة وتوجيه أفرادها لتحقيق أهدافها وسياساتها وممارساتها الإدارية.</a:t>
            </a:r>
            <a:endParaRPr lang="en-US" b="1" dirty="0"/>
          </a:p>
          <a:p>
            <a:pPr algn="just"/>
            <a:r>
              <a:rPr lang="ar-EG" b="1" dirty="0" smtClean="0"/>
              <a:t>وأنها </a:t>
            </a:r>
            <a:r>
              <a:rPr lang="ar-EG" b="1" dirty="0"/>
              <a:t>مجموعة الاتجاهات والمعتقدات </a:t>
            </a:r>
            <a:r>
              <a:rPr lang="ar-EG" b="1" dirty="0" err="1"/>
              <a:t>التى</a:t>
            </a:r>
            <a:r>
              <a:rPr lang="ar-EG" b="1" dirty="0"/>
              <a:t> يحملها الأفراد عن المساءلة، وتأثير تلك الثقافة على سلوكيات وانجازات الافراد داخل مجتمع المدرسة.</a:t>
            </a:r>
            <a:endParaRPr lang="en-US" b="1" dirty="0"/>
          </a:p>
          <a:p>
            <a:endParaRPr lang="ar-EG" dirty="0"/>
          </a:p>
        </p:txBody>
      </p:sp>
    </p:spTree>
    <p:extLst>
      <p:ext uri="{BB962C8B-B14F-4D97-AF65-F5344CB8AC3E}">
        <p14:creationId xmlns:p14="http://schemas.microsoft.com/office/powerpoint/2010/main" val="10785569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ومهما يكن من أمر هذه الاختلافات حول مفهوم ثقافة المساءلة التربوية </a:t>
            </a:r>
            <a:r>
              <a:rPr lang="ar-EG" b="1" dirty="0" err="1"/>
              <a:t>فهى</a:t>
            </a:r>
            <a:r>
              <a:rPr lang="ar-EG" b="1" dirty="0"/>
              <a:t> لا تخرج عن كونها مجموعة الافكار والاتجاهات والمعتقدات والضوابط والمعايير والقوانين </a:t>
            </a:r>
            <a:r>
              <a:rPr lang="ar-EG" b="1" dirty="0" err="1"/>
              <a:t>التى</a:t>
            </a:r>
            <a:r>
              <a:rPr lang="ar-EG" b="1" dirty="0"/>
              <a:t> يحملها الأفراد عن المساءلة وتؤثر </a:t>
            </a:r>
            <a:r>
              <a:rPr lang="ar-EG" b="1" dirty="0" err="1"/>
              <a:t>فى</a:t>
            </a:r>
            <a:r>
              <a:rPr lang="ar-EG" b="1" dirty="0"/>
              <a:t> سلوكيات وتصرفات المعلمين.</a:t>
            </a:r>
            <a:endParaRPr lang="en-US" b="1" dirty="0"/>
          </a:p>
          <a:p>
            <a:pPr marL="0" indent="0">
              <a:buNone/>
            </a:pPr>
            <a:endParaRPr lang="ar-EG" dirty="0"/>
          </a:p>
        </p:txBody>
      </p:sp>
    </p:spTree>
    <p:extLst>
      <p:ext uri="{BB962C8B-B14F-4D97-AF65-F5344CB8AC3E}">
        <p14:creationId xmlns:p14="http://schemas.microsoft.com/office/powerpoint/2010/main" val="9894090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85000" lnSpcReduction="10000"/>
          </a:bodyPr>
          <a:lstStyle/>
          <a:p>
            <a:pPr marL="0" indent="0">
              <a:buNone/>
            </a:pPr>
            <a:r>
              <a:rPr lang="ar-EG" b="1" dirty="0" smtClean="0"/>
              <a:t>   وبناءً </a:t>
            </a:r>
            <a:r>
              <a:rPr lang="ar-EG" b="1" dirty="0"/>
              <a:t>على ما سبق تكمن أهمية ثقافة المساءلة التربوية </a:t>
            </a:r>
            <a:r>
              <a:rPr lang="ar-EG" b="1" dirty="0" err="1"/>
              <a:t>فى</a:t>
            </a:r>
            <a:r>
              <a:rPr lang="ar-EG" b="1" dirty="0"/>
              <a:t> أنها:</a:t>
            </a:r>
            <a:endParaRPr lang="en-US" dirty="0"/>
          </a:p>
          <a:p>
            <a:pPr lvl="0" algn="just" fontAlgn="base"/>
            <a:r>
              <a:rPr lang="ar-EG" b="1" dirty="0"/>
              <a:t>تشكل نماذج السلوك والعلاقات وتوجه الاعضاء وتنظم أعمالهم وعلاقاتهم وانجازاتهم،  كما تحدد القواعد المرتبطة بالسلوك </a:t>
            </a:r>
            <a:r>
              <a:rPr lang="ar-EG" b="1" dirty="0" err="1"/>
              <a:t>الوظيفى</a:t>
            </a:r>
            <a:r>
              <a:rPr lang="ar-EG" b="1" dirty="0"/>
              <a:t> المتوقع وأنماط العلاقات ومنهجية حل المشكلات، كما أنها تعتبر ميزه تنافسيه اذا أكدت على سلوكيات خلاقة </a:t>
            </a:r>
            <a:r>
              <a:rPr lang="ar-EG" b="1" dirty="0" err="1"/>
              <a:t>كالتفانى</a:t>
            </a:r>
            <a:r>
              <a:rPr lang="ar-EG" b="1" dirty="0"/>
              <a:t> </a:t>
            </a:r>
            <a:r>
              <a:rPr lang="ar-EG" b="1" dirty="0" err="1"/>
              <a:t>فى</a:t>
            </a:r>
            <a:r>
              <a:rPr lang="ar-EG" b="1" dirty="0"/>
              <a:t> العمل.</a:t>
            </a:r>
            <a:endParaRPr lang="en-US" b="1" dirty="0"/>
          </a:p>
          <a:p>
            <a:pPr lvl="0" algn="just" fontAlgn="base"/>
            <a:r>
              <a:rPr lang="ar-EG" b="1" dirty="0"/>
              <a:t>تعمل على خلق نظام </a:t>
            </a:r>
            <a:r>
              <a:rPr lang="ar-EG" b="1" dirty="0" err="1"/>
              <a:t>قيمى</a:t>
            </a:r>
            <a:r>
              <a:rPr lang="ar-EG" b="1" dirty="0"/>
              <a:t> ثابت داخل المدرسة، ويصبح للعاملين نفس الطموحات والآمال، مما يحقق نوع من الاستقرار داخل المدرسة بشكل يساعد على تحقيق كفاءة وفاعلية العملية التعليمية.</a:t>
            </a:r>
            <a:endParaRPr lang="en-US" b="1" dirty="0"/>
          </a:p>
          <a:p>
            <a:pPr lvl="0" algn="just" fontAlgn="base"/>
            <a:r>
              <a:rPr lang="ar-EG" b="1" dirty="0"/>
              <a:t>تحدد أدوار ومسئوليات وحقوق وواجبات المعلمين وغيرهم من عناصر المدرسة.</a:t>
            </a:r>
            <a:endParaRPr lang="en-US" b="1" dirty="0"/>
          </a:p>
          <a:p>
            <a:endParaRPr lang="ar-EG" dirty="0"/>
          </a:p>
        </p:txBody>
      </p:sp>
    </p:spTree>
    <p:extLst>
      <p:ext uri="{BB962C8B-B14F-4D97-AF65-F5344CB8AC3E}">
        <p14:creationId xmlns:p14="http://schemas.microsoft.com/office/powerpoint/2010/main" val="2648467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المحاضرة الأولي</a:t>
            </a:r>
            <a:endParaRPr lang="ar-EG" b="1" dirty="0"/>
          </a:p>
        </p:txBody>
      </p:sp>
      <p:sp>
        <p:nvSpPr>
          <p:cNvPr id="3" name="Content Placeholder 2"/>
          <p:cNvSpPr>
            <a:spLocks noGrp="1"/>
          </p:cNvSpPr>
          <p:nvPr>
            <p:ph idx="1"/>
          </p:nvPr>
        </p:nvSpPr>
        <p:spPr/>
        <p:txBody>
          <a:bodyPr/>
          <a:lstStyle/>
          <a:p>
            <a:r>
              <a:rPr lang="ar-EG" b="1" dirty="0"/>
              <a:t>الأسس النظرية والفكرية للمساءلة التربوية </a:t>
            </a:r>
            <a:r>
              <a:rPr lang="ar-EG" b="1" dirty="0" smtClean="0"/>
              <a:t>وتشتمل علي:</a:t>
            </a:r>
          </a:p>
          <a:p>
            <a:pPr marL="0" indent="0">
              <a:buNone/>
            </a:pPr>
            <a:r>
              <a:rPr lang="ar-EG" b="1" dirty="0" smtClean="0"/>
              <a:t>1- المساءلة </a:t>
            </a:r>
            <a:r>
              <a:rPr lang="ar-EG" b="1" dirty="0"/>
              <a:t>التربوية (إطار </a:t>
            </a:r>
            <a:r>
              <a:rPr lang="ar-EG" b="1" dirty="0" err="1"/>
              <a:t>مفاهيمى</a:t>
            </a:r>
            <a:r>
              <a:rPr lang="ar-EG" b="1" dirty="0"/>
              <a:t>) </a:t>
            </a:r>
            <a:endParaRPr lang="ar-EG" b="1" dirty="0" smtClean="0"/>
          </a:p>
          <a:p>
            <a:pPr marL="0" indent="0">
              <a:buNone/>
            </a:pPr>
            <a:r>
              <a:rPr lang="ar-EG" b="1" dirty="0" smtClean="0"/>
              <a:t>2- </a:t>
            </a:r>
            <a:r>
              <a:rPr lang="ar-EG" b="1" dirty="0"/>
              <a:t>أهداف المساءلة </a:t>
            </a:r>
            <a:r>
              <a:rPr lang="ar-EG" b="1" dirty="0" err="1"/>
              <a:t>التربويه</a:t>
            </a:r>
            <a:r>
              <a:rPr lang="ar-EG" b="1" dirty="0"/>
              <a:t> ومعاييرها </a:t>
            </a:r>
            <a:endParaRPr lang="ar-EG" b="1" dirty="0" smtClean="0"/>
          </a:p>
          <a:p>
            <a:pPr marL="0" indent="0">
              <a:buNone/>
            </a:pPr>
            <a:r>
              <a:rPr lang="ar-EG" b="1" dirty="0" smtClean="0"/>
              <a:t>3- </a:t>
            </a:r>
            <a:r>
              <a:rPr lang="ar-EG" b="1" dirty="0"/>
              <a:t>المعايير الواجب توافرها لكى يحقق تطبيق المساءلة التربوية الأهداف المنشودة </a:t>
            </a:r>
            <a:endParaRPr lang="ar-EG" b="1" dirty="0" smtClean="0"/>
          </a:p>
          <a:p>
            <a:pPr marL="0" indent="0">
              <a:buNone/>
            </a:pPr>
            <a:r>
              <a:rPr lang="ar-EG" b="1" dirty="0" smtClean="0"/>
              <a:t>4- </a:t>
            </a:r>
            <a:r>
              <a:rPr lang="ar-EG" b="1" dirty="0"/>
              <a:t>أهمية المساءلة التربوية وفوائدها </a:t>
            </a:r>
            <a:endParaRPr lang="ar-EG" b="1" dirty="0" smtClean="0"/>
          </a:p>
          <a:p>
            <a:pPr marL="0" indent="0">
              <a:buNone/>
            </a:pPr>
            <a:r>
              <a:rPr lang="ar-EG" b="1" dirty="0" smtClean="0"/>
              <a:t>5- </a:t>
            </a:r>
            <a:r>
              <a:rPr lang="ar-EG" b="1" dirty="0"/>
              <a:t>أساليب المساءلة التربوية وآلياتها</a:t>
            </a:r>
            <a:r>
              <a:rPr lang="ar-EG" dirty="0"/>
              <a:t>:</a:t>
            </a:r>
          </a:p>
        </p:txBody>
      </p:sp>
    </p:spTree>
    <p:extLst>
      <p:ext uri="{BB962C8B-B14F-4D97-AF65-F5344CB8AC3E}">
        <p14:creationId xmlns:p14="http://schemas.microsoft.com/office/powerpoint/2010/main" val="39566920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20000"/>
          </a:bodyPr>
          <a:lstStyle/>
          <a:p>
            <a:pPr lvl="0" algn="just" fontAlgn="base"/>
            <a:r>
              <a:rPr lang="ar-EG" b="1" dirty="0"/>
              <a:t>تعمل على اصلاح العملية التعليمية.</a:t>
            </a:r>
            <a:endParaRPr lang="en-US" b="1" dirty="0"/>
          </a:p>
          <a:p>
            <a:pPr lvl="0" algn="just" fontAlgn="base"/>
            <a:r>
              <a:rPr lang="ar-EG" b="1" dirty="0"/>
              <a:t>تحقق الضبط </a:t>
            </a:r>
            <a:r>
              <a:rPr lang="ar-EG" b="1" dirty="0" err="1"/>
              <a:t>الذاتى</a:t>
            </a:r>
            <a:r>
              <a:rPr lang="ar-EG" b="1" dirty="0"/>
              <a:t> للسلوك، </a:t>
            </a:r>
            <a:r>
              <a:rPr lang="ar-EG" b="1" dirty="0" err="1"/>
              <a:t>فى</a:t>
            </a:r>
            <a:r>
              <a:rPr lang="ar-EG" b="1" dirty="0"/>
              <a:t> ضوء الاتجاهات والافكار </a:t>
            </a:r>
            <a:r>
              <a:rPr lang="ar-EG" b="1" dirty="0" err="1"/>
              <a:t>الراسخه</a:t>
            </a:r>
            <a:r>
              <a:rPr lang="ar-EG" b="1" dirty="0"/>
              <a:t> لدى المعلمين وغيرهم من عناصر المدرسة.</a:t>
            </a:r>
            <a:endParaRPr lang="en-US" b="1" dirty="0"/>
          </a:p>
          <a:p>
            <a:pPr lvl="0" algn="just" fontAlgn="base"/>
            <a:r>
              <a:rPr lang="ar-EG" b="1" dirty="0"/>
              <a:t>تعمل على زيادة إنجاز المعلمين ونموهم مهنيا بطريقة فعاله بتعزيز المواقف الايجابية وتقويم السلوك.</a:t>
            </a:r>
            <a:endParaRPr lang="en-US" b="1" dirty="0"/>
          </a:p>
          <a:p>
            <a:pPr lvl="0" algn="just" fontAlgn="base"/>
            <a:r>
              <a:rPr lang="ar-EG" b="1" dirty="0"/>
              <a:t>تقرر وتوضح القواعد واللوائح والقوانين المدرسية </a:t>
            </a:r>
            <a:r>
              <a:rPr lang="ar-EG" b="1" dirty="0" err="1"/>
              <a:t>التى</a:t>
            </a:r>
            <a:r>
              <a:rPr lang="ar-EG" b="1" dirty="0"/>
              <a:t> تحكم العمل </a:t>
            </a:r>
            <a:r>
              <a:rPr lang="ar-EG" b="1" dirty="0" err="1"/>
              <a:t>التربوى</a:t>
            </a:r>
            <a:r>
              <a:rPr lang="ar-EG" b="1" dirty="0"/>
              <a:t> والعملية التعليمية </a:t>
            </a:r>
            <a:r>
              <a:rPr lang="ar-EG" b="1" dirty="0" err="1"/>
              <a:t>والتى</a:t>
            </a:r>
            <a:r>
              <a:rPr lang="ar-EG" b="1" dirty="0"/>
              <a:t> سيعمل </a:t>
            </a:r>
            <a:r>
              <a:rPr lang="ar-EG" b="1" dirty="0" err="1"/>
              <a:t>فى</a:t>
            </a:r>
            <a:r>
              <a:rPr lang="ar-EG" b="1" dirty="0"/>
              <a:t> </a:t>
            </a:r>
            <a:r>
              <a:rPr lang="ar-EG" b="1" dirty="0" err="1"/>
              <a:t>ضوءها</a:t>
            </a:r>
            <a:r>
              <a:rPr lang="ar-EG" b="1" dirty="0"/>
              <a:t> جميع الافراد داخل المدرسة، </a:t>
            </a:r>
            <a:r>
              <a:rPr lang="ar-EG" b="1" dirty="0" err="1"/>
              <a:t>وبالتالى</a:t>
            </a:r>
            <a:r>
              <a:rPr lang="ar-EG" b="1" dirty="0"/>
              <a:t> تعمل على تنظيم الحياة المدرسية، بحيث لا تجعل مجالاً للفوضى والعشوائية داخل  المدرسة وتسهيل عمليات الالتزام والنظام </a:t>
            </a:r>
            <a:r>
              <a:rPr lang="ar-EG" b="1" dirty="0" err="1"/>
              <a:t>والرقابه</a:t>
            </a:r>
            <a:r>
              <a:rPr lang="ar-EG" b="1" dirty="0"/>
              <a:t> داخل المدرسة.</a:t>
            </a:r>
            <a:endParaRPr lang="en-US" b="1" dirty="0"/>
          </a:p>
          <a:p>
            <a:endParaRPr lang="ar-EG" dirty="0"/>
          </a:p>
        </p:txBody>
      </p:sp>
    </p:spTree>
    <p:extLst>
      <p:ext uri="{BB962C8B-B14F-4D97-AF65-F5344CB8AC3E}">
        <p14:creationId xmlns:p14="http://schemas.microsoft.com/office/powerpoint/2010/main" val="42078281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20000"/>
          </a:bodyPr>
          <a:lstStyle/>
          <a:p>
            <a:pPr marL="0" indent="0" algn="just">
              <a:buNone/>
            </a:pPr>
            <a:r>
              <a:rPr lang="ar-EG" b="1" dirty="0" smtClean="0"/>
              <a:t> وبهذا </a:t>
            </a:r>
            <a:r>
              <a:rPr lang="ar-EG" b="1" dirty="0"/>
              <a:t>تمثل ثقافة المساءلة التربوية اطار فكرى يوجه المعلمين وينظم أعمالهم وعلاقاتهم وإنجازاتهم، لتحسين أدائهم وتحقيق كفاءة وفعالية العملية التعليمية والقدرة المؤسسية باعتباره اطار </a:t>
            </a:r>
            <a:r>
              <a:rPr lang="ar-EG" b="1" dirty="0" err="1"/>
              <a:t>تنظيمى</a:t>
            </a:r>
            <a:r>
              <a:rPr lang="ar-EG" b="1" dirty="0"/>
              <a:t> يحدد السلوك </a:t>
            </a:r>
            <a:r>
              <a:rPr lang="ar-EG" b="1" dirty="0" err="1"/>
              <a:t>الوظيفى</a:t>
            </a:r>
            <a:r>
              <a:rPr lang="ar-EG" b="1" dirty="0"/>
              <a:t> المتوقع وأنماط العلاقات </a:t>
            </a:r>
            <a:r>
              <a:rPr lang="ar-EG" b="1" dirty="0" err="1"/>
              <a:t>وإسلوب</a:t>
            </a:r>
            <a:r>
              <a:rPr lang="ar-EG" b="1" dirty="0"/>
              <a:t> </a:t>
            </a:r>
            <a:r>
              <a:rPr lang="ar-EG" b="1" dirty="0" err="1"/>
              <a:t>الاستجابه</a:t>
            </a:r>
            <a:r>
              <a:rPr lang="ar-EG" b="1" dirty="0"/>
              <a:t> للمواقف المختلفة.</a:t>
            </a:r>
            <a:endParaRPr lang="en-US" b="1" dirty="0"/>
          </a:p>
          <a:p>
            <a:pPr lvl="0" algn="just" fontAlgn="base"/>
            <a:r>
              <a:rPr lang="ar-EG" b="1" dirty="0"/>
              <a:t>تدعم </a:t>
            </a:r>
            <a:r>
              <a:rPr lang="ar-EG" b="1" dirty="0" err="1"/>
              <a:t>الإلتزام</a:t>
            </a:r>
            <a:r>
              <a:rPr lang="ar-EG" b="1" dirty="0"/>
              <a:t> بين العاملين وإشعارهم </a:t>
            </a:r>
            <a:r>
              <a:rPr lang="ar-EG" b="1" dirty="0" err="1"/>
              <a:t>بالمسؤوليه</a:t>
            </a:r>
            <a:r>
              <a:rPr lang="ar-EG" b="1" dirty="0"/>
              <a:t>.</a:t>
            </a:r>
            <a:endParaRPr lang="en-US" b="1" dirty="0"/>
          </a:p>
          <a:p>
            <a:pPr lvl="0" algn="just" fontAlgn="base"/>
            <a:r>
              <a:rPr lang="ar-EG" b="1" dirty="0" err="1"/>
              <a:t>إستقرار</a:t>
            </a:r>
            <a:r>
              <a:rPr lang="ar-EG" b="1" dirty="0"/>
              <a:t> المؤسسة ( المدرسة) كنظام </a:t>
            </a:r>
            <a:r>
              <a:rPr lang="ar-EG" b="1" dirty="0" err="1"/>
              <a:t>اجتماعى</a:t>
            </a:r>
            <a:r>
              <a:rPr lang="ar-EG" b="1" dirty="0"/>
              <a:t>.</a:t>
            </a:r>
            <a:endParaRPr lang="en-US" b="1" dirty="0"/>
          </a:p>
          <a:p>
            <a:pPr lvl="0" algn="just" fontAlgn="base"/>
            <a:r>
              <a:rPr lang="ar-EG" b="1" dirty="0"/>
              <a:t>تكون إطار </a:t>
            </a:r>
            <a:r>
              <a:rPr lang="ar-EG" b="1" dirty="0" err="1"/>
              <a:t>مرجعى</a:t>
            </a:r>
            <a:r>
              <a:rPr lang="ar-EG" b="1" dirty="0"/>
              <a:t> </a:t>
            </a:r>
            <a:r>
              <a:rPr lang="ar-EG" b="1" dirty="0" err="1"/>
              <a:t>للاستعانه</a:t>
            </a:r>
            <a:r>
              <a:rPr lang="ar-EG" b="1" dirty="0"/>
              <a:t> به </a:t>
            </a:r>
            <a:r>
              <a:rPr lang="ar-EG" b="1" dirty="0" err="1"/>
              <a:t>وإستخدامه</a:t>
            </a:r>
            <a:r>
              <a:rPr lang="ar-EG" b="1" dirty="0"/>
              <a:t> عند ممارسة نشاطات المدرسة .</a:t>
            </a:r>
            <a:endParaRPr lang="en-US" b="1" dirty="0"/>
          </a:p>
          <a:p>
            <a:pPr lvl="0" algn="just" fontAlgn="base"/>
            <a:r>
              <a:rPr lang="ar-EG" b="1" dirty="0"/>
              <a:t>الإسهام كدستور </a:t>
            </a:r>
            <a:r>
              <a:rPr lang="ar-EG" b="1" dirty="0" err="1"/>
              <a:t>أخلاقى</a:t>
            </a:r>
            <a:r>
              <a:rPr lang="ar-EG" b="1" dirty="0"/>
              <a:t> يرشد إلى السلوك الأفضل </a:t>
            </a:r>
            <a:r>
              <a:rPr lang="ar-EG" b="1" dirty="0" err="1"/>
              <a:t>فى</a:t>
            </a:r>
            <a:r>
              <a:rPr lang="ar-EG" b="1" dirty="0"/>
              <a:t> الحياة الوظيفية للعاملين.</a:t>
            </a:r>
            <a:endParaRPr lang="en-US" b="1" dirty="0"/>
          </a:p>
          <a:p>
            <a:endParaRPr lang="ar-EG" dirty="0"/>
          </a:p>
        </p:txBody>
      </p:sp>
    </p:spTree>
    <p:extLst>
      <p:ext uri="{BB962C8B-B14F-4D97-AF65-F5344CB8AC3E}">
        <p14:creationId xmlns:p14="http://schemas.microsoft.com/office/powerpoint/2010/main" val="24205870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مكونات ثقافة المساءلة التربوية:</a:t>
            </a:r>
            <a:endParaRPr lang="ar-EG" b="1" dirty="0"/>
          </a:p>
        </p:txBody>
      </p:sp>
      <p:sp>
        <p:nvSpPr>
          <p:cNvPr id="3" name="Content Placeholder 2"/>
          <p:cNvSpPr>
            <a:spLocks noGrp="1"/>
          </p:cNvSpPr>
          <p:nvPr>
            <p:ph idx="1"/>
          </p:nvPr>
        </p:nvSpPr>
        <p:spPr/>
        <p:txBody>
          <a:bodyPr>
            <a:normAutofit fontScale="92500" lnSpcReduction="10000"/>
          </a:bodyPr>
          <a:lstStyle/>
          <a:p>
            <a:pPr marL="0" indent="0">
              <a:buNone/>
            </a:pPr>
            <a:r>
              <a:rPr lang="ar-EG" b="1" dirty="0"/>
              <a:t> </a:t>
            </a:r>
            <a:r>
              <a:rPr lang="ar-EG" b="1" dirty="0" smtClean="0"/>
              <a:t>أ - المعتقدات</a:t>
            </a:r>
            <a:r>
              <a:rPr lang="ar-EG" b="1" dirty="0"/>
              <a:t>:</a:t>
            </a:r>
            <a:endParaRPr lang="en-US" dirty="0"/>
          </a:p>
          <a:p>
            <a:pPr marL="0" indent="0" algn="just">
              <a:buNone/>
            </a:pPr>
            <a:r>
              <a:rPr lang="ar-EG" dirty="0"/>
              <a:t> </a:t>
            </a:r>
            <a:r>
              <a:rPr lang="ar-EG" dirty="0" smtClean="0"/>
              <a:t> </a:t>
            </a:r>
            <a:r>
              <a:rPr lang="ar-EG" b="1" dirty="0" smtClean="0"/>
              <a:t>تشير </a:t>
            </a:r>
            <a:r>
              <a:rPr lang="ar-EG" b="1" dirty="0"/>
              <a:t>المعتقدات إلى تصورات مشتركه راسخه </a:t>
            </a:r>
            <a:r>
              <a:rPr lang="ar-EG" b="1" dirty="0" err="1"/>
              <a:t>فى</a:t>
            </a:r>
            <a:r>
              <a:rPr lang="ar-EG" b="1" dirty="0"/>
              <a:t> أذهان العاملين </a:t>
            </a:r>
            <a:r>
              <a:rPr lang="ar-EG" b="1" dirty="0" err="1"/>
              <a:t>فى</a:t>
            </a:r>
            <a:r>
              <a:rPr lang="ar-EG" b="1" dirty="0"/>
              <a:t> المدرسة، وتدور حول طبيعة العمل والحياة التنظيمية </a:t>
            </a:r>
            <a:r>
              <a:rPr lang="ar-EG" b="1" dirty="0" err="1"/>
              <a:t>فى</a:t>
            </a:r>
            <a:r>
              <a:rPr lang="ar-EG" b="1" dirty="0"/>
              <a:t> بيئة العمل، وكيفية إنجاز الأعمال والمهام الوظيفية ومن أمثلة هذه المعتقدات أن </a:t>
            </a:r>
            <a:r>
              <a:rPr lang="ar-EG" b="1" dirty="0" err="1"/>
              <a:t>الإلتزام</a:t>
            </a:r>
            <a:r>
              <a:rPr lang="ar-EG" b="1" dirty="0"/>
              <a:t> أساس تحقيق الانجاز </a:t>
            </a:r>
            <a:r>
              <a:rPr lang="ar-EG" b="1" dirty="0" err="1"/>
              <a:t>الأكاديمى</a:t>
            </a:r>
            <a:r>
              <a:rPr lang="ar-EG" b="1" dirty="0" smtClean="0"/>
              <a:t>.</a:t>
            </a:r>
          </a:p>
          <a:p>
            <a:pPr marL="0" indent="0" algn="just">
              <a:buNone/>
            </a:pPr>
            <a:r>
              <a:rPr lang="ar-EG" b="1" dirty="0"/>
              <a:t>وفى هذا السياق تعرف نجوى يوسف جمال الدين المعتقدات "بأنها أفكار وتفسيرات مشتركة بين الأفراد داخل تنظيم المدرسة، وتعبر عن ما هو قائم بالفعل </a:t>
            </a:r>
            <a:r>
              <a:rPr lang="ar-EG" b="1" dirty="0" err="1"/>
              <a:t>فهى</a:t>
            </a:r>
            <a:r>
              <a:rPr lang="ar-EG" b="1" dirty="0"/>
              <a:t> تدل على الافكار </a:t>
            </a:r>
            <a:r>
              <a:rPr lang="ar-EG" b="1" dirty="0" err="1"/>
              <a:t>التى</a:t>
            </a:r>
            <a:r>
              <a:rPr lang="ar-EG" b="1" dirty="0"/>
              <a:t> يعتنقها الافراد داخل المدرسة ويعملون ويفسرون الاشياء ويعطونها المعنى </a:t>
            </a:r>
            <a:r>
              <a:rPr lang="ar-EG" b="1" dirty="0" err="1"/>
              <a:t>فى</a:t>
            </a:r>
            <a:r>
              <a:rPr lang="ar-EG" b="1" dirty="0"/>
              <a:t> ضوء هذه المعتقدات.</a:t>
            </a:r>
            <a:r>
              <a:rPr lang="ar-EG" b="1" baseline="30000" dirty="0"/>
              <a:t> </a:t>
            </a:r>
            <a:endParaRPr lang="en-US" b="1" dirty="0"/>
          </a:p>
          <a:p>
            <a:pPr marL="0" indent="0" algn="just">
              <a:buNone/>
            </a:pPr>
            <a:endParaRPr lang="en-US" b="1" dirty="0"/>
          </a:p>
          <a:p>
            <a:pPr algn="just"/>
            <a:endParaRPr lang="ar-EG" b="1" dirty="0"/>
          </a:p>
        </p:txBody>
      </p:sp>
    </p:spTree>
    <p:extLst>
      <p:ext uri="{BB962C8B-B14F-4D97-AF65-F5344CB8AC3E}">
        <p14:creationId xmlns:p14="http://schemas.microsoft.com/office/powerpoint/2010/main" val="2299874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marL="0" indent="0">
              <a:buNone/>
            </a:pPr>
            <a:r>
              <a:rPr lang="ar-EG" b="1" dirty="0"/>
              <a:t> </a:t>
            </a:r>
            <a:r>
              <a:rPr lang="ar-EG" b="1" dirty="0" smtClean="0"/>
              <a:t>ب - السياسات </a:t>
            </a:r>
            <a:r>
              <a:rPr lang="ar-EG" b="1" dirty="0"/>
              <a:t>والقوانين الرسمية:</a:t>
            </a:r>
            <a:endParaRPr lang="en-US" dirty="0"/>
          </a:p>
          <a:p>
            <a:pPr marL="0" indent="0" algn="just">
              <a:buNone/>
            </a:pPr>
            <a:r>
              <a:rPr lang="ar-EG" b="1" dirty="0"/>
              <a:t> </a:t>
            </a:r>
            <a:r>
              <a:rPr lang="ar-EG" b="1" dirty="0" smtClean="0"/>
              <a:t> تعتبر </a:t>
            </a:r>
            <a:r>
              <a:rPr lang="ar-EG" b="1" dirty="0"/>
              <a:t>السياسات والقوانين المدرسية إحدى آليات الضبط </a:t>
            </a:r>
            <a:r>
              <a:rPr lang="ar-EG" b="1" dirty="0" err="1"/>
              <a:t>الاجتماعى</a:t>
            </a:r>
            <a:r>
              <a:rPr lang="ar-EG" b="1" dirty="0"/>
              <a:t> </a:t>
            </a:r>
            <a:r>
              <a:rPr lang="ar-EG" b="1" dirty="0" err="1"/>
              <a:t>التى</a:t>
            </a:r>
            <a:r>
              <a:rPr lang="ar-EG" b="1" dirty="0"/>
              <a:t> تستخدمها المدرسة </a:t>
            </a:r>
            <a:r>
              <a:rPr lang="ar-EG" b="1" dirty="0" err="1"/>
              <a:t>فى</a:t>
            </a:r>
            <a:r>
              <a:rPr lang="ar-EG" b="1" dirty="0"/>
              <a:t> ضبط سلوك الأفراد داخل المدرسة وإلزامهم بأنماط سلوكية معينة تحمى حقوق أفراد المدرسة، وتستثير فيهم الشعور بأداء الواجب </a:t>
            </a:r>
            <a:r>
              <a:rPr lang="ar-EG" b="1" dirty="0" err="1"/>
              <a:t>وأى</a:t>
            </a:r>
            <a:r>
              <a:rPr lang="ar-EG" b="1" dirty="0"/>
              <a:t> خروج عن تلك القوانين المدرسية يعرض الأفراد لأنواع </a:t>
            </a:r>
            <a:r>
              <a:rPr lang="ar-EG" b="1" dirty="0" err="1"/>
              <a:t>متباينه</a:t>
            </a:r>
            <a:r>
              <a:rPr lang="ar-EG" b="1" dirty="0"/>
              <a:t> من </a:t>
            </a:r>
            <a:r>
              <a:rPr lang="ar-EG" b="1" dirty="0" err="1"/>
              <a:t>المساءله</a:t>
            </a:r>
            <a:r>
              <a:rPr lang="ar-EG" b="1" dirty="0"/>
              <a:t> </a:t>
            </a:r>
            <a:r>
              <a:rPr lang="ar-EG" b="1" dirty="0" err="1"/>
              <a:t>والمحاسبيه</a:t>
            </a:r>
            <a:r>
              <a:rPr lang="ar-EG" b="1" dirty="0"/>
              <a:t>.</a:t>
            </a:r>
            <a:endParaRPr lang="en-US" b="1" dirty="0"/>
          </a:p>
          <a:p>
            <a:pPr algn="just"/>
            <a:endParaRPr lang="ar-EG" b="1" dirty="0"/>
          </a:p>
        </p:txBody>
      </p:sp>
    </p:spTree>
    <p:extLst>
      <p:ext uri="{BB962C8B-B14F-4D97-AF65-F5344CB8AC3E}">
        <p14:creationId xmlns:p14="http://schemas.microsoft.com/office/powerpoint/2010/main" val="33001008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a:bodyPr>
          <a:lstStyle/>
          <a:p>
            <a:pPr marL="0" indent="0">
              <a:buNone/>
            </a:pPr>
            <a:r>
              <a:rPr lang="ar-EG" b="1" dirty="0" smtClean="0"/>
              <a:t>ج- القيم:</a:t>
            </a:r>
            <a:endParaRPr lang="ar-EG" dirty="0"/>
          </a:p>
          <a:p>
            <a:pPr marL="0" indent="0" algn="just">
              <a:buNone/>
            </a:pPr>
            <a:r>
              <a:rPr lang="ar-EG" dirty="0"/>
              <a:t> </a:t>
            </a:r>
            <a:r>
              <a:rPr lang="ar-EG" dirty="0" smtClean="0"/>
              <a:t> </a:t>
            </a:r>
            <a:r>
              <a:rPr lang="ar-EG" b="1" dirty="0" smtClean="0"/>
              <a:t>تشير </a:t>
            </a:r>
            <a:r>
              <a:rPr lang="ar-EG" b="1" dirty="0"/>
              <a:t>القيم إلى مجموعة المبادئ والمعايير والضوابط </a:t>
            </a:r>
            <a:r>
              <a:rPr lang="ar-EG" b="1" dirty="0" err="1"/>
              <a:t>التى</a:t>
            </a:r>
            <a:r>
              <a:rPr lang="ar-EG" b="1" dirty="0"/>
              <a:t> تحدد ما يجب أن يكون عليه المجتمع </a:t>
            </a:r>
            <a:r>
              <a:rPr lang="ar-EG" b="1" dirty="0" err="1"/>
              <a:t>المدرسى</a:t>
            </a:r>
            <a:r>
              <a:rPr lang="ar-EG" b="1" dirty="0"/>
              <a:t>، كما تعبر عن المعايير المشتركة بين الأفراد داخل المدرسة </a:t>
            </a:r>
            <a:r>
              <a:rPr lang="ar-EG" b="1" dirty="0" err="1"/>
              <a:t>والتى</a:t>
            </a:r>
            <a:r>
              <a:rPr lang="ar-EG" b="1" dirty="0"/>
              <a:t> تحدد ما هو صحيح ومقبول ومرغوب وما هو </a:t>
            </a:r>
            <a:r>
              <a:rPr lang="ar-EG" b="1" dirty="0" err="1"/>
              <a:t>سئ</a:t>
            </a:r>
            <a:r>
              <a:rPr lang="ar-EG" b="1" dirty="0"/>
              <a:t> وقبيح </a:t>
            </a:r>
            <a:r>
              <a:rPr lang="ar-EG" b="1" dirty="0" err="1"/>
              <a:t>وينبغى</a:t>
            </a:r>
            <a:r>
              <a:rPr lang="ar-EG" b="1" dirty="0"/>
              <a:t> الابتعاد عنه.</a:t>
            </a:r>
            <a:endParaRPr lang="en-US" b="1" dirty="0"/>
          </a:p>
          <a:p>
            <a:pPr algn="just"/>
            <a:r>
              <a:rPr lang="ar-EG" b="1" dirty="0" err="1" smtClean="0"/>
              <a:t>فهى</a:t>
            </a:r>
            <a:r>
              <a:rPr lang="ar-EG" b="1" dirty="0" smtClean="0"/>
              <a:t> </a:t>
            </a:r>
            <a:r>
              <a:rPr lang="ar-EG" b="1" dirty="0"/>
              <a:t>بذلك عبارة عن اتفاقات مشتركة بين أعضاء المدرسة حول ما هو مرغوب، وما هو غير مرغوب، أو غير جيد أو مهم، بحيث تعمل على توجيه سلوك العاملين ضمن الظروف التنظيمية المختلفة للمدرسة.</a:t>
            </a:r>
            <a:endParaRPr lang="en-US" b="1" dirty="0"/>
          </a:p>
          <a:p>
            <a:endParaRPr lang="ar-EG" dirty="0"/>
          </a:p>
        </p:txBody>
      </p:sp>
    </p:spTree>
    <p:extLst>
      <p:ext uri="{BB962C8B-B14F-4D97-AF65-F5344CB8AC3E}">
        <p14:creationId xmlns:p14="http://schemas.microsoft.com/office/powerpoint/2010/main" val="34599332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marL="0" indent="0">
              <a:buNone/>
            </a:pPr>
            <a:r>
              <a:rPr lang="ar-EG" b="1" dirty="0" smtClean="0"/>
              <a:t>د- المعايير</a:t>
            </a:r>
            <a:r>
              <a:rPr lang="ar-EG" b="1" dirty="0"/>
              <a:t>:</a:t>
            </a:r>
            <a:endParaRPr lang="en-US" dirty="0"/>
          </a:p>
          <a:p>
            <a:pPr marL="0" indent="0" algn="just">
              <a:buNone/>
            </a:pPr>
            <a:r>
              <a:rPr lang="ar-EG" dirty="0"/>
              <a:t> </a:t>
            </a:r>
            <a:r>
              <a:rPr lang="ar-EG" dirty="0" smtClean="0"/>
              <a:t>  </a:t>
            </a:r>
            <a:r>
              <a:rPr lang="ar-EG" b="1" dirty="0" smtClean="0"/>
              <a:t>تمثل </a:t>
            </a:r>
            <a:r>
              <a:rPr lang="ar-EG" b="1" dirty="0"/>
              <a:t>المعايير النموذج والمقياس الذى يحدد السلوكيات المتوقعة والمطلوبة من الأفراد، والقوانين الخاصة بالممارسات اليومية </a:t>
            </a:r>
            <a:r>
              <a:rPr lang="ar-EG" b="1" dirty="0" err="1"/>
              <a:t>فى</a:t>
            </a:r>
            <a:r>
              <a:rPr lang="ar-EG" b="1" dirty="0"/>
              <a:t> الحياة المدرسية.</a:t>
            </a:r>
            <a:endParaRPr lang="en-US" b="1" dirty="0"/>
          </a:p>
          <a:p>
            <a:pPr algn="just"/>
            <a:r>
              <a:rPr lang="ar-EG" b="1" dirty="0" err="1" smtClean="0"/>
              <a:t>فهى</a:t>
            </a:r>
            <a:r>
              <a:rPr lang="ar-EG" b="1" dirty="0" smtClean="0"/>
              <a:t> </a:t>
            </a:r>
            <a:r>
              <a:rPr lang="ar-EG" b="1" dirty="0"/>
              <a:t>بمثابة اطار أو محك يحتكم له العاملين </a:t>
            </a:r>
            <a:r>
              <a:rPr lang="ar-EG" b="1" dirty="0" err="1"/>
              <a:t>فى</a:t>
            </a:r>
            <a:r>
              <a:rPr lang="ar-EG" b="1" dirty="0"/>
              <a:t> سلوكهم وثقافتهم، باعتبارها انظمة حاكمه غير مكتوبه داخل المدرسة لكنها تحترم من قبل جميع العاملين.</a:t>
            </a:r>
            <a:endParaRPr lang="en-US" b="1" dirty="0"/>
          </a:p>
          <a:p>
            <a:pPr algn="just"/>
            <a:endParaRPr lang="ar-EG" b="1" dirty="0"/>
          </a:p>
        </p:txBody>
      </p:sp>
    </p:spTree>
    <p:extLst>
      <p:ext uri="{BB962C8B-B14F-4D97-AF65-F5344CB8AC3E}">
        <p14:creationId xmlns:p14="http://schemas.microsoft.com/office/powerpoint/2010/main" val="11892685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lnSpcReduction="10000"/>
          </a:bodyPr>
          <a:lstStyle/>
          <a:p>
            <a:pPr algn="just"/>
            <a:r>
              <a:rPr lang="ar-EG" b="1" dirty="0" err="1" smtClean="0"/>
              <a:t>فى</a:t>
            </a:r>
            <a:r>
              <a:rPr lang="ar-EG" b="1" dirty="0" smtClean="0"/>
              <a:t> </a:t>
            </a:r>
            <a:r>
              <a:rPr lang="ar-EG" b="1" dirty="0"/>
              <a:t>ضوء العرض السابق يتضح أن ثقافة المساءلة التربوية  تتكون من عنصرين رئيسين أو مكونين هما:</a:t>
            </a:r>
            <a:endParaRPr lang="en-US" b="1" dirty="0"/>
          </a:p>
          <a:p>
            <a:pPr lvl="0" algn="just"/>
            <a:r>
              <a:rPr lang="ar-EG" b="1" dirty="0"/>
              <a:t>المكون </a:t>
            </a:r>
            <a:r>
              <a:rPr lang="ar-EG" b="1" dirty="0" err="1"/>
              <a:t>المعنوى</a:t>
            </a:r>
            <a:r>
              <a:rPr lang="ar-EG" b="1" dirty="0"/>
              <a:t>: يحتوى هذا المكون على مجموعة القيم والمعتقدات والافكار والمفاهيم </a:t>
            </a:r>
            <a:r>
              <a:rPr lang="ar-EG" b="1" dirty="0" err="1"/>
              <a:t>التى</a:t>
            </a:r>
            <a:r>
              <a:rPr lang="ar-EG" b="1" dirty="0"/>
              <a:t> </a:t>
            </a:r>
            <a:r>
              <a:rPr lang="ar-EG" b="1" dirty="0" err="1"/>
              <a:t>تنطوى</a:t>
            </a:r>
            <a:r>
              <a:rPr lang="ar-EG" b="1" dirty="0"/>
              <a:t> عليها هذه الثقافة </a:t>
            </a:r>
            <a:r>
              <a:rPr lang="ar-EG" b="1" dirty="0" err="1"/>
              <a:t>والتى</a:t>
            </a:r>
            <a:r>
              <a:rPr lang="ar-EG" b="1" dirty="0"/>
              <a:t> تسود المجتمع </a:t>
            </a:r>
            <a:r>
              <a:rPr lang="ar-EG" b="1" dirty="0" err="1"/>
              <a:t>المدرسى</a:t>
            </a:r>
            <a:r>
              <a:rPr lang="ar-EG" b="1" dirty="0"/>
              <a:t> وتؤثر على سلوكيات وتفسيرات العاملين داخل المدرسة.</a:t>
            </a:r>
            <a:endParaRPr lang="en-US" b="1" dirty="0"/>
          </a:p>
          <a:p>
            <a:pPr algn="just"/>
            <a:r>
              <a:rPr lang="ar-EG" b="1" dirty="0"/>
              <a:t>المكون </a:t>
            </a:r>
            <a:r>
              <a:rPr lang="ar-EG" b="1" dirty="0" err="1"/>
              <a:t>السلوكى</a:t>
            </a:r>
            <a:r>
              <a:rPr lang="ar-EG" b="1" dirty="0"/>
              <a:t>: يحتوى هذا المكون على مجموعة الممارسات والسلوكيات والخبرات والمهارات </a:t>
            </a:r>
            <a:r>
              <a:rPr lang="ar-EG" b="1" dirty="0" err="1"/>
              <a:t>التى</a:t>
            </a:r>
            <a:r>
              <a:rPr lang="ar-EG" b="1" dirty="0"/>
              <a:t> يستخدمها </a:t>
            </a:r>
            <a:r>
              <a:rPr lang="ar-EG" b="1" dirty="0" err="1"/>
              <a:t>ويطبيقها</a:t>
            </a:r>
            <a:r>
              <a:rPr lang="ar-EG" b="1" dirty="0"/>
              <a:t> العاملين </a:t>
            </a:r>
            <a:r>
              <a:rPr lang="ar-EG" b="1" dirty="0" err="1"/>
              <a:t>فى</a:t>
            </a:r>
            <a:r>
              <a:rPr lang="ar-EG" b="1" dirty="0"/>
              <a:t> المدرسة.</a:t>
            </a:r>
            <a:endParaRPr lang="ar-EG" b="1" dirty="0"/>
          </a:p>
        </p:txBody>
      </p:sp>
    </p:spTree>
    <p:extLst>
      <p:ext uri="{BB962C8B-B14F-4D97-AF65-F5344CB8AC3E}">
        <p14:creationId xmlns:p14="http://schemas.microsoft.com/office/powerpoint/2010/main" val="3979365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pPr algn="just"/>
            <a:r>
              <a:rPr lang="ar-EG" sz="4000" b="1" dirty="0"/>
              <a:t>واقع ثقافة المساءلة التربوية لدى معلمي التعليم </a:t>
            </a:r>
            <a:r>
              <a:rPr lang="ar-EG" sz="4000" b="1" dirty="0" smtClean="0"/>
              <a:t>العام.</a:t>
            </a:r>
            <a:endParaRPr lang="ar-EG" dirty="0"/>
          </a:p>
        </p:txBody>
      </p:sp>
      <p:sp>
        <p:nvSpPr>
          <p:cNvPr id="3" name="Content Placeholder 2"/>
          <p:cNvSpPr>
            <a:spLocks noGrp="1"/>
          </p:cNvSpPr>
          <p:nvPr>
            <p:ph idx="1"/>
          </p:nvPr>
        </p:nvSpPr>
        <p:spPr/>
        <p:txBody>
          <a:bodyPr>
            <a:normAutofit fontScale="92500"/>
          </a:bodyPr>
          <a:lstStyle/>
          <a:p>
            <a:pPr marL="0" indent="0" algn="just">
              <a:buNone/>
            </a:pPr>
            <a:r>
              <a:rPr lang="ar-EG" dirty="0" smtClean="0"/>
              <a:t>   </a:t>
            </a:r>
            <a:r>
              <a:rPr lang="ar-EG" b="1" dirty="0" smtClean="0"/>
              <a:t>يتمثل واقع ثقافة المساءلة لدي المعلمين علي النحو التالي :</a:t>
            </a:r>
          </a:p>
          <a:p>
            <a:pPr lvl="0" algn="just"/>
            <a:r>
              <a:rPr lang="ar-SA" b="1" dirty="0"/>
              <a:t>ضعف اهتمام المدرسة بنشر ثقافة المساءلة بين أفرادها وتوضيح طبيعتها وأهدافها وأساليبها وآلياتها لجميع العاملين.</a:t>
            </a:r>
            <a:endParaRPr lang="en-US" b="1" dirty="0"/>
          </a:p>
          <a:p>
            <a:pPr lvl="0" algn="just"/>
            <a:r>
              <a:rPr lang="ar-SA" b="1" dirty="0"/>
              <a:t>على الرغم من وجود نظام التقارير والاعتراف بأهميتها إلا أنها غير مفعلة.</a:t>
            </a:r>
            <a:endParaRPr lang="en-US" b="1" dirty="0"/>
          </a:p>
          <a:p>
            <a:pPr lvl="0" algn="just"/>
            <a:r>
              <a:rPr lang="ar-SA" b="1" dirty="0"/>
              <a:t>عدم وضوح آلية المساءلة التربوية في المدارس، وبعد تنفيذ المساءلة عن النزاهة والشفافية.</a:t>
            </a:r>
            <a:endParaRPr lang="en-US" b="1" dirty="0"/>
          </a:p>
          <a:p>
            <a:pPr lvl="0" algn="just"/>
            <a:r>
              <a:rPr lang="ar-SA" b="1" dirty="0"/>
              <a:t>بعد آليات تقييم الأداء عن الدقة والأسس العلمية.</a:t>
            </a:r>
            <a:endParaRPr lang="en-US" b="1" dirty="0"/>
          </a:p>
          <a:p>
            <a:endParaRPr lang="ar-EG" dirty="0"/>
          </a:p>
        </p:txBody>
      </p:sp>
    </p:spTree>
    <p:extLst>
      <p:ext uri="{BB962C8B-B14F-4D97-AF65-F5344CB8AC3E}">
        <p14:creationId xmlns:p14="http://schemas.microsoft.com/office/powerpoint/2010/main" val="24803912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a:bodyPr>
          <a:lstStyle/>
          <a:p>
            <a:pPr lvl="0" algn="just"/>
            <a:r>
              <a:rPr lang="ar-SA" b="1" dirty="0"/>
              <a:t>التأكيد على أن قليلاً ما تهتم إدارة المدرسة بإصدار قوانين جديدة تضمن حقوق العاملين، وقليلاً جدًا ما يتم تصعيده إلى الجهات الأعلى ويكون ذلك مجرد أفكار على ورق.</a:t>
            </a:r>
            <a:endParaRPr lang="en-US" b="1" dirty="0"/>
          </a:p>
          <a:p>
            <a:pPr lvl="0" algn="just"/>
            <a:r>
              <a:rPr lang="ar-SA" b="1" dirty="0"/>
              <a:t>التأكيد على عدم مشاركة العاملون في النظام التربوي في تحديد معايير الأداء، وأن هذه المعايير تكون مفروضة عليهم.</a:t>
            </a:r>
            <a:endParaRPr lang="en-US" b="1" dirty="0"/>
          </a:p>
          <a:p>
            <a:pPr lvl="0" algn="just"/>
            <a:r>
              <a:rPr lang="ar-SA" b="1" dirty="0"/>
              <a:t>ارتباط معايير مساءلة الأداء في النظام التربوي بالأهداف التعليمية على المستوى النظري دون الاهتمام بالواقع المعاش.</a:t>
            </a:r>
            <a:endParaRPr lang="en-US" b="1" dirty="0"/>
          </a:p>
          <a:p>
            <a:pPr algn="just"/>
            <a:r>
              <a:rPr lang="ar-EG" b="1" dirty="0"/>
              <a:t>محدودية شمول المساءلة لنتائج التعليم كافة وتركيزها على جوانب معينة.</a:t>
            </a:r>
            <a:endParaRPr lang="ar-EG" b="1" dirty="0"/>
          </a:p>
        </p:txBody>
      </p:sp>
    </p:spTree>
    <p:extLst>
      <p:ext uri="{BB962C8B-B14F-4D97-AF65-F5344CB8AC3E}">
        <p14:creationId xmlns:p14="http://schemas.microsoft.com/office/powerpoint/2010/main" val="10942963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1556792"/>
          </a:xfrm>
        </p:spPr>
        <p:txBody>
          <a:bodyPr>
            <a:normAutofit fontScale="90000"/>
          </a:bodyPr>
          <a:lstStyle/>
          <a:p>
            <a:r>
              <a:rPr lang="ar-EG" sz="4000" b="1" dirty="0"/>
              <a:t>الآليات المقترحة لتفعيل ثقافة المساءلة التربوية لدى معلمي التعليم </a:t>
            </a:r>
            <a:r>
              <a:rPr lang="ar-EG" sz="4000" b="1" dirty="0" smtClean="0"/>
              <a:t>العام</a:t>
            </a:r>
            <a:r>
              <a:rPr lang="en-US" b="1" dirty="0"/>
              <a:t/>
            </a:r>
            <a:br>
              <a:rPr lang="en-US" b="1" dirty="0"/>
            </a:br>
            <a:endParaRPr lang="ar-EG" dirty="0"/>
          </a:p>
        </p:txBody>
      </p:sp>
      <p:sp>
        <p:nvSpPr>
          <p:cNvPr id="3" name="Content Placeholder 2"/>
          <p:cNvSpPr>
            <a:spLocks noGrp="1"/>
          </p:cNvSpPr>
          <p:nvPr>
            <p:ph idx="1"/>
          </p:nvPr>
        </p:nvSpPr>
        <p:spPr/>
        <p:txBody>
          <a:bodyPr>
            <a:normAutofit fontScale="92500"/>
          </a:bodyPr>
          <a:lstStyle/>
          <a:p>
            <a:pPr lvl="0" algn="just"/>
            <a:r>
              <a:rPr lang="ar-SA" b="1" dirty="0"/>
              <a:t>نشر ثقافة المساءلة التربوية بما يضمن تحقيق قدر كاف من القناعة بأهمية المساءلة التربوية وما يتبعها من محاسبية لدى كافة المعنيين بالعملية التعليمية ودورها في تطوير العملية التعليمية بالمدارس ، ويكون ذلك من خلال برامج تدريبية توضح آليات وإجراءات المساءلة باعتبارها أداة اصلاح ودية للمصلحة العامة وليست أداة للقهر والاستبداد</a:t>
            </a:r>
            <a:r>
              <a:rPr lang="ar-SA" b="1" dirty="0" smtClean="0"/>
              <a:t>.</a:t>
            </a:r>
            <a:endParaRPr lang="ar-EG" b="1" dirty="0" smtClean="0"/>
          </a:p>
          <a:p>
            <a:pPr algn="just"/>
            <a:r>
              <a:rPr lang="ar-SA" b="1" dirty="0"/>
              <a:t>توسيع قاعدة المشاركة في صناعة القرار وتحمل المسئولية وقبول المساءلة مع تحقيق تحول استراتيجي واضح في الثقافة المؤسسية.</a:t>
            </a:r>
            <a:endParaRPr lang="en-US" b="1" dirty="0"/>
          </a:p>
          <a:p>
            <a:pPr lvl="0" algn="just"/>
            <a:endParaRPr lang="en-US" b="1" dirty="0"/>
          </a:p>
          <a:p>
            <a:endParaRPr lang="ar-EG" dirty="0"/>
          </a:p>
        </p:txBody>
      </p:sp>
    </p:spTree>
    <p:extLst>
      <p:ext uri="{BB962C8B-B14F-4D97-AF65-F5344CB8AC3E}">
        <p14:creationId xmlns:p14="http://schemas.microsoft.com/office/powerpoint/2010/main" val="1156220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 المساءلة التربوية (إطار </a:t>
            </a:r>
            <a:r>
              <a:rPr lang="ar-EG" b="1" dirty="0" err="1" smtClean="0"/>
              <a:t>مفاهيمى</a:t>
            </a:r>
            <a:r>
              <a:rPr lang="ar-EG" b="1" dirty="0" smtClean="0"/>
              <a:t>) </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EG" b="1" dirty="0" smtClean="0"/>
              <a:t>لقد </a:t>
            </a:r>
            <a:r>
              <a:rPr lang="ar-EG" b="1" dirty="0"/>
              <a:t>تعددت تعريفات </a:t>
            </a:r>
            <a:r>
              <a:rPr lang="ar-EG" b="1" dirty="0" smtClean="0"/>
              <a:t>المساءلة </a:t>
            </a:r>
            <a:r>
              <a:rPr lang="ar-EG" b="1" dirty="0"/>
              <a:t>بتعدد </a:t>
            </a:r>
            <a:r>
              <a:rPr lang="ar-EG" b="1" dirty="0" err="1"/>
              <a:t>وإختلاف</a:t>
            </a:r>
            <a:r>
              <a:rPr lang="ar-EG" b="1" dirty="0"/>
              <a:t> الباحثين </a:t>
            </a:r>
            <a:r>
              <a:rPr lang="ar-EG" b="1" dirty="0" err="1"/>
              <a:t>وبإختلاف</a:t>
            </a:r>
            <a:r>
              <a:rPr lang="ar-EG" b="1" dirty="0"/>
              <a:t> تخصصاتهم ومن هذه التعريفات.</a:t>
            </a:r>
            <a:endParaRPr lang="en-US" b="1" dirty="0"/>
          </a:p>
          <a:p>
            <a:pPr algn="just"/>
            <a:r>
              <a:rPr lang="ar-EG" b="1" dirty="0" smtClean="0"/>
              <a:t>أن المساءلة </a:t>
            </a:r>
            <a:r>
              <a:rPr lang="ar-EG" b="1" dirty="0" err="1"/>
              <a:t>هى</a:t>
            </a:r>
            <a:r>
              <a:rPr lang="ar-EG" b="1" dirty="0"/>
              <a:t> مدى تحمل الفرد مسؤولية </a:t>
            </a:r>
            <a:r>
              <a:rPr lang="ar-EG" b="1" dirty="0" err="1"/>
              <a:t>مايسند</a:t>
            </a:r>
            <a:r>
              <a:rPr lang="ar-EG" b="1" dirty="0"/>
              <a:t> إليه من أعمال وما يتبعها من مهام </a:t>
            </a:r>
            <a:r>
              <a:rPr lang="ar-EG" b="1" dirty="0" err="1"/>
              <a:t>تتطلبها</a:t>
            </a:r>
            <a:r>
              <a:rPr lang="ar-EG" b="1" dirty="0"/>
              <a:t> تلك </a:t>
            </a:r>
            <a:r>
              <a:rPr lang="ar-EG" b="1" dirty="0" err="1"/>
              <a:t>المسؤوليه</a:t>
            </a:r>
            <a:r>
              <a:rPr lang="ar-EG" b="1" dirty="0"/>
              <a:t> وذلك طبقاً للشروط والمواصفات </a:t>
            </a:r>
            <a:r>
              <a:rPr lang="ar-EG" b="1" dirty="0" err="1"/>
              <a:t>التى</a:t>
            </a:r>
            <a:r>
              <a:rPr lang="ar-EG" b="1" dirty="0"/>
              <a:t> يكون قد سبق </a:t>
            </a:r>
            <a:r>
              <a:rPr lang="ar-EG" b="1" dirty="0" err="1"/>
              <a:t>الموافقه</a:t>
            </a:r>
            <a:r>
              <a:rPr lang="ar-EG" b="1" dirty="0"/>
              <a:t> عليها </a:t>
            </a:r>
            <a:r>
              <a:rPr lang="ar-EG" b="1" dirty="0" smtClean="0"/>
              <a:t>.</a:t>
            </a:r>
          </a:p>
          <a:p>
            <a:pPr algn="just"/>
            <a:r>
              <a:rPr lang="ar-EG" b="1" dirty="0"/>
              <a:t>كما تعرف بأنها استراتيجية تعليم مصممة للمساعدة </a:t>
            </a:r>
            <a:r>
              <a:rPr lang="ar-EG" b="1" dirty="0" err="1"/>
              <a:t>فى</a:t>
            </a:r>
            <a:r>
              <a:rPr lang="ar-EG" b="1" dirty="0"/>
              <a:t> تحقيق أهداف التعليم بصورة عامة، وتحسين تحصيل الطلبة على </a:t>
            </a:r>
            <a:r>
              <a:rPr lang="ar-EG" b="1" dirty="0" err="1"/>
              <a:t>وجة</a:t>
            </a:r>
            <a:r>
              <a:rPr lang="ar-EG" b="1" dirty="0"/>
              <a:t> </a:t>
            </a:r>
            <a:r>
              <a:rPr lang="ar-EG" b="1" dirty="0" err="1" smtClean="0"/>
              <a:t>الخصوص.وذلك</a:t>
            </a:r>
            <a:r>
              <a:rPr lang="ar-EG" b="1" dirty="0" smtClean="0"/>
              <a:t> </a:t>
            </a:r>
            <a:r>
              <a:rPr lang="ar-EG" b="1" dirty="0" err="1"/>
              <a:t>بإعتبارها</a:t>
            </a:r>
            <a:r>
              <a:rPr lang="ar-EG" b="1" dirty="0"/>
              <a:t> مجموعة من الالتزامات والسياسات والممارسات صممت من أجل زيادة </a:t>
            </a:r>
            <a:r>
              <a:rPr lang="ar-EG" b="1" dirty="0" err="1"/>
              <a:t>الإستخدام</a:t>
            </a:r>
            <a:r>
              <a:rPr lang="ar-EG" b="1" dirty="0"/>
              <a:t> لممارسات تربوية سليمة ، وتقليل الممارسات المهدرة للوقت والجهد</a:t>
            </a:r>
          </a:p>
        </p:txBody>
      </p:sp>
    </p:spTree>
    <p:extLst>
      <p:ext uri="{BB962C8B-B14F-4D97-AF65-F5344CB8AC3E}">
        <p14:creationId xmlns:p14="http://schemas.microsoft.com/office/powerpoint/2010/main" val="2826753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10000"/>
          </a:bodyPr>
          <a:lstStyle/>
          <a:p>
            <a:pPr lvl="0" algn="just"/>
            <a:r>
              <a:rPr lang="ar-SA" b="1" dirty="0"/>
              <a:t>تأسيس نظام للمساءلة التربوية يساعد في تقييم الأداء المدرسي، من خلال منح المدارس حق اختيار طلابها وتحديد مدخلاتها  كي يمكن محاسبتها على مستوى المخرجات بناءً على معايير محددة يتم محاسبة العاملين بها وإدارتها في ضوء هذه المعايير.</a:t>
            </a:r>
            <a:endParaRPr lang="en-US" b="1" dirty="0"/>
          </a:p>
          <a:p>
            <a:pPr lvl="0" algn="just"/>
            <a:r>
              <a:rPr lang="ar-SA" b="1" dirty="0"/>
              <a:t>مراجعة اللوائح والقوانين والقرارات الوزارية المنظمة للعمل المدرسي وتعديلها بما يتماشى مع متطلبات تطوير نظم المساءلة بالمدارس الثانوية العامة.</a:t>
            </a:r>
            <a:endParaRPr lang="en-US" b="1" dirty="0"/>
          </a:p>
          <a:p>
            <a:pPr algn="just"/>
            <a:r>
              <a:rPr lang="ar-EG" b="1" dirty="0"/>
              <a:t>تفعيل تطبيق اللوائح المرتبطة بأساليب الثواب والعقاب لضمان التطابق بين التعليم الفعال وسير العمل المدرسي.</a:t>
            </a:r>
            <a:endParaRPr lang="ar-EG" b="1" dirty="0"/>
          </a:p>
        </p:txBody>
      </p:sp>
    </p:spTree>
    <p:extLst>
      <p:ext uri="{BB962C8B-B14F-4D97-AF65-F5344CB8AC3E}">
        <p14:creationId xmlns:p14="http://schemas.microsoft.com/office/powerpoint/2010/main" val="41115178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normAutofit fontScale="92500" lnSpcReduction="20000"/>
          </a:bodyPr>
          <a:lstStyle/>
          <a:p>
            <a:pPr lvl="0" algn="just"/>
            <a:r>
              <a:rPr lang="ar-SA" b="1" dirty="0"/>
              <a:t>الاستفادة من خبرات الدول الأخرى مثال خبرة استراليا، حيث يعمل إطار المساءلة بها طبقًا لخمسة مبادئ هي:</a:t>
            </a:r>
            <a:endParaRPr lang="en-US" b="1" dirty="0"/>
          </a:p>
          <a:p>
            <a:pPr lvl="0" algn="just"/>
            <a:r>
              <a:rPr lang="ar-SA" b="1" dirty="0"/>
              <a:t>التركيز على العميل: والذي من خلاله يتم تشجيع المدارس على التركيز على تحقيق احتياجات العملاء والطلاب والآباء، ويتم ذلك بواسطة التركيز الدقيق على الأهداف الأساسية للمدارس والتي تعد أهدافًا عليا ومعايير تطويرية لكل طالب.</a:t>
            </a:r>
            <a:endParaRPr lang="en-US" b="1" dirty="0"/>
          </a:p>
          <a:p>
            <a:pPr lvl="0" algn="just"/>
            <a:r>
              <a:rPr lang="ar-SA" b="1" dirty="0"/>
              <a:t>التركيز على الأداء: والذي تعد فيه المساءلة كعملية للتطوير الاستراتيجي المستمر بدلاً من كونه ممارسة يتم القيام بها طبقًا للقوانين.</a:t>
            </a:r>
            <a:endParaRPr lang="en-US" b="1" dirty="0"/>
          </a:p>
          <a:p>
            <a:pPr lvl="0" algn="just"/>
            <a:r>
              <a:rPr lang="ar-SA" b="1" dirty="0"/>
              <a:t>الملكية والنزاهة: والتي تكون فيها المخرجات وأهداف التطوير معروفة، وتمتلكها المدارس والأقسام التعليمية.</a:t>
            </a:r>
            <a:endParaRPr lang="en-US" b="1" dirty="0"/>
          </a:p>
          <a:p>
            <a:endParaRPr lang="ar-EG" dirty="0"/>
          </a:p>
        </p:txBody>
      </p:sp>
    </p:spTree>
    <p:extLst>
      <p:ext uri="{BB962C8B-B14F-4D97-AF65-F5344CB8AC3E}">
        <p14:creationId xmlns:p14="http://schemas.microsoft.com/office/powerpoint/2010/main" val="2919794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كما تشير المساءلة بالنسبة للمعلم أن يتحمل المعلم مسؤولية مستوى الأداء أو الإنجاز وكذلك النتائج </a:t>
            </a:r>
            <a:r>
              <a:rPr lang="ar-EG" b="1" dirty="0" smtClean="0"/>
              <a:t>التعليمية </a:t>
            </a:r>
            <a:r>
              <a:rPr lang="ar-EG" b="1" dirty="0"/>
              <a:t>، خاصة مسؤولية فشل الطلاب </a:t>
            </a:r>
            <a:r>
              <a:rPr lang="ar-EG" b="1" dirty="0" err="1"/>
              <a:t>فى</a:t>
            </a:r>
            <a:r>
              <a:rPr lang="ar-EG" b="1" dirty="0"/>
              <a:t> العملية التعليمية ، شأنه </a:t>
            </a:r>
            <a:r>
              <a:rPr lang="ar-EG" b="1" dirty="0" err="1"/>
              <a:t>فى</a:t>
            </a:r>
            <a:r>
              <a:rPr lang="ar-EG" b="1" dirty="0"/>
              <a:t> ذلك شأن الطبيب حينما يتحمل مسؤولية موت المريض</a:t>
            </a:r>
            <a:r>
              <a:rPr lang="ar-EG" b="1" dirty="0" smtClean="0"/>
              <a:t>.</a:t>
            </a:r>
          </a:p>
          <a:p>
            <a:pPr algn="just"/>
            <a:endParaRPr lang="en-US" b="1" dirty="0"/>
          </a:p>
          <a:p>
            <a:r>
              <a:rPr lang="ar-EG" b="1" dirty="0"/>
              <a:t>ولهذا فإن طرح مفهوم المساءلة التربوية بهذا الشكل أدى إلى ظهور </a:t>
            </a:r>
            <a:r>
              <a:rPr lang="ar-EG" b="1" dirty="0" err="1"/>
              <a:t>وجهتى</a:t>
            </a:r>
            <a:r>
              <a:rPr lang="ar-EG" b="1" dirty="0"/>
              <a:t> نظر </a:t>
            </a:r>
            <a:r>
              <a:rPr lang="ar-EG" b="1" dirty="0" err="1"/>
              <a:t>متبايتين</a:t>
            </a:r>
            <a:r>
              <a:rPr lang="ar-EG" b="1" dirty="0"/>
              <a:t> حول هذا المفهوم</a:t>
            </a:r>
            <a:r>
              <a:rPr lang="ar-EG" dirty="0"/>
              <a:t>.</a:t>
            </a:r>
          </a:p>
        </p:txBody>
      </p:sp>
    </p:spTree>
    <p:extLst>
      <p:ext uri="{BB962C8B-B14F-4D97-AF65-F5344CB8AC3E}">
        <p14:creationId xmlns:p14="http://schemas.microsoft.com/office/powerpoint/2010/main" val="2821060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الأولى: ترى أن التربويين يجب أن يتحملوا مسؤولية العمليات أو المعالجات </a:t>
            </a:r>
            <a:r>
              <a:rPr lang="ar-EG" b="1" dirty="0" smtClean="0"/>
              <a:t>المستخدمة </a:t>
            </a:r>
            <a:r>
              <a:rPr lang="ar-EG" b="1" dirty="0"/>
              <a:t>دون تحمل نتيجة المخرجات </a:t>
            </a:r>
            <a:r>
              <a:rPr lang="ar-EG" b="1" dirty="0" err="1"/>
              <a:t>الناتجه</a:t>
            </a:r>
            <a:r>
              <a:rPr lang="ar-EG" b="1" dirty="0"/>
              <a:t> 0وقد بنى أصحاب وجهة النظر هذه رأيهم منطلقين من أن </a:t>
            </a:r>
            <a:r>
              <a:rPr lang="ar-EG" b="1" dirty="0" err="1" smtClean="0"/>
              <a:t>مايتعلمه</a:t>
            </a:r>
            <a:r>
              <a:rPr lang="ar-EG" b="1" dirty="0" smtClean="0"/>
              <a:t> </a:t>
            </a:r>
            <a:r>
              <a:rPr lang="ar-EG" b="1" dirty="0"/>
              <a:t>التلميذ </a:t>
            </a:r>
            <a:r>
              <a:rPr lang="ar-EG" b="1" dirty="0" err="1"/>
              <a:t>لايعتمد</a:t>
            </a:r>
            <a:r>
              <a:rPr lang="ar-EG" b="1" dirty="0"/>
              <a:t> على متغيرات كامنه </a:t>
            </a:r>
            <a:r>
              <a:rPr lang="ar-EG" b="1" dirty="0" err="1"/>
              <a:t>فى</a:t>
            </a:r>
            <a:r>
              <a:rPr lang="ar-EG" b="1" dirty="0"/>
              <a:t> النظام </a:t>
            </a:r>
            <a:r>
              <a:rPr lang="ar-EG" b="1" dirty="0" err="1"/>
              <a:t>التربوى</a:t>
            </a:r>
            <a:r>
              <a:rPr lang="ar-EG" b="1" dirty="0"/>
              <a:t> وحده ، بل أن هناك متغيرات عده تشتمل عليها نظم ليس هناك سيطرة مباشرة للنظام </a:t>
            </a:r>
            <a:r>
              <a:rPr lang="ar-EG" b="1" dirty="0" err="1"/>
              <a:t>التربوى</a:t>
            </a:r>
            <a:r>
              <a:rPr lang="ar-EG" b="1" dirty="0"/>
              <a:t> عليها مثل نظام </a:t>
            </a:r>
            <a:r>
              <a:rPr lang="ar-EG" b="1" dirty="0" err="1"/>
              <a:t>الأسره</a:t>
            </a:r>
            <a:r>
              <a:rPr lang="ar-EG" b="1" dirty="0"/>
              <a:t> ونظام الإعلام والنظام </a:t>
            </a:r>
            <a:r>
              <a:rPr lang="ar-EG" b="1" dirty="0" err="1"/>
              <a:t>الإجتماعى</a:t>
            </a:r>
            <a:r>
              <a:rPr lang="ar-EG" b="1" dirty="0"/>
              <a:t> ونظم </a:t>
            </a:r>
            <a:r>
              <a:rPr lang="ar-EG" b="1" dirty="0" err="1"/>
              <a:t>إجتماعية</a:t>
            </a:r>
            <a:r>
              <a:rPr lang="ar-EG" b="1" dirty="0"/>
              <a:t> أخرى.</a:t>
            </a:r>
            <a:endParaRPr lang="en-US" b="1" dirty="0"/>
          </a:p>
          <a:p>
            <a:endParaRPr lang="ar-EG" dirty="0"/>
          </a:p>
        </p:txBody>
      </p:sp>
    </p:spTree>
    <p:extLst>
      <p:ext uri="{BB962C8B-B14F-4D97-AF65-F5344CB8AC3E}">
        <p14:creationId xmlns:p14="http://schemas.microsoft.com/office/powerpoint/2010/main" val="1805263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err="1"/>
              <a:t>الثانيه</a:t>
            </a:r>
            <a:r>
              <a:rPr lang="ar-EG" b="1" dirty="0"/>
              <a:t> : تعتبر أن النظام </a:t>
            </a:r>
            <a:r>
              <a:rPr lang="ar-EG" b="1" dirty="0" err="1"/>
              <a:t>التربوى</a:t>
            </a:r>
            <a:r>
              <a:rPr lang="ar-EG" b="1" dirty="0"/>
              <a:t> مسؤول عن </a:t>
            </a:r>
            <a:r>
              <a:rPr lang="ar-EG" b="1" dirty="0" smtClean="0"/>
              <a:t>مخرجاته </a:t>
            </a:r>
            <a:r>
              <a:rPr lang="ar-EG" b="1" dirty="0"/>
              <a:t>بغض النظر عن مدخلات النظام أو المتغيرات الأخرى </a:t>
            </a:r>
            <a:r>
              <a:rPr lang="ar-EG" b="1" dirty="0" err="1"/>
              <a:t>التى</a:t>
            </a:r>
            <a:r>
              <a:rPr lang="ar-EG" b="1" dirty="0"/>
              <a:t> يعمل </a:t>
            </a:r>
            <a:r>
              <a:rPr lang="ar-EG" b="1" dirty="0" err="1"/>
              <a:t>فى</a:t>
            </a:r>
            <a:r>
              <a:rPr lang="ar-EG" b="1" dirty="0"/>
              <a:t> جوها، وقد نشأ عن فكرة المساءلة التربوية فكرة </a:t>
            </a:r>
            <a:r>
              <a:rPr lang="ar-EG" b="1" dirty="0" err="1"/>
              <a:t>الإعتراف</a:t>
            </a:r>
            <a:r>
              <a:rPr lang="ar-EG" b="1" dirty="0"/>
              <a:t> بالنظم التربوية وذلك ضمن أطر من المعايير </a:t>
            </a:r>
            <a:r>
              <a:rPr lang="ar-EG" b="1" dirty="0" smtClean="0"/>
              <a:t>المدروسة </a:t>
            </a:r>
            <a:r>
              <a:rPr lang="ar-EG" b="1" dirty="0"/>
              <a:t>والمتفق عليها ، سعياً لضمان توافر حد أدنى من الظروف </a:t>
            </a:r>
            <a:r>
              <a:rPr lang="ar-EG" b="1" dirty="0" err="1"/>
              <a:t>التى</a:t>
            </a:r>
            <a:r>
              <a:rPr lang="ar-EG" b="1" dirty="0"/>
              <a:t> يمكن أن تعتبر مناسبه لضمان تحقيق النظم التربوية لأهدافها وللتوقعات المبنية عليها.</a:t>
            </a:r>
          </a:p>
        </p:txBody>
      </p:sp>
    </p:spTree>
    <p:extLst>
      <p:ext uri="{BB962C8B-B14F-4D97-AF65-F5344CB8AC3E}">
        <p14:creationId xmlns:p14="http://schemas.microsoft.com/office/powerpoint/2010/main" val="203373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تابع</a:t>
            </a:r>
            <a:endParaRPr lang="ar-EG" dirty="0"/>
          </a:p>
        </p:txBody>
      </p:sp>
      <p:sp>
        <p:nvSpPr>
          <p:cNvPr id="3" name="Content Placeholder 2"/>
          <p:cNvSpPr>
            <a:spLocks noGrp="1"/>
          </p:cNvSpPr>
          <p:nvPr>
            <p:ph idx="1"/>
          </p:nvPr>
        </p:nvSpPr>
        <p:spPr/>
        <p:txBody>
          <a:bodyPr/>
          <a:lstStyle/>
          <a:p>
            <a:pPr algn="just"/>
            <a:r>
              <a:rPr lang="ar-EG" b="1" dirty="0"/>
              <a:t>ومهما يكن من أمر هذه الاختلافات فأنه يمكن القول بأن المساءلة التربوية وسيلة يتم من خلالها متابعة العاملين </a:t>
            </a:r>
            <a:r>
              <a:rPr lang="ar-EG" b="1" dirty="0" err="1"/>
              <a:t>فى</a:t>
            </a:r>
            <a:r>
              <a:rPr lang="ar-EG" b="1" dirty="0"/>
              <a:t> المجال </a:t>
            </a:r>
            <a:r>
              <a:rPr lang="ar-EG" b="1" dirty="0" err="1"/>
              <a:t>التربوى</a:t>
            </a:r>
            <a:r>
              <a:rPr lang="ar-EG" b="1" dirty="0"/>
              <a:t> ، وكيفية </a:t>
            </a:r>
            <a:r>
              <a:rPr lang="ar-EG" b="1" dirty="0" err="1" smtClean="0"/>
              <a:t>إستخدامهم</a:t>
            </a:r>
            <a:r>
              <a:rPr lang="ar-EG" b="1" dirty="0" smtClean="0"/>
              <a:t> الصلاحيات </a:t>
            </a:r>
            <a:r>
              <a:rPr lang="ar-EG" b="1" dirty="0"/>
              <a:t>والسلطات، والمسؤوليات </a:t>
            </a:r>
            <a:r>
              <a:rPr lang="ar-EG" b="1" dirty="0" smtClean="0"/>
              <a:t>الموكلة </a:t>
            </a:r>
            <a:r>
              <a:rPr lang="ar-EG" b="1" dirty="0"/>
              <a:t>إليهم ، لتضمن تفعيل كافة مدخلات النظام </a:t>
            </a:r>
            <a:r>
              <a:rPr lang="ar-EG" b="1" dirty="0" err="1"/>
              <a:t>التربوى</a:t>
            </a:r>
            <a:r>
              <a:rPr lang="ar-EG" b="1" dirty="0"/>
              <a:t> وعملياته، ومخرجاته. </a:t>
            </a:r>
          </a:p>
        </p:txBody>
      </p:sp>
    </p:spTree>
    <p:extLst>
      <p:ext uri="{BB962C8B-B14F-4D97-AF65-F5344CB8AC3E}">
        <p14:creationId xmlns:p14="http://schemas.microsoft.com/office/powerpoint/2010/main" val="167430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3470</Words>
  <Application>Microsoft Office PowerPoint</Application>
  <PresentationFormat>On-screen Show (4:3)</PresentationFormat>
  <Paragraphs>224</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الفصل الخامس</vt:lpstr>
      <vt:lpstr>القائمون بالتدريس</vt:lpstr>
      <vt:lpstr>ما الهدف من الفصل؟</vt:lpstr>
      <vt:lpstr>المحاضرة الأولي</vt:lpstr>
      <vt:lpstr>- المساءلة التربوية (إطار مفاهيمى) </vt:lpstr>
      <vt:lpstr>تابع</vt:lpstr>
      <vt:lpstr>تابع</vt:lpstr>
      <vt:lpstr>تابع</vt:lpstr>
      <vt:lpstr>تابع</vt:lpstr>
      <vt:lpstr>المساءلة وارتباطها ببعض المفاهيم الأخري</vt:lpstr>
      <vt:lpstr>تابع</vt:lpstr>
      <vt:lpstr>تابع</vt:lpstr>
      <vt:lpstr>تابع</vt:lpstr>
      <vt:lpstr>تابع</vt:lpstr>
      <vt:lpstr>2-أهداف المساءلة التربويه ومعاييرها :  </vt:lpstr>
      <vt:lpstr>تابع</vt:lpstr>
      <vt:lpstr>تابع</vt:lpstr>
      <vt:lpstr>تابع</vt:lpstr>
      <vt:lpstr>تابع</vt:lpstr>
      <vt:lpstr>تابع</vt:lpstr>
      <vt:lpstr>تابع</vt:lpstr>
      <vt:lpstr>المعايير الواجب توافرها لكى يحقق تطبيق المساءلة التربوية الأهداف المنشودة منها .</vt:lpstr>
      <vt:lpstr>تابع</vt:lpstr>
      <vt:lpstr>تابع</vt:lpstr>
      <vt:lpstr>تابع</vt:lpstr>
      <vt:lpstr>3-أهمية المساءلة التربوية وفوائدها :  </vt:lpstr>
      <vt:lpstr>تابع</vt:lpstr>
      <vt:lpstr>4- أساليب المساءلة التربوية وآلياتها: </vt:lpstr>
      <vt:lpstr>آليات تحقيق أهداف المساءلة</vt:lpstr>
      <vt:lpstr>تابع</vt:lpstr>
      <vt:lpstr>تابع</vt:lpstr>
      <vt:lpstr>تابع</vt:lpstr>
      <vt:lpstr>تابع</vt:lpstr>
      <vt:lpstr>تابع</vt:lpstr>
      <vt:lpstr>المحاضرة الثانية</vt:lpstr>
      <vt:lpstr>ثقافة المساءلة التربوية (المفهوم والأهمية): </vt:lpstr>
      <vt:lpstr>تابع</vt:lpstr>
      <vt:lpstr>تابع</vt:lpstr>
      <vt:lpstr>تابع</vt:lpstr>
      <vt:lpstr>تابع</vt:lpstr>
      <vt:lpstr>تابع</vt:lpstr>
      <vt:lpstr>مكونات ثقافة المساءلة التربوية:</vt:lpstr>
      <vt:lpstr>تابع</vt:lpstr>
      <vt:lpstr>تابع</vt:lpstr>
      <vt:lpstr>تابع</vt:lpstr>
      <vt:lpstr>تابع</vt:lpstr>
      <vt:lpstr>واقع ثقافة المساءلة التربوية لدى معلمي التعليم العام.</vt:lpstr>
      <vt:lpstr>تابع</vt:lpstr>
      <vt:lpstr>الآليات المقترحة لتفعيل ثقافة المساءلة التربوية لدى معلمي التعليم العام </vt:lpstr>
      <vt:lpstr>تابع</vt:lpstr>
      <vt:lpstr>تابع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dc:title>
  <dc:creator>Dr. Ahmed</dc:creator>
  <cp:lastModifiedBy>Dr. Ahmed</cp:lastModifiedBy>
  <cp:revision>47</cp:revision>
  <dcterms:created xsi:type="dcterms:W3CDTF">2020-03-20T18:29:16Z</dcterms:created>
  <dcterms:modified xsi:type="dcterms:W3CDTF">2020-03-21T18:39:37Z</dcterms:modified>
</cp:coreProperties>
</file>