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7" r:id="rId3"/>
    <p:sldId id="257" r:id="rId4"/>
    <p:sldId id="275"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4D28C6E2-01FE-40A4-ABA6-BB8B42960745}" type="datetimeFigureOut">
              <a:rPr lang="ar-EG" smtClean="0"/>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60800F0-EAF9-40B6-B7FF-1F4AF233E1F6}" type="slidenum">
              <a:rPr lang="ar-EG" smtClean="0"/>
              <a:t>‹#›</a:t>
            </a:fld>
            <a:endParaRPr lang="ar-EG"/>
          </a:p>
        </p:txBody>
      </p:sp>
    </p:spTree>
    <p:extLst>
      <p:ext uri="{BB962C8B-B14F-4D97-AF65-F5344CB8AC3E}">
        <p14:creationId xmlns:p14="http://schemas.microsoft.com/office/powerpoint/2010/main" val="497763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4D28C6E2-01FE-40A4-ABA6-BB8B42960745}" type="datetimeFigureOut">
              <a:rPr lang="ar-EG" smtClean="0"/>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60800F0-EAF9-40B6-B7FF-1F4AF233E1F6}" type="slidenum">
              <a:rPr lang="ar-EG" smtClean="0"/>
              <a:t>‹#›</a:t>
            </a:fld>
            <a:endParaRPr lang="ar-EG"/>
          </a:p>
        </p:txBody>
      </p:sp>
    </p:spTree>
    <p:extLst>
      <p:ext uri="{BB962C8B-B14F-4D97-AF65-F5344CB8AC3E}">
        <p14:creationId xmlns:p14="http://schemas.microsoft.com/office/powerpoint/2010/main" val="1881750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4D28C6E2-01FE-40A4-ABA6-BB8B42960745}" type="datetimeFigureOut">
              <a:rPr lang="ar-EG" smtClean="0"/>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60800F0-EAF9-40B6-B7FF-1F4AF233E1F6}" type="slidenum">
              <a:rPr lang="ar-EG" smtClean="0"/>
              <a:t>‹#›</a:t>
            </a:fld>
            <a:endParaRPr lang="ar-EG"/>
          </a:p>
        </p:txBody>
      </p:sp>
    </p:spTree>
    <p:extLst>
      <p:ext uri="{BB962C8B-B14F-4D97-AF65-F5344CB8AC3E}">
        <p14:creationId xmlns:p14="http://schemas.microsoft.com/office/powerpoint/2010/main" val="2420396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4D28C6E2-01FE-40A4-ABA6-BB8B42960745}" type="datetimeFigureOut">
              <a:rPr lang="ar-EG" smtClean="0"/>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60800F0-EAF9-40B6-B7FF-1F4AF233E1F6}" type="slidenum">
              <a:rPr lang="ar-EG" smtClean="0"/>
              <a:t>‹#›</a:t>
            </a:fld>
            <a:endParaRPr lang="ar-EG"/>
          </a:p>
        </p:txBody>
      </p:sp>
    </p:spTree>
    <p:extLst>
      <p:ext uri="{BB962C8B-B14F-4D97-AF65-F5344CB8AC3E}">
        <p14:creationId xmlns:p14="http://schemas.microsoft.com/office/powerpoint/2010/main" val="2655306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28C6E2-01FE-40A4-ABA6-BB8B42960745}" type="datetimeFigureOut">
              <a:rPr lang="ar-EG" smtClean="0"/>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60800F0-EAF9-40B6-B7FF-1F4AF233E1F6}" type="slidenum">
              <a:rPr lang="ar-EG" smtClean="0"/>
              <a:t>‹#›</a:t>
            </a:fld>
            <a:endParaRPr lang="ar-EG"/>
          </a:p>
        </p:txBody>
      </p:sp>
    </p:spTree>
    <p:extLst>
      <p:ext uri="{BB962C8B-B14F-4D97-AF65-F5344CB8AC3E}">
        <p14:creationId xmlns:p14="http://schemas.microsoft.com/office/powerpoint/2010/main" val="2283046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4D28C6E2-01FE-40A4-ABA6-BB8B42960745}" type="datetimeFigureOut">
              <a:rPr lang="ar-EG" smtClean="0"/>
              <a:t>24/07/1441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60800F0-EAF9-40B6-B7FF-1F4AF233E1F6}" type="slidenum">
              <a:rPr lang="ar-EG" smtClean="0"/>
              <a:t>‹#›</a:t>
            </a:fld>
            <a:endParaRPr lang="ar-EG"/>
          </a:p>
        </p:txBody>
      </p:sp>
    </p:spTree>
    <p:extLst>
      <p:ext uri="{BB962C8B-B14F-4D97-AF65-F5344CB8AC3E}">
        <p14:creationId xmlns:p14="http://schemas.microsoft.com/office/powerpoint/2010/main" val="39249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4D28C6E2-01FE-40A4-ABA6-BB8B42960745}" type="datetimeFigureOut">
              <a:rPr lang="ar-EG" smtClean="0"/>
              <a:t>24/07/1441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660800F0-EAF9-40B6-B7FF-1F4AF233E1F6}" type="slidenum">
              <a:rPr lang="ar-EG" smtClean="0"/>
              <a:t>‹#›</a:t>
            </a:fld>
            <a:endParaRPr lang="ar-EG"/>
          </a:p>
        </p:txBody>
      </p:sp>
    </p:spTree>
    <p:extLst>
      <p:ext uri="{BB962C8B-B14F-4D97-AF65-F5344CB8AC3E}">
        <p14:creationId xmlns:p14="http://schemas.microsoft.com/office/powerpoint/2010/main" val="3393055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4D28C6E2-01FE-40A4-ABA6-BB8B42960745}" type="datetimeFigureOut">
              <a:rPr lang="ar-EG" smtClean="0"/>
              <a:t>24/07/1441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660800F0-EAF9-40B6-B7FF-1F4AF233E1F6}" type="slidenum">
              <a:rPr lang="ar-EG" smtClean="0"/>
              <a:t>‹#›</a:t>
            </a:fld>
            <a:endParaRPr lang="ar-EG"/>
          </a:p>
        </p:txBody>
      </p:sp>
    </p:spTree>
    <p:extLst>
      <p:ext uri="{BB962C8B-B14F-4D97-AF65-F5344CB8AC3E}">
        <p14:creationId xmlns:p14="http://schemas.microsoft.com/office/powerpoint/2010/main" val="968039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28C6E2-01FE-40A4-ABA6-BB8B42960745}" type="datetimeFigureOut">
              <a:rPr lang="ar-EG" smtClean="0"/>
              <a:t>24/07/1441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660800F0-EAF9-40B6-B7FF-1F4AF233E1F6}" type="slidenum">
              <a:rPr lang="ar-EG" smtClean="0"/>
              <a:t>‹#›</a:t>
            </a:fld>
            <a:endParaRPr lang="ar-EG"/>
          </a:p>
        </p:txBody>
      </p:sp>
    </p:spTree>
    <p:extLst>
      <p:ext uri="{BB962C8B-B14F-4D97-AF65-F5344CB8AC3E}">
        <p14:creationId xmlns:p14="http://schemas.microsoft.com/office/powerpoint/2010/main" val="548268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28C6E2-01FE-40A4-ABA6-BB8B42960745}" type="datetimeFigureOut">
              <a:rPr lang="ar-EG" smtClean="0"/>
              <a:t>24/07/1441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60800F0-EAF9-40B6-B7FF-1F4AF233E1F6}" type="slidenum">
              <a:rPr lang="ar-EG" smtClean="0"/>
              <a:t>‹#›</a:t>
            </a:fld>
            <a:endParaRPr lang="ar-EG"/>
          </a:p>
        </p:txBody>
      </p:sp>
    </p:spTree>
    <p:extLst>
      <p:ext uri="{BB962C8B-B14F-4D97-AF65-F5344CB8AC3E}">
        <p14:creationId xmlns:p14="http://schemas.microsoft.com/office/powerpoint/2010/main" val="1772517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28C6E2-01FE-40A4-ABA6-BB8B42960745}" type="datetimeFigureOut">
              <a:rPr lang="ar-EG" smtClean="0"/>
              <a:t>24/07/1441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60800F0-EAF9-40B6-B7FF-1F4AF233E1F6}" type="slidenum">
              <a:rPr lang="ar-EG" smtClean="0"/>
              <a:t>‹#›</a:t>
            </a:fld>
            <a:endParaRPr lang="ar-EG"/>
          </a:p>
        </p:txBody>
      </p:sp>
    </p:spTree>
    <p:extLst>
      <p:ext uri="{BB962C8B-B14F-4D97-AF65-F5344CB8AC3E}">
        <p14:creationId xmlns:p14="http://schemas.microsoft.com/office/powerpoint/2010/main" val="893813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D28C6E2-01FE-40A4-ABA6-BB8B42960745}" type="datetimeFigureOut">
              <a:rPr lang="ar-EG" smtClean="0"/>
              <a:t>24/07/1441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60800F0-EAF9-40B6-B7FF-1F4AF233E1F6}" type="slidenum">
              <a:rPr lang="ar-EG" smtClean="0"/>
              <a:t>‹#›</a:t>
            </a:fld>
            <a:endParaRPr lang="ar-EG"/>
          </a:p>
        </p:txBody>
      </p:sp>
    </p:spTree>
    <p:extLst>
      <p:ext uri="{BB962C8B-B14F-4D97-AF65-F5344CB8AC3E}">
        <p14:creationId xmlns:p14="http://schemas.microsoft.com/office/powerpoint/2010/main" val="304509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EG" b="1" dirty="0" smtClean="0"/>
              <a:t>الفصل السادس</a:t>
            </a:r>
            <a:endParaRPr lang="ar-EG" b="1" dirty="0"/>
          </a:p>
        </p:txBody>
      </p:sp>
      <p:sp>
        <p:nvSpPr>
          <p:cNvPr id="3" name="Subtitle 2"/>
          <p:cNvSpPr>
            <a:spLocks noGrp="1"/>
          </p:cNvSpPr>
          <p:nvPr>
            <p:ph type="subTitle" idx="1"/>
          </p:nvPr>
        </p:nvSpPr>
        <p:spPr/>
        <p:txBody>
          <a:bodyPr>
            <a:normAutofit lnSpcReduction="10000"/>
          </a:bodyPr>
          <a:lstStyle/>
          <a:p>
            <a:r>
              <a:rPr lang="ar-EG" sz="3600" b="1" dirty="0" smtClean="0"/>
              <a:t>الأدوار المتجددة للمعلم في ضوء مجتمع</a:t>
            </a:r>
          </a:p>
          <a:p>
            <a:r>
              <a:rPr lang="ar-EG" sz="3600" b="1" dirty="0" smtClean="0"/>
              <a:t> المعرفة</a:t>
            </a:r>
          </a:p>
          <a:p>
            <a:r>
              <a:rPr lang="ar-EG" dirty="0" smtClean="0"/>
              <a:t> </a:t>
            </a:r>
          </a:p>
          <a:p>
            <a:endParaRPr lang="ar-EG" dirty="0" smtClean="0"/>
          </a:p>
          <a:p>
            <a:endParaRPr lang="ar-EG" dirty="0"/>
          </a:p>
        </p:txBody>
      </p:sp>
    </p:spTree>
    <p:extLst>
      <p:ext uri="{BB962C8B-B14F-4D97-AF65-F5344CB8AC3E}">
        <p14:creationId xmlns:p14="http://schemas.microsoft.com/office/powerpoint/2010/main" val="2737675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ما أبعاد مجتمع المعرفة</a:t>
            </a:r>
            <a:endParaRPr lang="ar-EG" b="1" dirty="0"/>
          </a:p>
        </p:txBody>
      </p:sp>
      <p:sp>
        <p:nvSpPr>
          <p:cNvPr id="3" name="Content Placeholder 2"/>
          <p:cNvSpPr>
            <a:spLocks noGrp="1"/>
          </p:cNvSpPr>
          <p:nvPr>
            <p:ph idx="1"/>
          </p:nvPr>
        </p:nvSpPr>
        <p:spPr/>
        <p:txBody>
          <a:bodyPr>
            <a:normAutofit fontScale="92500" lnSpcReduction="10000"/>
          </a:bodyPr>
          <a:lstStyle/>
          <a:p>
            <a:pPr marL="0" indent="0" algn="just">
              <a:buNone/>
            </a:pPr>
            <a:r>
              <a:rPr lang="ar-EG" dirty="0" smtClean="0"/>
              <a:t> </a:t>
            </a:r>
            <a:r>
              <a:rPr lang="ar-EG" b="1" dirty="0" smtClean="0"/>
              <a:t>يحمل </a:t>
            </a:r>
            <a:r>
              <a:rPr lang="ar-EG" b="1" dirty="0"/>
              <a:t>مجتمع المعرفة </a:t>
            </a:r>
            <a:r>
              <a:rPr lang="ar-EG" b="1" dirty="0" err="1"/>
              <a:t>فى</a:t>
            </a:r>
            <a:r>
              <a:rPr lang="ar-EG" b="1" dirty="0"/>
              <a:t> طياته مجموعة من الأبعاد مما يؤكد ضرورة النظرة الفلسفية المتكاملة له باعتباره كل متكامل، وهى. </a:t>
            </a:r>
            <a:endParaRPr lang="en-US" b="1" dirty="0"/>
          </a:p>
          <a:p>
            <a:pPr algn="just"/>
            <a:r>
              <a:rPr lang="ar-EG" b="1" dirty="0"/>
              <a:t>1-البعد </a:t>
            </a:r>
            <a:r>
              <a:rPr lang="ar-EG" b="1" dirty="0" err="1"/>
              <a:t>الاجتماعى</a:t>
            </a:r>
            <a:r>
              <a:rPr lang="ar-EG" b="1" dirty="0"/>
              <a:t> : إذ يعنى مجتمع المعرفة سيادة درجة معينة من الثقافة المعلوماتية وزيادة مستوى الوعى بتكنولوجيا المعلومات وأهمية المعرفة ودورها </a:t>
            </a:r>
            <a:r>
              <a:rPr lang="ar-EG" b="1" dirty="0" err="1"/>
              <a:t>فى</a:t>
            </a:r>
            <a:r>
              <a:rPr lang="ar-EG" b="1" dirty="0"/>
              <a:t> الحياة اليومية للإنسان، والمجتمع مطالب هنا بتوفير الوسائط والمعلومات الضرورية من حيث الكم والكيف. لذلك شهد مجتمع المعرفة ولادة فاعل بشرى جديد هو الإنسان الذى ينتمى إلى "صناع المعرفة/ عمال </a:t>
            </a:r>
            <a:r>
              <a:rPr lang="en-US" b="1" dirty="0"/>
              <a:t>Knowledge Workers" </a:t>
            </a:r>
            <a:r>
              <a:rPr lang="ar-EG" b="1" i="1" dirty="0"/>
              <a:t>"</a:t>
            </a:r>
            <a:r>
              <a:rPr lang="ar-EG" b="1" dirty="0"/>
              <a:t> الذين يملئون الفجوة بين العمل </a:t>
            </a:r>
            <a:r>
              <a:rPr lang="ar-EG" b="1" dirty="0" err="1"/>
              <a:t>الذهنى</a:t>
            </a:r>
            <a:r>
              <a:rPr lang="ar-EG" b="1" dirty="0"/>
              <a:t> والعمل </a:t>
            </a:r>
            <a:r>
              <a:rPr lang="ar-EG" b="1" dirty="0" err="1"/>
              <a:t>اليدوى</a:t>
            </a:r>
            <a:r>
              <a:rPr lang="ar-EG" b="1" dirty="0"/>
              <a:t>. </a:t>
            </a:r>
            <a:endParaRPr lang="en-US" b="1" dirty="0"/>
          </a:p>
          <a:p>
            <a:endParaRPr lang="ar-EG" dirty="0"/>
          </a:p>
        </p:txBody>
      </p:sp>
    </p:spTree>
    <p:extLst>
      <p:ext uri="{BB962C8B-B14F-4D97-AF65-F5344CB8AC3E}">
        <p14:creationId xmlns:p14="http://schemas.microsoft.com/office/powerpoint/2010/main" val="26161063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lstStyle/>
          <a:p>
            <a:pPr algn="just"/>
            <a:r>
              <a:rPr lang="ar-EG" b="1" dirty="0"/>
              <a:t>2-البعد </a:t>
            </a:r>
            <a:r>
              <a:rPr lang="ar-EG" b="1" dirty="0" err="1"/>
              <a:t>الاقتصادى</a:t>
            </a:r>
            <a:r>
              <a:rPr lang="ar-EG" b="1" dirty="0"/>
              <a:t> : حيث تعتبر المعلومة </a:t>
            </a:r>
            <a:r>
              <a:rPr lang="ar-EG" b="1" dirty="0" err="1"/>
              <a:t>فى</a:t>
            </a:r>
            <a:r>
              <a:rPr lang="ar-EG" b="1" dirty="0"/>
              <a:t> مجتمع المعرفة </a:t>
            </a:r>
            <a:r>
              <a:rPr lang="ar-EG" b="1" dirty="0" err="1"/>
              <a:t>هى</a:t>
            </a:r>
            <a:r>
              <a:rPr lang="ar-EG" b="1" dirty="0"/>
              <a:t> السلعة أو الخدمة الرئيسية والمصدر </a:t>
            </a:r>
            <a:r>
              <a:rPr lang="ar-EG" b="1" dirty="0" err="1"/>
              <a:t>الأساسى</a:t>
            </a:r>
            <a:r>
              <a:rPr lang="ar-EG" b="1" dirty="0"/>
              <a:t> للقيمة المضافة، وخلق فرص العمل وترشيد الاقتصاد. </a:t>
            </a:r>
            <a:endParaRPr lang="en-US" b="1" dirty="0"/>
          </a:p>
          <a:p>
            <a:pPr algn="just"/>
            <a:r>
              <a:rPr lang="ar-EG" b="1" dirty="0"/>
              <a:t>3-البعد </a:t>
            </a:r>
            <a:r>
              <a:rPr lang="ar-EG" b="1" dirty="0" err="1"/>
              <a:t>الثقافى</a:t>
            </a:r>
            <a:r>
              <a:rPr lang="ar-EG" b="1" dirty="0"/>
              <a:t> : إذ يعنى مجتمع المعرفة إعطاء أهمية مميزة للمعلومة والمعرفة والاهتمام بالقدرات الإبداعية للأشخاص وتوفير إمكانية حرية التفكير والإبداع والعدالة </a:t>
            </a:r>
            <a:r>
              <a:rPr lang="ar-EG" b="1" dirty="0" err="1"/>
              <a:t>فى</a:t>
            </a:r>
            <a:r>
              <a:rPr lang="ar-EG" b="1" dirty="0"/>
              <a:t> توزيع العلم والمعرفة والخدمات بين الطبقات المختلفة للمجتمع. </a:t>
            </a:r>
            <a:endParaRPr lang="en-US" b="1" dirty="0"/>
          </a:p>
          <a:p>
            <a:endParaRPr lang="ar-EG" dirty="0"/>
          </a:p>
        </p:txBody>
      </p:sp>
    </p:spTree>
    <p:extLst>
      <p:ext uri="{BB962C8B-B14F-4D97-AF65-F5344CB8AC3E}">
        <p14:creationId xmlns:p14="http://schemas.microsoft.com/office/powerpoint/2010/main" val="37514958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lstStyle/>
          <a:p>
            <a:pPr algn="just"/>
            <a:r>
              <a:rPr lang="ar-EG" b="1" dirty="0" smtClean="0"/>
              <a:t>4-البعد </a:t>
            </a:r>
            <a:r>
              <a:rPr lang="ar-EG" b="1" dirty="0" err="1"/>
              <a:t>السياسى</a:t>
            </a:r>
            <a:r>
              <a:rPr lang="ar-EG" b="1" dirty="0"/>
              <a:t> </a:t>
            </a:r>
            <a:r>
              <a:rPr lang="ar-EG" b="1" dirty="0" err="1"/>
              <a:t>والحقوقى</a:t>
            </a:r>
            <a:r>
              <a:rPr lang="ar-EG" b="1" dirty="0"/>
              <a:t> : إذ يعنى مجتمع المعرفة إشراك الجماهير </a:t>
            </a:r>
            <a:r>
              <a:rPr lang="ar-EG" b="1" dirty="0" err="1"/>
              <a:t>فى</a:t>
            </a:r>
            <a:r>
              <a:rPr lang="ar-EG" b="1" dirty="0"/>
              <a:t> اتخاذ القرارات بطريقة رشيدة وعقلانية، </a:t>
            </a:r>
            <a:r>
              <a:rPr lang="ar-EG" b="1" dirty="0" err="1"/>
              <a:t>أى</a:t>
            </a:r>
            <a:r>
              <a:rPr lang="ar-EG" b="1" dirty="0"/>
              <a:t> مبنية على استعمال المعلومات، وهذا لا يحدث إلا بتوسيع حرية تداول المعلومات، وتوفير مناخ </a:t>
            </a:r>
            <a:r>
              <a:rPr lang="ar-EG" b="1" dirty="0" err="1"/>
              <a:t>سياسى</a:t>
            </a:r>
            <a:r>
              <a:rPr lang="ar-EG" b="1" dirty="0"/>
              <a:t> مبنى على الديمقراطية والعدالة والمساواة ومساهمة الجماهير </a:t>
            </a:r>
            <a:r>
              <a:rPr lang="ar-EG" b="1" dirty="0" err="1"/>
              <a:t>فى</a:t>
            </a:r>
            <a:r>
              <a:rPr lang="ar-EG" b="1" dirty="0"/>
              <a:t> عملية اتخاذ القرارات والمشاركة السياسية </a:t>
            </a:r>
            <a:r>
              <a:rPr lang="ar-EG" b="1" dirty="0" smtClean="0"/>
              <a:t>الفعالة.</a:t>
            </a:r>
            <a:endParaRPr lang="ar-EG" b="1" dirty="0"/>
          </a:p>
        </p:txBody>
      </p:sp>
    </p:spTree>
    <p:extLst>
      <p:ext uri="{BB962C8B-B14F-4D97-AF65-F5344CB8AC3E}">
        <p14:creationId xmlns:p14="http://schemas.microsoft.com/office/powerpoint/2010/main" val="19490944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ما أهم خصائص مجتمع المعرفة؟</a:t>
            </a:r>
            <a:endParaRPr lang="ar-EG" b="1" dirty="0"/>
          </a:p>
        </p:txBody>
      </p:sp>
      <p:sp>
        <p:nvSpPr>
          <p:cNvPr id="3" name="Content Placeholder 2"/>
          <p:cNvSpPr>
            <a:spLocks noGrp="1"/>
          </p:cNvSpPr>
          <p:nvPr>
            <p:ph idx="1"/>
          </p:nvPr>
        </p:nvSpPr>
        <p:spPr/>
        <p:txBody>
          <a:bodyPr>
            <a:normAutofit lnSpcReduction="10000"/>
          </a:bodyPr>
          <a:lstStyle/>
          <a:p>
            <a:pPr marL="0" indent="0" algn="just">
              <a:buNone/>
            </a:pPr>
            <a:r>
              <a:rPr lang="ar-EG" dirty="0" smtClean="0"/>
              <a:t>  </a:t>
            </a:r>
            <a:r>
              <a:rPr lang="ar-EG" b="1" dirty="0" err="1" smtClean="0"/>
              <a:t>فى</a:t>
            </a:r>
            <a:r>
              <a:rPr lang="ar-EG" b="1" dirty="0" smtClean="0"/>
              <a:t> </a:t>
            </a:r>
            <a:r>
              <a:rPr lang="ar-EG" b="1" dirty="0"/>
              <a:t>ضوء ما تم طرحه سابقاً أصبح ينظر إلى مجتمع المعرفة على أنه المجتمع الذى تغلب عليه الخصائص التالية : </a:t>
            </a:r>
            <a:endParaRPr lang="en-US" b="1" dirty="0"/>
          </a:p>
          <a:p>
            <a:pPr lvl="0" algn="just"/>
            <a:r>
              <a:rPr lang="ar-EG" b="1" dirty="0"/>
              <a:t>المعرفة </a:t>
            </a:r>
            <a:r>
              <a:rPr lang="ar-EG" b="1" dirty="0" err="1"/>
              <a:t>هى</a:t>
            </a:r>
            <a:r>
              <a:rPr lang="ar-EG" b="1" dirty="0"/>
              <a:t> المصدر </a:t>
            </a:r>
            <a:r>
              <a:rPr lang="ar-EG" b="1" dirty="0" err="1"/>
              <a:t>الرئيسى</a:t>
            </a:r>
            <a:r>
              <a:rPr lang="ar-EG" b="1" dirty="0"/>
              <a:t> والفاعل </a:t>
            </a:r>
            <a:r>
              <a:rPr lang="ar-EG" b="1" dirty="0" err="1"/>
              <a:t>فى</a:t>
            </a:r>
            <a:r>
              <a:rPr lang="ar-EG" b="1" dirty="0"/>
              <a:t> الحياة اليومية للأفراد والمجتمع والسياسة العامة. </a:t>
            </a:r>
            <a:endParaRPr lang="en-US" b="1" dirty="0"/>
          </a:p>
          <a:p>
            <a:pPr lvl="0" algn="just"/>
            <a:r>
              <a:rPr lang="ar-EG" b="1" dirty="0"/>
              <a:t>تختلف المعرفة عن المصادر الأخرى ليس </a:t>
            </a:r>
            <a:r>
              <a:rPr lang="ar-EG" b="1" dirty="0" err="1"/>
              <a:t>فى</a:t>
            </a:r>
            <a:r>
              <a:rPr lang="ar-EG" b="1" dirty="0"/>
              <a:t> أنها غير قابلة للنضوب فحسب، بل أنها تتزايد وتنمو بالشراكة وتعدد المستخدمين. </a:t>
            </a:r>
            <a:endParaRPr lang="en-US" b="1" dirty="0"/>
          </a:p>
          <a:p>
            <a:pPr algn="just"/>
            <a:r>
              <a:rPr lang="ar-EG" b="1" dirty="0"/>
              <a:t>يعمل مجتمع المعرفة على إنتاج المعرفة ونشرها واستخدامها من أجل التنمية البشرية. </a:t>
            </a:r>
          </a:p>
        </p:txBody>
      </p:sp>
    </p:spTree>
    <p:extLst>
      <p:ext uri="{BB962C8B-B14F-4D97-AF65-F5344CB8AC3E}">
        <p14:creationId xmlns:p14="http://schemas.microsoft.com/office/powerpoint/2010/main" val="27188388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normAutofit/>
          </a:bodyPr>
          <a:lstStyle/>
          <a:p>
            <a:pPr lvl="0"/>
            <a:r>
              <a:rPr lang="ar-EG" b="1" dirty="0"/>
              <a:t>يهيئ مجتمع المعرفة الطرق الضرورية لجعل العولمة تخدم البشرية وتساعد على رخائه. </a:t>
            </a:r>
            <a:endParaRPr lang="ar-EG" b="1" dirty="0" smtClean="0"/>
          </a:p>
          <a:p>
            <a:pPr marL="0" lvl="0" indent="0">
              <a:buNone/>
            </a:pPr>
            <a:r>
              <a:rPr lang="ar-EG" b="1" dirty="0"/>
              <a:t> </a:t>
            </a:r>
            <a:r>
              <a:rPr lang="ar-EG" b="1" dirty="0" smtClean="0"/>
              <a:t>    </a:t>
            </a:r>
            <a:r>
              <a:rPr lang="ar-OM" b="1" dirty="0" smtClean="0"/>
              <a:t>ويضيف </a:t>
            </a:r>
            <a:r>
              <a:rPr lang="ar-OM" b="1" dirty="0"/>
              <a:t>( </a:t>
            </a:r>
            <a:r>
              <a:rPr lang="ar-OM" b="1" dirty="0" err="1"/>
              <a:t>سولز</a:t>
            </a:r>
            <a:r>
              <a:rPr lang="ar-OM" b="1" dirty="0"/>
              <a:t>   </a:t>
            </a:r>
            <a:r>
              <a:rPr lang="en-US" b="1" dirty="0"/>
              <a:t>(</a:t>
            </a:r>
            <a:r>
              <a:rPr lang="en-US" b="1" dirty="0" err="1"/>
              <a:t>Slaus</a:t>
            </a:r>
            <a:r>
              <a:rPr lang="en-US" b="1" dirty="0"/>
              <a:t>, 2007: 986-996</a:t>
            </a:r>
            <a:r>
              <a:rPr lang="ar-OM" b="1" dirty="0"/>
              <a:t> مجموعة أخري من الخصائص وهي : </a:t>
            </a:r>
            <a:endParaRPr lang="en-US" sz="2800" b="1" dirty="0"/>
          </a:p>
          <a:p>
            <a:pPr lvl="1"/>
            <a:r>
              <a:rPr lang="ar-EG" b="1" dirty="0"/>
              <a:t>مجتمع المعرفة دائم التطور والتغير نحو الأفضل ولديه من أجل تحقيق ذلك رؤية عالمية طويلة الأمد. </a:t>
            </a:r>
            <a:endParaRPr lang="en-US" sz="2400" b="1" dirty="0"/>
          </a:p>
          <a:p>
            <a:pPr lvl="1"/>
            <a:r>
              <a:rPr lang="ar-EG" b="1" dirty="0"/>
              <a:t>المعرفة </a:t>
            </a:r>
            <a:r>
              <a:rPr lang="ar-EG" b="1" dirty="0" err="1"/>
              <a:t>هى</a:t>
            </a:r>
            <a:r>
              <a:rPr lang="ar-EG" b="1" dirty="0"/>
              <a:t> المصدر </a:t>
            </a:r>
            <a:r>
              <a:rPr lang="ar-EG" b="1" dirty="0" err="1"/>
              <a:t>الأساسى</a:t>
            </a:r>
            <a:r>
              <a:rPr lang="ar-EG" b="1" dirty="0"/>
              <a:t> للقوة السياسية لمجتمع المعرفة. </a:t>
            </a:r>
            <a:endParaRPr lang="en-US" sz="2400" b="1" dirty="0"/>
          </a:p>
          <a:p>
            <a:pPr marL="0" indent="0">
              <a:buNone/>
            </a:pPr>
            <a:endParaRPr lang="ar-EG" b="1" dirty="0"/>
          </a:p>
        </p:txBody>
      </p:sp>
    </p:spTree>
    <p:extLst>
      <p:ext uri="{BB962C8B-B14F-4D97-AF65-F5344CB8AC3E}">
        <p14:creationId xmlns:p14="http://schemas.microsoft.com/office/powerpoint/2010/main" val="17058201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lstStyle/>
          <a:p>
            <a:pPr lvl="1" algn="just"/>
            <a:r>
              <a:rPr lang="ar-EG" b="1" dirty="0" smtClean="0"/>
              <a:t>للطاقة البشرية قيمة متميزة لدى مجتمع المعرفة، وذلك بجعل البشر هم المصدر الرئيس للإنتاج والإبداع.</a:t>
            </a:r>
            <a:endParaRPr lang="en-US" sz="2400" b="1" dirty="0" smtClean="0"/>
          </a:p>
          <a:p>
            <a:pPr lvl="1" algn="just"/>
            <a:r>
              <a:rPr lang="ar-EG" b="1" dirty="0" smtClean="0"/>
              <a:t>مجتمع مترابط ومتواصل بشكل جيد ومتين عبر وسائل الاتصال والتواصل الحديث، ويمكن الوصول إلى مصادر المعلومات بسهولة ويسر. </a:t>
            </a:r>
            <a:endParaRPr lang="ar-EG" sz="2400" b="1" dirty="0"/>
          </a:p>
          <a:p>
            <a:pPr lvl="1" algn="just"/>
            <a:r>
              <a:rPr lang="ar-EG" b="1" dirty="0" smtClean="0"/>
              <a:t>لدى مجتمع المعرفة البينة التحتية المادية المتينة </a:t>
            </a:r>
            <a:r>
              <a:rPr lang="ar-EG" b="1" dirty="0" err="1" smtClean="0"/>
              <a:t>التى</a:t>
            </a:r>
            <a:r>
              <a:rPr lang="ar-EG" b="1" dirty="0" smtClean="0"/>
              <a:t> يقوم على أساسها الاقتصاد المتين، </a:t>
            </a:r>
            <a:r>
              <a:rPr lang="ar-EG" b="1" dirty="0" err="1" smtClean="0"/>
              <a:t>والتى</a:t>
            </a:r>
            <a:r>
              <a:rPr lang="ar-EG" b="1" dirty="0" smtClean="0"/>
              <a:t> توفر الدعم اللازم لنقل المعلومات والعلوم وتوصيلها</a:t>
            </a:r>
            <a:endParaRPr lang="en-US" sz="2800" b="1" dirty="0" smtClean="0"/>
          </a:p>
          <a:p>
            <a:endParaRPr lang="ar-EG" dirty="0"/>
          </a:p>
        </p:txBody>
      </p:sp>
    </p:spTree>
    <p:extLst>
      <p:ext uri="{BB962C8B-B14F-4D97-AF65-F5344CB8AC3E}">
        <p14:creationId xmlns:p14="http://schemas.microsoft.com/office/powerpoint/2010/main" val="41113707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lstStyle/>
          <a:p>
            <a:pPr algn="just"/>
            <a:r>
              <a:rPr lang="ar-EG" b="1" dirty="0"/>
              <a:t>ويضيف</a:t>
            </a:r>
            <a:r>
              <a:rPr lang="ar-EG" b="1" i="1" dirty="0"/>
              <a:t> </a:t>
            </a:r>
            <a:r>
              <a:rPr lang="en-US" b="1" dirty="0"/>
              <a:t>(Evers)</a:t>
            </a:r>
            <a:r>
              <a:rPr lang="en-US" b="1" i="1" dirty="0"/>
              <a:t> </a:t>
            </a:r>
            <a:r>
              <a:rPr lang="ar-EG" b="1" dirty="0"/>
              <a:t>أن هذا المجتمع</a:t>
            </a:r>
            <a:r>
              <a:rPr lang="ar-EG" b="1" i="1" dirty="0"/>
              <a:t> </a:t>
            </a:r>
            <a:r>
              <a:rPr lang="ar-EG" b="1" dirty="0"/>
              <a:t>يتميز</a:t>
            </a:r>
            <a:r>
              <a:rPr lang="ar-EG" b="1" i="1" dirty="0"/>
              <a:t> </a:t>
            </a:r>
            <a:r>
              <a:rPr lang="ar-EG" b="1" dirty="0"/>
              <a:t>بمجموعة من الخصائص </a:t>
            </a:r>
            <a:r>
              <a:rPr lang="ar-EG" b="1" dirty="0" err="1"/>
              <a:t>هى</a:t>
            </a:r>
            <a:r>
              <a:rPr lang="ar-EG" b="1" dirty="0"/>
              <a:t> : </a:t>
            </a:r>
            <a:endParaRPr lang="en-US" dirty="0"/>
          </a:p>
          <a:p>
            <a:pPr lvl="0" algn="just"/>
            <a:r>
              <a:rPr lang="ar-EG" b="1" dirty="0"/>
              <a:t>مجتمع يتمتع أعضاؤه بمستوى تعليم أعلى مقارنة بالمجتمعات </a:t>
            </a:r>
            <a:r>
              <a:rPr lang="ar-EG" b="1" dirty="0" err="1"/>
              <a:t>الأخري</a:t>
            </a:r>
            <a:r>
              <a:rPr lang="ar-EG" b="1" dirty="0"/>
              <a:t> يتم توظيف نسبة متزايدة منهم </a:t>
            </a:r>
            <a:r>
              <a:rPr lang="ar-EG" b="1" dirty="0" err="1"/>
              <a:t>فى</a:t>
            </a:r>
            <a:r>
              <a:rPr lang="ar-EG" b="1" dirty="0"/>
              <a:t> مجال البحث عن المعرفة. </a:t>
            </a:r>
            <a:endParaRPr lang="en-US" b="1" dirty="0"/>
          </a:p>
          <a:p>
            <a:pPr lvl="0" algn="just"/>
            <a:r>
              <a:rPr lang="ar-EG" b="1" dirty="0"/>
              <a:t>تتزايد فيه المنتجات المتكاملة </a:t>
            </a:r>
            <a:r>
              <a:rPr lang="ar-EG" b="1" dirty="0" err="1"/>
              <a:t>التى</a:t>
            </a:r>
            <a:r>
              <a:rPr lang="ar-EG" b="1" dirty="0"/>
              <a:t> تعتمد على الذكاء </a:t>
            </a:r>
            <a:r>
              <a:rPr lang="ar-EG" b="1" dirty="0" err="1"/>
              <a:t>الصناعى</a:t>
            </a:r>
            <a:r>
              <a:rPr lang="ar-EG" b="1" dirty="0"/>
              <a:t>. </a:t>
            </a:r>
            <a:endParaRPr lang="en-US" b="1" dirty="0"/>
          </a:p>
          <a:p>
            <a:pPr algn="just"/>
            <a:r>
              <a:rPr lang="ar-EG" b="1" dirty="0"/>
              <a:t>وجود مناخ </a:t>
            </a:r>
            <a:r>
              <a:rPr lang="ar-EG" b="1" dirty="0" err="1"/>
              <a:t>ثقافى</a:t>
            </a:r>
            <a:r>
              <a:rPr lang="ar-EG" b="1" dirty="0"/>
              <a:t> يدعم إنتاج المعرفة واستخدامها</a:t>
            </a:r>
          </a:p>
        </p:txBody>
      </p:sp>
    </p:spTree>
    <p:extLst>
      <p:ext uri="{BB962C8B-B14F-4D97-AF65-F5344CB8AC3E}">
        <p14:creationId xmlns:p14="http://schemas.microsoft.com/office/powerpoint/2010/main" val="20552214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normAutofit fontScale="92500"/>
          </a:bodyPr>
          <a:lstStyle/>
          <a:p>
            <a:pPr lvl="0" algn="just"/>
            <a:r>
              <a:rPr lang="ar-EG" b="1" dirty="0"/>
              <a:t>الاستقصاء : يتصف مجتمع المعرفة بأنه منتج للمعرفة ومستخدم لها، ولا يمكن إنتاج المعرفة واستخدامها بدون توظيف الاستقصاء، حيث يساعد الاستقصاء على التفكر </a:t>
            </a:r>
            <a:r>
              <a:rPr lang="ar-EG" b="1" dirty="0" err="1"/>
              <a:t>فى</a:t>
            </a:r>
            <a:r>
              <a:rPr lang="ar-EG" b="1" dirty="0"/>
              <a:t> الممارسات المهنية، وتحديد الصعوبات والتحديات </a:t>
            </a:r>
            <a:r>
              <a:rPr lang="ar-EG" b="1" dirty="0" err="1"/>
              <a:t>التى</a:t>
            </a:r>
            <a:r>
              <a:rPr lang="ar-EG" b="1" dirty="0"/>
              <a:t> توجه المهنيين، وبذلك يسهمون </a:t>
            </a:r>
            <a:r>
              <a:rPr lang="ar-EG" b="1" dirty="0" err="1"/>
              <a:t>فى</a:t>
            </a:r>
            <a:r>
              <a:rPr lang="ar-EG" b="1" dirty="0"/>
              <a:t> تطوير المعرفة المهنية، ونشرها. </a:t>
            </a:r>
            <a:endParaRPr lang="en-US" b="1" dirty="0"/>
          </a:p>
          <a:p>
            <a:pPr algn="just"/>
            <a:r>
              <a:rPr lang="ar-EG" b="1" dirty="0"/>
              <a:t>التعليم المستمر : يتصف مجتمع المعرفة بأن المعرفة التخصصية ستتغير نتيجة التطورات المعرفية المتسارعة. وهذا التغير سيكون مستمراً، مما يتطلب من عمال المعرفة </a:t>
            </a:r>
            <a:r>
              <a:rPr lang="en-US" b="1" i="1" dirty="0"/>
              <a:t>(Knowledge worker) </a:t>
            </a:r>
            <a:r>
              <a:rPr lang="ar-EG" b="1" dirty="0"/>
              <a:t> أن يطوروا معارفهم باستمرار.</a:t>
            </a:r>
          </a:p>
        </p:txBody>
      </p:sp>
    </p:spTree>
    <p:extLst>
      <p:ext uri="{BB962C8B-B14F-4D97-AF65-F5344CB8AC3E}">
        <p14:creationId xmlns:p14="http://schemas.microsoft.com/office/powerpoint/2010/main" val="30237541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lstStyle/>
          <a:p>
            <a:pPr algn="just"/>
            <a:r>
              <a:rPr lang="ar-EG" dirty="0"/>
              <a:t> </a:t>
            </a:r>
            <a:r>
              <a:rPr lang="ar-EG" b="1" dirty="0"/>
              <a:t>بالإضافة إلى ما سبق يتميز هذا المجتمع بوجود ما يعرف باسم "منظمات التعلم </a:t>
            </a:r>
            <a:r>
              <a:rPr lang="en-US" b="1" dirty="0"/>
              <a:t>"Learning organizations "</a:t>
            </a:r>
            <a:r>
              <a:rPr lang="en-US" b="1" i="1" dirty="0"/>
              <a:t> </a:t>
            </a:r>
            <a:r>
              <a:rPr lang="ar-EG" b="1" dirty="0"/>
              <a:t>وهى عبارة عن مجموعة</a:t>
            </a:r>
            <a:r>
              <a:rPr lang="ar-EG" b="1" i="1" dirty="0"/>
              <a:t> </a:t>
            </a:r>
            <a:r>
              <a:rPr lang="ar-EG" b="1" dirty="0"/>
              <a:t>من الأفراد يتفاعلون مع بعضهم ومع العالم المحيط بهم، يعملون كفريق ضمن مؤسسة يشعرون بالانتماء إليها. وفيها تتاح لهم الفرص لاكتشاف المعرفة وإنتاجها وتطبيقها، ويتصفون بأن لديهم القدرة والدافعية للتعلم المستمر والانفتاح على الآخرين</a:t>
            </a:r>
          </a:p>
        </p:txBody>
      </p:sp>
    </p:spTree>
    <p:extLst>
      <p:ext uri="{BB962C8B-B14F-4D97-AF65-F5344CB8AC3E}">
        <p14:creationId xmlns:p14="http://schemas.microsoft.com/office/powerpoint/2010/main" val="15102487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ما مقومات المنظمة المتعلمة؟</a:t>
            </a:r>
            <a:endParaRPr lang="ar-EG" b="1" dirty="0"/>
          </a:p>
        </p:txBody>
      </p:sp>
      <p:sp>
        <p:nvSpPr>
          <p:cNvPr id="3" name="Content Placeholder 2"/>
          <p:cNvSpPr>
            <a:spLocks noGrp="1"/>
          </p:cNvSpPr>
          <p:nvPr>
            <p:ph idx="1"/>
          </p:nvPr>
        </p:nvSpPr>
        <p:spPr/>
        <p:txBody>
          <a:bodyPr/>
          <a:lstStyle/>
          <a:p>
            <a:pPr algn="just"/>
            <a:r>
              <a:rPr lang="ar-EG" b="1" dirty="0" smtClean="0"/>
              <a:t>اقترح </a:t>
            </a:r>
            <a:r>
              <a:rPr lang="ar-EG" b="1" dirty="0"/>
              <a:t>سينج </a:t>
            </a:r>
            <a:r>
              <a:rPr lang="en-US" b="1" i="1" dirty="0"/>
              <a:t>(</a:t>
            </a:r>
            <a:r>
              <a:rPr lang="en-US" b="1" i="1" dirty="0" err="1"/>
              <a:t>Seng</a:t>
            </a:r>
            <a:r>
              <a:rPr lang="en-US" b="1" i="1" dirty="0"/>
              <a:t>, 1990)</a:t>
            </a:r>
            <a:r>
              <a:rPr lang="ar-EG" b="1" dirty="0"/>
              <a:t> خمسة شروط تقوم</a:t>
            </a:r>
            <a:r>
              <a:rPr lang="ar-EG" b="1" i="1" dirty="0"/>
              <a:t> </a:t>
            </a:r>
            <a:r>
              <a:rPr lang="ar-EG" b="1" dirty="0"/>
              <a:t>عليها هذه المنظمات، وتتمثل </a:t>
            </a:r>
            <a:r>
              <a:rPr lang="ar-EG" b="1" dirty="0" err="1"/>
              <a:t>فى</a:t>
            </a:r>
            <a:r>
              <a:rPr lang="ar-EG" b="1" dirty="0"/>
              <a:t> :</a:t>
            </a:r>
            <a:r>
              <a:rPr lang="ar-EG" b="1" i="1" dirty="0"/>
              <a:t> </a:t>
            </a:r>
            <a:endParaRPr lang="en-US" b="1" dirty="0"/>
          </a:p>
          <a:p>
            <a:pPr lvl="0" algn="just"/>
            <a:r>
              <a:rPr lang="ar-EG" b="1" dirty="0"/>
              <a:t>توظيف التفكير </a:t>
            </a:r>
            <a:r>
              <a:rPr lang="ar-EG" b="1" dirty="0" err="1"/>
              <a:t>المنظومى</a:t>
            </a:r>
            <a:r>
              <a:rPr lang="ar-EG" b="1" dirty="0"/>
              <a:t> </a:t>
            </a:r>
            <a:r>
              <a:rPr lang="en-US" b="1" i="1" dirty="0"/>
              <a:t>System Thinking "</a:t>
            </a:r>
            <a:r>
              <a:rPr lang="ar-EG" b="1" dirty="0"/>
              <a:t> " والذى يساعد الأفراد على رؤية جميع العوامل المتعلقة بمشكلة معينة، وكذا التفاعل بين هذه العوامل.</a:t>
            </a:r>
            <a:r>
              <a:rPr lang="ar-EG" b="1" i="1" dirty="0"/>
              <a:t> </a:t>
            </a:r>
            <a:endParaRPr lang="en-US" b="1" dirty="0"/>
          </a:p>
          <a:p>
            <a:pPr algn="just"/>
            <a:r>
              <a:rPr lang="ar-EG" b="1" dirty="0"/>
              <a:t>التركيز على الإتقان </a:t>
            </a:r>
            <a:r>
              <a:rPr lang="ar-EG" b="1" dirty="0" err="1"/>
              <a:t>الشخصى</a:t>
            </a:r>
            <a:r>
              <a:rPr lang="ar-EG" b="1" dirty="0"/>
              <a:t> </a:t>
            </a:r>
            <a:r>
              <a:rPr lang="en-US" b="1" dirty="0"/>
              <a:t>"Personal Mastery"</a:t>
            </a:r>
            <a:r>
              <a:rPr lang="en-US" b="1" i="1" dirty="0"/>
              <a:t> </a:t>
            </a:r>
            <a:r>
              <a:rPr lang="ar-EG" b="1" dirty="0"/>
              <a:t> ويقصد به الانضباط لاستجلاء الرؤى وتعميقها ولتركيز الطاقات ولتنمية الصبر ورؤية الواقع بموضوعية. </a:t>
            </a:r>
          </a:p>
        </p:txBody>
      </p:sp>
    </p:spTree>
    <p:extLst>
      <p:ext uri="{BB962C8B-B14F-4D97-AF65-F5344CB8AC3E}">
        <p14:creationId xmlns:p14="http://schemas.microsoft.com/office/powerpoint/2010/main" val="2559538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القائمون بالتدريس</a:t>
            </a:r>
            <a:endParaRPr lang="ar-EG" b="1" dirty="0"/>
          </a:p>
        </p:txBody>
      </p:sp>
      <p:sp>
        <p:nvSpPr>
          <p:cNvPr id="3" name="Content Placeholder 2"/>
          <p:cNvSpPr>
            <a:spLocks noGrp="1"/>
          </p:cNvSpPr>
          <p:nvPr>
            <p:ph idx="1"/>
          </p:nvPr>
        </p:nvSpPr>
        <p:spPr/>
        <p:txBody>
          <a:bodyPr>
            <a:normAutofit/>
          </a:bodyPr>
          <a:lstStyle/>
          <a:p>
            <a:r>
              <a:rPr lang="ar-EG" sz="3600" b="1" dirty="0" err="1" smtClean="0"/>
              <a:t>أ.د</a:t>
            </a:r>
            <a:r>
              <a:rPr lang="ar-EG" sz="3600" b="1" dirty="0" smtClean="0"/>
              <a:t> / أحمد غنيمي مهناوي</a:t>
            </a:r>
          </a:p>
          <a:p>
            <a:r>
              <a:rPr lang="ar-EG" sz="3600" b="1" dirty="0" smtClean="0"/>
              <a:t>أ.م د/ سحر أبو راضي</a:t>
            </a:r>
          </a:p>
          <a:p>
            <a:r>
              <a:rPr lang="ar-EG" sz="3600" b="1" dirty="0" smtClean="0"/>
              <a:t>د/إلهام مرسي</a:t>
            </a:r>
            <a:endParaRPr lang="ar-EG" sz="3600" b="1" dirty="0"/>
          </a:p>
        </p:txBody>
      </p:sp>
    </p:spTree>
    <p:extLst>
      <p:ext uri="{BB962C8B-B14F-4D97-AF65-F5344CB8AC3E}">
        <p14:creationId xmlns:p14="http://schemas.microsoft.com/office/powerpoint/2010/main" val="8764958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normAutofit fontScale="92500" lnSpcReduction="20000"/>
          </a:bodyPr>
          <a:lstStyle/>
          <a:p>
            <a:pPr lvl="0" algn="just"/>
            <a:r>
              <a:rPr lang="ar-EG" b="1" dirty="0"/>
              <a:t>بناء نماذج عقلية ( </a:t>
            </a:r>
            <a:r>
              <a:rPr lang="en-US" b="1" i="1" dirty="0"/>
              <a:t>mental model</a:t>
            </a:r>
            <a:r>
              <a:rPr lang="ar-EG" b="1" dirty="0"/>
              <a:t>) قادرة على التعامل مع المهام الجديدة </a:t>
            </a:r>
            <a:r>
              <a:rPr lang="ar-EG" b="1" dirty="0" err="1"/>
              <a:t>فى</a:t>
            </a:r>
            <a:r>
              <a:rPr lang="ar-EG" b="1" dirty="0"/>
              <a:t> هذا المجتمع بطريقة تختلف عن الطرق التقليدية، حيث أن التوصل إلى ابتكارات جديدة هو سر النجاح لهذه المنظمات. </a:t>
            </a:r>
            <a:endParaRPr lang="en-US" b="1" dirty="0"/>
          </a:p>
          <a:p>
            <a:pPr lvl="0" algn="just"/>
            <a:r>
              <a:rPr lang="ar-EG" b="1" dirty="0"/>
              <a:t>تطوير رؤية مشتركة </a:t>
            </a:r>
            <a:r>
              <a:rPr lang="en-US" b="1" i="1" dirty="0"/>
              <a:t>(Shared Vision) </a:t>
            </a:r>
            <a:r>
              <a:rPr lang="ar-EG" b="1" dirty="0"/>
              <a:t> من شأنها</a:t>
            </a:r>
            <a:r>
              <a:rPr lang="ar-EG" b="1" i="1" dirty="0"/>
              <a:t> </a:t>
            </a:r>
            <a:r>
              <a:rPr lang="ar-EG" b="1" dirty="0"/>
              <a:t>طرح بدائل</a:t>
            </a:r>
            <a:r>
              <a:rPr lang="ar-EG" b="1" i="1" dirty="0"/>
              <a:t> </a:t>
            </a:r>
            <a:r>
              <a:rPr lang="ar-EG" b="1" dirty="0"/>
              <a:t>غير تقليدية لرؤية المؤسسة ودورها </a:t>
            </a:r>
            <a:r>
              <a:rPr lang="ar-EG" b="1" dirty="0" err="1"/>
              <a:t>فى</a:t>
            </a:r>
            <a:r>
              <a:rPr lang="ar-EG" b="1" dirty="0"/>
              <a:t> المجتمع سواء كانت إنتاجية أو تعليمية حتى يتحقق لها النجاح. </a:t>
            </a:r>
            <a:endParaRPr lang="en-US" b="1" dirty="0"/>
          </a:p>
          <a:p>
            <a:pPr algn="just"/>
            <a:r>
              <a:rPr lang="ar-EG" b="1" dirty="0"/>
              <a:t>التركيز على تعلم الفريق </a:t>
            </a:r>
            <a:r>
              <a:rPr lang="en-US" b="1" i="1" dirty="0"/>
              <a:t>(Team Learning) </a:t>
            </a:r>
            <a:r>
              <a:rPr lang="ar-EG" b="1" dirty="0"/>
              <a:t> حيث أن الفريق وليس الأفراد هم الوحدات الأساسية </a:t>
            </a:r>
            <a:r>
              <a:rPr lang="ar-EG" b="1" dirty="0" err="1"/>
              <a:t>فى</a:t>
            </a:r>
            <a:r>
              <a:rPr lang="ar-EG" b="1" dirty="0"/>
              <a:t> المؤسسات الحديثة. والأخذ بهذا الأسلوب يساعد المؤسسات على توحيد جهود المنتسبين إليها نحو تطوير وتحسين منتجاتها وخدماتها.</a:t>
            </a:r>
          </a:p>
        </p:txBody>
      </p:sp>
    </p:spTree>
    <p:extLst>
      <p:ext uri="{BB962C8B-B14F-4D97-AF65-F5344CB8AC3E}">
        <p14:creationId xmlns:p14="http://schemas.microsoft.com/office/powerpoint/2010/main" val="6312641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المحاضرة الثانية</a:t>
            </a:r>
            <a:endParaRPr lang="ar-EG" b="1" dirty="0"/>
          </a:p>
        </p:txBody>
      </p:sp>
      <p:sp>
        <p:nvSpPr>
          <p:cNvPr id="3" name="Content Placeholder 2"/>
          <p:cNvSpPr>
            <a:spLocks noGrp="1"/>
          </p:cNvSpPr>
          <p:nvPr>
            <p:ph idx="1"/>
          </p:nvPr>
        </p:nvSpPr>
        <p:spPr/>
        <p:txBody>
          <a:bodyPr/>
          <a:lstStyle/>
          <a:p>
            <a:pPr lvl="0"/>
            <a:r>
              <a:rPr lang="ar-EG" b="1" dirty="0" smtClean="0"/>
              <a:t>سوف تتضمن هذه المحاضرة توضيح الأهداف الثلاثة التالية:</a:t>
            </a:r>
          </a:p>
          <a:p>
            <a:pPr lvl="0"/>
            <a:r>
              <a:rPr lang="ar-EG" b="1" dirty="0" smtClean="0"/>
              <a:t>أن يتعرف الطالب على مقومات مجتمع المعرفة. </a:t>
            </a:r>
            <a:endParaRPr lang="en-US" dirty="0" smtClean="0"/>
          </a:p>
          <a:p>
            <a:pPr lvl="0"/>
            <a:r>
              <a:rPr lang="ar-EG" b="1" dirty="0" smtClean="0"/>
              <a:t>أن يتعرف الطالب على متطلبات مجتمع المعرفة. </a:t>
            </a:r>
            <a:endParaRPr lang="en-US" dirty="0" smtClean="0"/>
          </a:p>
          <a:p>
            <a:r>
              <a:rPr lang="ar-EG" b="1" dirty="0" smtClean="0"/>
              <a:t>أن يتعرف الطالب على الأدوار المتجددة للمعلم </a:t>
            </a:r>
            <a:r>
              <a:rPr lang="ar-EG" b="1" dirty="0" err="1" smtClean="0"/>
              <a:t>فى</a:t>
            </a:r>
            <a:r>
              <a:rPr lang="ar-EG" b="1" dirty="0" smtClean="0"/>
              <a:t> ضوء متطلبات مجتمع المعرفة.</a:t>
            </a:r>
            <a:endParaRPr lang="ar-EG" dirty="0" smtClean="0"/>
          </a:p>
          <a:p>
            <a:pPr marL="0" indent="0">
              <a:buNone/>
            </a:pPr>
            <a:r>
              <a:rPr lang="ar-EG" dirty="0" smtClean="0"/>
              <a:t> </a:t>
            </a:r>
            <a:endParaRPr lang="ar-EG" dirty="0"/>
          </a:p>
        </p:txBody>
      </p:sp>
    </p:spTree>
    <p:extLst>
      <p:ext uri="{BB962C8B-B14F-4D97-AF65-F5344CB8AC3E}">
        <p14:creationId xmlns:p14="http://schemas.microsoft.com/office/powerpoint/2010/main" val="31769854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ما مقومات مجتمع المعرفة؟</a:t>
            </a:r>
            <a:endParaRPr lang="ar-EG" b="1" dirty="0"/>
          </a:p>
        </p:txBody>
      </p:sp>
      <p:sp>
        <p:nvSpPr>
          <p:cNvPr id="3" name="Content Placeholder 2"/>
          <p:cNvSpPr>
            <a:spLocks noGrp="1"/>
          </p:cNvSpPr>
          <p:nvPr>
            <p:ph idx="1"/>
          </p:nvPr>
        </p:nvSpPr>
        <p:spPr/>
        <p:txBody>
          <a:bodyPr/>
          <a:lstStyle/>
          <a:p>
            <a:pPr algn="just"/>
            <a:r>
              <a:rPr lang="ar-OM" b="1" dirty="0"/>
              <a:t>يبني مجتمع المعرفة علي قاعدتين أساسيتين هما ، البحث العلمي المبدع والتطبيق التقني المبتكر . فبمها معا يحصل المجتمع علي علم حديث ، وبتوظيفهما معا تتوطن المعلومات وتستثمر في رفع القيمة المضافة من خلال اختراعات في مختلف مناشط الحياة ، وبهما معا تتحول المعلومات إلي برامج وخدمات ، وتصبح المعرفة جزءا من ثقافة المجتمع وعنصر من عناصر حضارته . </a:t>
            </a:r>
            <a:endParaRPr lang="en-US" b="1" dirty="0"/>
          </a:p>
          <a:p>
            <a:endParaRPr lang="ar-EG" dirty="0"/>
          </a:p>
        </p:txBody>
      </p:sp>
    </p:spTree>
    <p:extLst>
      <p:ext uri="{BB962C8B-B14F-4D97-AF65-F5344CB8AC3E}">
        <p14:creationId xmlns:p14="http://schemas.microsoft.com/office/powerpoint/2010/main" val="10632785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lstStyle/>
          <a:p>
            <a:pPr algn="just"/>
            <a:r>
              <a:rPr lang="ar-OM" b="1" dirty="0"/>
              <a:t>وتعتبر إدارة المعرفة مقوما أساسيا من مقومات هذا المجتمع هذه بدورها تتطلب توافر مقومات علي مستوي الأفراد والمجتمعات مثل : </a:t>
            </a:r>
            <a:endParaRPr lang="en-US" b="1" dirty="0"/>
          </a:p>
          <a:p>
            <a:pPr lvl="0" algn="just"/>
            <a:r>
              <a:rPr lang="ar-OM" b="1" dirty="0"/>
              <a:t>الدافعية ( </a:t>
            </a:r>
            <a:r>
              <a:rPr lang="en-US" b="1" i="1" dirty="0"/>
              <a:t>Motivation </a:t>
            </a:r>
            <a:r>
              <a:rPr lang="ar-OM" b="1" dirty="0"/>
              <a:t>)</a:t>
            </a:r>
            <a:endParaRPr lang="en-US" b="1" dirty="0"/>
          </a:p>
          <a:p>
            <a:pPr lvl="0" algn="just"/>
            <a:r>
              <a:rPr lang="ar-OM" b="1" dirty="0"/>
              <a:t>الرؤية (</a:t>
            </a:r>
            <a:r>
              <a:rPr lang="en-US" b="1" i="1" dirty="0"/>
              <a:t>Vision</a:t>
            </a:r>
            <a:r>
              <a:rPr lang="ar-OM" b="1" dirty="0"/>
              <a:t>)</a:t>
            </a:r>
            <a:endParaRPr lang="en-US" b="1" dirty="0"/>
          </a:p>
          <a:p>
            <a:pPr lvl="0" algn="just"/>
            <a:r>
              <a:rPr lang="ar-OM" b="1" dirty="0"/>
              <a:t>الإحساس بقيمة التعلم (</a:t>
            </a:r>
            <a:r>
              <a:rPr lang="en-US" b="1" i="1" dirty="0"/>
              <a:t>Value of education</a:t>
            </a:r>
            <a:r>
              <a:rPr lang="ar-OM" b="1" dirty="0"/>
              <a:t>)</a:t>
            </a:r>
            <a:endParaRPr lang="en-US" b="1" dirty="0"/>
          </a:p>
          <a:p>
            <a:pPr algn="just"/>
            <a:r>
              <a:rPr lang="ar-OM" b="1" dirty="0"/>
              <a:t>التخطيط الاستراتيجي ( </a:t>
            </a:r>
            <a:r>
              <a:rPr lang="en-US" b="1" i="1" dirty="0"/>
              <a:t>Strategic planning</a:t>
            </a:r>
            <a:endParaRPr lang="ar-EG" b="1" dirty="0"/>
          </a:p>
        </p:txBody>
      </p:sp>
    </p:spTree>
    <p:extLst>
      <p:ext uri="{BB962C8B-B14F-4D97-AF65-F5344CB8AC3E}">
        <p14:creationId xmlns:p14="http://schemas.microsoft.com/office/powerpoint/2010/main" val="20156157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lstStyle/>
          <a:p>
            <a:pPr marL="0" indent="0" algn="just">
              <a:buNone/>
            </a:pPr>
            <a:r>
              <a:rPr lang="ar-EG" b="1" dirty="0" smtClean="0"/>
              <a:t> </a:t>
            </a:r>
            <a:r>
              <a:rPr lang="ar-OM" b="1" dirty="0" smtClean="0"/>
              <a:t>والمتأمل </a:t>
            </a:r>
            <a:r>
              <a:rPr lang="ar-OM" b="1" dirty="0"/>
              <a:t>للمقومات الأربع السابقة يجد أنها لكي تتحقق علي أرض الواقع لابد من الإيمان بمجموعة من المبادئ تتمثل فيما يلي:</a:t>
            </a:r>
            <a:endParaRPr lang="en-US" b="1" dirty="0"/>
          </a:p>
          <a:p>
            <a:pPr marL="0" indent="0" algn="just">
              <a:buNone/>
            </a:pPr>
            <a:r>
              <a:rPr lang="ar-EG" b="1" dirty="0"/>
              <a:t>1</a:t>
            </a:r>
            <a:r>
              <a:rPr lang="ar-OM" b="1" dirty="0" smtClean="0"/>
              <a:t>-  </a:t>
            </a:r>
            <a:r>
              <a:rPr lang="ar-OM" b="1" dirty="0"/>
              <a:t>العقلانية  : حيث يؤكد هذا المحور علي سيادة العقل باعتباره السيد الأول الذي ينبغي أن يطاع ، وعلي الإنسان أن يكون جريئا في استخدام عقله ، حيث أن الدول التي أعلت من شأن العقل هي التي علا شأنها في طريق التقدم </a:t>
            </a:r>
            <a:r>
              <a:rPr lang="ar-OM" b="1" dirty="0" smtClean="0"/>
              <a:t>والازدهار</a:t>
            </a:r>
            <a:r>
              <a:rPr lang="ar-EG" b="1" dirty="0" smtClean="0"/>
              <a:t>.</a:t>
            </a:r>
            <a:endParaRPr lang="ar-EG" b="1" dirty="0"/>
          </a:p>
        </p:txBody>
      </p:sp>
    </p:spTree>
    <p:extLst>
      <p:ext uri="{BB962C8B-B14F-4D97-AF65-F5344CB8AC3E}">
        <p14:creationId xmlns:p14="http://schemas.microsoft.com/office/powerpoint/2010/main" val="41532764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normAutofit lnSpcReduction="10000"/>
          </a:bodyPr>
          <a:lstStyle/>
          <a:p>
            <a:pPr algn="just"/>
            <a:r>
              <a:rPr lang="ar-OM" b="1" dirty="0"/>
              <a:t>المعرفة قوة  : حيث يؤكد ( فرنسيس بيكون ) علي أن المعرفة قوة، والتأكيد علي أن المعرفة هي الإنسان . حيث أن التكنولوجيا تدور حول حياة الإنسان وأسلوبه </a:t>
            </a:r>
            <a:r>
              <a:rPr lang="ar-OM" b="1" dirty="0" err="1"/>
              <a:t>التفكيري</a:t>
            </a:r>
            <a:r>
              <a:rPr lang="ar-OM" b="1" dirty="0"/>
              <a:t> . ويضيف (رسل ) أن القيمة الأخلاقية للمعرفة تتبدي من خلال كون الإنسان هو الكائن الوحيد القادر علي التطور الموجه الهادف . فنحن نعيش في عصر القوة ، فالقوة حق ، والحق ضائع مالم تتوافر طرق للدفاع عنه ، وان القوة هي أداة السيطرة والهيمنة . والمعرفة هي القوة التي تحمي السلام وتقويه وتدعمه ، والقوة هي القدرة علي إنتاج المعرفة واستثمارها . </a:t>
            </a:r>
            <a:endParaRPr lang="en-US" b="1" dirty="0"/>
          </a:p>
          <a:p>
            <a:endParaRPr lang="ar-EG" dirty="0"/>
          </a:p>
        </p:txBody>
      </p:sp>
    </p:spTree>
    <p:extLst>
      <p:ext uri="{BB962C8B-B14F-4D97-AF65-F5344CB8AC3E}">
        <p14:creationId xmlns:p14="http://schemas.microsoft.com/office/powerpoint/2010/main" val="7504179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normAutofit fontScale="92500" lnSpcReduction="10000"/>
          </a:bodyPr>
          <a:lstStyle/>
          <a:p>
            <a:pPr algn="just"/>
            <a:r>
              <a:rPr lang="ar-OM" b="1" dirty="0"/>
              <a:t>تجاوز </a:t>
            </a:r>
            <a:r>
              <a:rPr lang="ar-OM" b="1" dirty="0" err="1"/>
              <a:t>الدوجماطيقية</a:t>
            </a:r>
            <a:r>
              <a:rPr lang="ar-OM" b="1" dirty="0"/>
              <a:t> : </a:t>
            </a:r>
            <a:r>
              <a:rPr lang="ar-OM" b="1" dirty="0" err="1"/>
              <a:t>فالدوجما</a:t>
            </a:r>
            <a:r>
              <a:rPr lang="ar-OM" b="1" dirty="0"/>
              <a:t> هي تعبير عن التعصب والانغلاق والجمود العقلي وثنائية التفكير والعدوان والتسلط . حيث تنمي </a:t>
            </a:r>
            <a:r>
              <a:rPr lang="ar-OM" b="1" dirty="0" err="1"/>
              <a:t>الدوجما</a:t>
            </a:r>
            <a:r>
              <a:rPr lang="ar-OM" b="1" dirty="0"/>
              <a:t> فكرة الجماعة الواحدة والرأي الواحد والفكرة الواحدة . ويؤكد (</a:t>
            </a:r>
            <a:r>
              <a:rPr lang="ar-OM" b="1" dirty="0" err="1"/>
              <a:t>دراكر</a:t>
            </a:r>
            <a:r>
              <a:rPr lang="ar-OM" b="1" dirty="0"/>
              <a:t>) انه لم يعد للسلاح الكلمة الأخيرة فعجزه ظهر في كثير من الحروب ، فأصبح للعقل الكلمة الأخيرة في حياة الأمم . </a:t>
            </a:r>
            <a:endParaRPr lang="ar-EG" b="1" dirty="0" smtClean="0"/>
          </a:p>
          <a:p>
            <a:pPr algn="just"/>
            <a:r>
              <a:rPr lang="ar-OM" b="1" dirty="0"/>
              <a:t>التسامح:</a:t>
            </a:r>
            <a:r>
              <a:rPr lang="ar-OM" dirty="0"/>
              <a:t> </a:t>
            </a:r>
            <a:r>
              <a:rPr lang="ar-OM" b="1" dirty="0"/>
              <a:t>جوهر التسامح هو حرية الفكر وحرية الاعتقاد. فالتسامح يعني أن تعدد الآراء أمر مشروع ، فالتباين في الأفكار يضفي علي الأفكار والأشياء معني وثراء وكذلك الإقرار بتفرد الإنسان واختلاف وحرية اعتقاده. </a:t>
            </a:r>
            <a:endParaRPr lang="ar-EG" b="1" dirty="0"/>
          </a:p>
        </p:txBody>
      </p:sp>
    </p:spTree>
    <p:extLst>
      <p:ext uri="{BB962C8B-B14F-4D97-AF65-F5344CB8AC3E}">
        <p14:creationId xmlns:p14="http://schemas.microsoft.com/office/powerpoint/2010/main" val="18598494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lstStyle/>
          <a:p>
            <a:pPr algn="just"/>
            <a:r>
              <a:rPr lang="ar-OM" b="1" dirty="0"/>
              <a:t>الحرية :</a:t>
            </a:r>
            <a:r>
              <a:rPr lang="ar-OM" dirty="0"/>
              <a:t> </a:t>
            </a:r>
            <a:r>
              <a:rPr lang="ar-OM" b="1" dirty="0"/>
              <a:t>لا معرفة بلا حرية ، فالعقل لا يستطيع أن يقدم إبداعاته الخلاقة بدون الحرية . فكلما زادت الحرية زاد تقدم العلوم . وحرية الإبداع هي ثورة علي المألوف وتجاوز ما هو قائم إلي ما ينبغي أن يكون ، فحرية الفكر تتحقق عن طريق الإصرار علي العلم وإتباع المنهج العلمي السليم . </a:t>
            </a:r>
            <a:endParaRPr lang="en-US" b="1" dirty="0"/>
          </a:p>
          <a:p>
            <a:pPr marL="0" indent="0" algn="just">
              <a:buNone/>
            </a:pPr>
            <a:endParaRPr lang="ar-EG" b="1" dirty="0"/>
          </a:p>
        </p:txBody>
      </p:sp>
    </p:spTree>
    <p:extLst>
      <p:ext uri="{BB962C8B-B14F-4D97-AF65-F5344CB8AC3E}">
        <p14:creationId xmlns:p14="http://schemas.microsoft.com/office/powerpoint/2010/main" val="39362591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normAutofit fontScale="85000" lnSpcReduction="10000"/>
          </a:bodyPr>
          <a:lstStyle/>
          <a:p>
            <a:pPr algn="just"/>
            <a:r>
              <a:rPr lang="ar-OM" b="1" dirty="0"/>
              <a:t>وثمة طرح آخر لمقومات مجتمع المعرفة يلتقي إلي حد كبير مع الطرح السابق ، حيث يحدد مقومات مجتمع المعرفة فيما يلي :</a:t>
            </a:r>
            <a:endParaRPr lang="en-US" b="1" dirty="0"/>
          </a:p>
          <a:p>
            <a:pPr lvl="0" algn="just"/>
            <a:r>
              <a:rPr lang="ar-OM" b="1" dirty="0"/>
              <a:t>المقوم العقلي: ويقصد به العقل الجمعي الذي يضم مخزونا من العادات الذهنية المتراكمة والمتوارثة من خبرات الأجيال ، وطرائق التفكير السائدة . ويتصف هذا المقوم بعدة خصائص تتمثل في المعالجة البينية للقضايا المعرفية وتكامل المجالات والتخصصات ، والتفكير </a:t>
            </a:r>
            <a:r>
              <a:rPr lang="ar-OM" b="1" dirty="0" err="1"/>
              <a:t>المنظومي</a:t>
            </a:r>
            <a:r>
              <a:rPr lang="ar-OM" b="1" dirty="0"/>
              <a:t> الذي يرفض الاستغراق في التفاصيل دون إدراك العلاقات الكلية . وكذلك الجسارة في خوض ما هو غير يقيني، وما هو غير ثابت وغير سائد عن القضايا التي لا تخالف منظومته القيمية والعقائدية السائدة . والانفتاح علي الرأي المخالف والمرونة في تغيير التصورات وفقا لقناعات أو دلائل جديدة . </a:t>
            </a:r>
            <a:endParaRPr lang="en-US" b="1" dirty="0"/>
          </a:p>
          <a:p>
            <a:endParaRPr lang="ar-EG" dirty="0"/>
          </a:p>
        </p:txBody>
      </p:sp>
    </p:spTree>
    <p:extLst>
      <p:ext uri="{BB962C8B-B14F-4D97-AF65-F5344CB8AC3E}">
        <p14:creationId xmlns:p14="http://schemas.microsoft.com/office/powerpoint/2010/main" val="34667768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lstStyle/>
          <a:p>
            <a:pPr lvl="0" algn="just"/>
            <a:r>
              <a:rPr lang="ar-OM" b="1" dirty="0"/>
              <a:t>المقوم اللغوي </a:t>
            </a:r>
            <a:r>
              <a:rPr lang="ar-OM" dirty="0"/>
              <a:t>: </a:t>
            </a:r>
            <a:r>
              <a:rPr lang="ar-OM" b="1" dirty="0"/>
              <a:t>ويقصد به اللغة بمعناها اللفظي الشفهي الكتابي المعروف ، باعتبار اللغة وعاء الفكر ويتصف هذا المقوم بمجموعة من الخصائص تتمثل في ضرورة وضوح الخلفية المعرفية والقدرة علي مواصلة التنظير . والقدرة علي مواصلة توليد المصطلحات وتوحيدها بشكل مستقل عن التبعية للثقافات </a:t>
            </a:r>
            <a:r>
              <a:rPr lang="ar-OM" b="1" dirty="0" err="1"/>
              <a:t>الأخري</a:t>
            </a:r>
            <a:r>
              <a:rPr lang="ar-OM" b="1" dirty="0"/>
              <a:t>. والقابلية للمعالجة الحاسوبية تحريرا وإعرابا وترجمة فضلا عن القدرة علي مواصلة التطوير المعجمي واستيعاب الوظائف والأنشطة الإنسانية المتجددة .</a:t>
            </a:r>
            <a:endParaRPr lang="en-US" b="1" dirty="0"/>
          </a:p>
          <a:p>
            <a:pPr algn="just"/>
            <a:endParaRPr lang="ar-EG" b="1" dirty="0"/>
          </a:p>
        </p:txBody>
      </p:sp>
    </p:spTree>
    <p:extLst>
      <p:ext uri="{BB962C8B-B14F-4D97-AF65-F5344CB8AC3E}">
        <p14:creationId xmlns:p14="http://schemas.microsoft.com/office/powerpoint/2010/main" val="2667781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ما الهدف من الفصل</a:t>
            </a:r>
            <a:endParaRPr lang="ar-EG" dirty="0"/>
          </a:p>
        </p:txBody>
      </p:sp>
      <p:sp>
        <p:nvSpPr>
          <p:cNvPr id="3" name="Content Placeholder 2"/>
          <p:cNvSpPr>
            <a:spLocks noGrp="1"/>
          </p:cNvSpPr>
          <p:nvPr>
            <p:ph idx="1"/>
          </p:nvPr>
        </p:nvSpPr>
        <p:spPr/>
        <p:txBody>
          <a:bodyPr/>
          <a:lstStyle/>
          <a:p>
            <a:pPr lvl="0"/>
            <a:r>
              <a:rPr lang="ar-EG" b="1" dirty="0"/>
              <a:t>أن يتعرف الطالب على مفهوم مجتمع المعرفة. </a:t>
            </a:r>
            <a:endParaRPr lang="en-US" dirty="0"/>
          </a:p>
          <a:p>
            <a:pPr lvl="0"/>
            <a:r>
              <a:rPr lang="ar-EG" b="1" dirty="0"/>
              <a:t>أن يتعرف الطالب على أبعاد مجتمع المعرفة. </a:t>
            </a:r>
            <a:endParaRPr lang="en-US" dirty="0"/>
          </a:p>
          <a:p>
            <a:pPr lvl="0"/>
            <a:r>
              <a:rPr lang="ar-EG" b="1" dirty="0"/>
              <a:t>أن يتعرف الطالب على خصائص مجتمع المعرفة. </a:t>
            </a:r>
            <a:endParaRPr lang="en-US" dirty="0"/>
          </a:p>
          <a:p>
            <a:pPr lvl="0"/>
            <a:r>
              <a:rPr lang="ar-EG" b="1" dirty="0"/>
              <a:t>أن يتعرف الطالب على مقومات مجتمع المعرفة. </a:t>
            </a:r>
            <a:endParaRPr lang="en-US" dirty="0"/>
          </a:p>
          <a:p>
            <a:pPr lvl="0"/>
            <a:r>
              <a:rPr lang="ar-EG" b="1" dirty="0"/>
              <a:t>أن يتعرف الطالب على متطلبات مجتمع المعرفة. </a:t>
            </a:r>
            <a:endParaRPr lang="en-US" dirty="0"/>
          </a:p>
          <a:p>
            <a:r>
              <a:rPr lang="ar-EG" b="1" dirty="0"/>
              <a:t>أن يتعرف الطالب على الأدوار المتجددة للمعلم </a:t>
            </a:r>
            <a:r>
              <a:rPr lang="ar-EG" b="1" dirty="0" err="1"/>
              <a:t>فى</a:t>
            </a:r>
            <a:r>
              <a:rPr lang="ar-EG" b="1" dirty="0"/>
              <a:t> ضوء متطلبات مجتمع المعرفة.</a:t>
            </a:r>
            <a:endParaRPr lang="ar-EG" dirty="0"/>
          </a:p>
        </p:txBody>
      </p:sp>
    </p:spTree>
    <p:extLst>
      <p:ext uri="{BB962C8B-B14F-4D97-AF65-F5344CB8AC3E}">
        <p14:creationId xmlns:p14="http://schemas.microsoft.com/office/powerpoint/2010/main" val="11666611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normAutofit fontScale="85000" lnSpcReduction="20000"/>
          </a:bodyPr>
          <a:lstStyle/>
          <a:p>
            <a:pPr algn="just"/>
            <a:r>
              <a:rPr lang="ar-OM" b="1" dirty="0"/>
              <a:t>مقوم التعلم : وهو المقوم الرئيس لهذا المجتمع ، فهو جوهر هذا المجتمع وصيغته النهائية </a:t>
            </a:r>
            <a:r>
              <a:rPr lang="ar-OM" b="1" dirty="0" err="1"/>
              <a:t>المبتغاه</a:t>
            </a:r>
            <a:r>
              <a:rPr lang="ar-OM" b="1" dirty="0"/>
              <a:t> ، ويقصد به المدى الواسع من فرص التعلم المتاحة لكل أفراد المجتمع علي تنوعهم واختلاف خصائصهم وظروفهم ، وهذه الفرص تتسع لتستوعب صيغ التعليم المتعددة النظامية وغير النظامية </a:t>
            </a:r>
            <a:r>
              <a:rPr lang="ar-OM" b="1" dirty="0" err="1"/>
              <a:t>واللانظامية</a:t>
            </a:r>
            <a:r>
              <a:rPr lang="ar-OM" b="1" dirty="0"/>
              <a:t> ، ويشمل كذلك جميع المراحل التعليمية ، والتعليم المستمر مدي الحياة. ويستند هذا المقوم علي عدة أسس تتمثل في : الإتاحة ، بمعني حصول كل فرد في المجتمع علي فرصته المناسبة من التعليم مهما كانت خصائصه . وكذلك الجودة والفاعلية ، بمعني توافر المعايير الكفيلة بأن تكون الفرص المتاحة مثمرة ويترتب عليها تعليم حقيقي وليس مجرد تحصيل للمعلومات . وأخيرا القابلية للاستثمار والتطبيق ، بمعني أن يكون التعليم موجها نحو الحياة   </a:t>
            </a:r>
            <a:r>
              <a:rPr lang="ar-OM" b="1" dirty="0" smtClean="0"/>
              <a:t>ومنا </a:t>
            </a:r>
            <a:r>
              <a:rPr lang="ar-OM" b="1" dirty="0"/>
              <a:t>شطها وممارستها وتطبيقاتها ، علاوة علي كونه غاية في حد ذاته </a:t>
            </a:r>
            <a:r>
              <a:rPr lang="ar-OM" dirty="0"/>
              <a:t>. </a:t>
            </a:r>
            <a:endParaRPr lang="ar-EG" dirty="0"/>
          </a:p>
        </p:txBody>
      </p:sp>
    </p:spTree>
    <p:extLst>
      <p:ext uri="{BB962C8B-B14F-4D97-AF65-F5344CB8AC3E}">
        <p14:creationId xmlns:p14="http://schemas.microsoft.com/office/powerpoint/2010/main" val="32055148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ما متطلبات مجتمع المعرفة</a:t>
            </a:r>
            <a:r>
              <a:rPr lang="ar-EG" dirty="0" smtClean="0"/>
              <a:t>؟</a:t>
            </a:r>
            <a:endParaRPr lang="ar-EG" dirty="0"/>
          </a:p>
        </p:txBody>
      </p:sp>
      <p:sp>
        <p:nvSpPr>
          <p:cNvPr id="3" name="Content Placeholder 2"/>
          <p:cNvSpPr>
            <a:spLocks noGrp="1"/>
          </p:cNvSpPr>
          <p:nvPr>
            <p:ph idx="1"/>
          </p:nvPr>
        </p:nvSpPr>
        <p:spPr/>
        <p:txBody>
          <a:bodyPr/>
          <a:lstStyle/>
          <a:p>
            <a:pPr lvl="1"/>
            <a:r>
              <a:rPr lang="ar-EG" b="1" dirty="0" smtClean="0"/>
              <a:t>المتطلبات </a:t>
            </a:r>
            <a:r>
              <a:rPr lang="ar-EG" b="1" dirty="0"/>
              <a:t>التربوية لمجتمع المعرفة :</a:t>
            </a:r>
            <a:endParaRPr lang="en-US" sz="2400" b="1" dirty="0"/>
          </a:p>
          <a:p>
            <a:pPr algn="just"/>
            <a:r>
              <a:rPr lang="ar-EG" b="1" dirty="0"/>
              <a:t>التطلع لتحقيق مجتمع المعرفة جعل مهمة التربية تزداد تعقيدا " فقد أضحت النظم التربوية اليوم وهي المسؤولة عن تكوين رأس المال البشري ذي النوعية الراقية الذي </a:t>
            </a:r>
            <a:r>
              <a:rPr lang="ar-EG" b="1" dirty="0" err="1"/>
              <a:t>تتطلبه</a:t>
            </a:r>
            <a:r>
              <a:rPr lang="ar-EG" b="1" dirty="0"/>
              <a:t> التنمية الشاملة، مسؤولة أيضا عن الإنسان ومستقبله، وهي مدعوة الآن أكثر من أي وقت مضى إلى تطوير ذاتها وتجديدها بما يجعلها أكثر قدرة على ملائمة ميول المتعلم واستعداداته وقدراته، وتلبية احتياجات التنمية الاقتصادية والاجتماعية، التي تتطور باستمرار. </a:t>
            </a:r>
            <a:endParaRPr lang="ar-EG" b="1" dirty="0"/>
          </a:p>
        </p:txBody>
      </p:sp>
    </p:spTree>
    <p:extLst>
      <p:ext uri="{BB962C8B-B14F-4D97-AF65-F5344CB8AC3E}">
        <p14:creationId xmlns:p14="http://schemas.microsoft.com/office/powerpoint/2010/main" val="21708911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normAutofit fontScale="85000" lnSpcReduction="20000"/>
          </a:bodyPr>
          <a:lstStyle/>
          <a:p>
            <a:pPr marL="342900" lvl="2" indent="-342900" algn="just">
              <a:lnSpc>
                <a:spcPct val="120000"/>
              </a:lnSpc>
            </a:pPr>
            <a:r>
              <a:rPr lang="ar-EG" sz="3000" b="1" dirty="0"/>
              <a:t>تأسيس نموذج معرفي عربي أصيل متفتح مستنير ، يعتمد علي صحيح الدين الإسلامي ،مع النهوض باللغة العربية وإطلاق نشاط بحثي معلوماتي جاد في ميدانها ، مع الاعتزاز بالتراث المعرفي العربي والانفتاح علي الثقافات الإنسانية الأخرى </a:t>
            </a:r>
            <a:r>
              <a:rPr lang="ar-EG" b="1" dirty="0"/>
              <a:t>.</a:t>
            </a:r>
            <a:endParaRPr lang="en-US" sz="2000" b="1" dirty="0"/>
          </a:p>
          <a:p>
            <a:pPr algn="just"/>
            <a:r>
              <a:rPr lang="ar-EG" b="1" dirty="0"/>
              <a:t>أن يتصف النظام التربوي بالمرونة والقدرة على تغيير هيكل عمليات التعليم والتعلم وفك ارتباطها بالمؤسسة التعليمية. وتتمثل مرونة النظام التعليمي في عدد سنوات الدراسة وفي محتواها بحيث تستجيب لحاجات المتعلمين المختلفة والمتجددة وفي انفتاح المدرسة دوما على عالم العمل وحاجاته وتطوير بنيتها ومناهجها وأساليبها تبعا لذلك. وكذلك أيضا في تنويع التعليم وتشعيبه وتيسير الانتقال بين الاختصاصات والفروع المختلفة، والقضاء على الحواجز بين التعليم النظامي وغير النظامي وتحقيق التكامل بينهما</a:t>
            </a:r>
            <a:endParaRPr lang="ar-EG" b="1" dirty="0"/>
          </a:p>
        </p:txBody>
      </p:sp>
    </p:spTree>
    <p:extLst>
      <p:ext uri="{BB962C8B-B14F-4D97-AF65-F5344CB8AC3E}">
        <p14:creationId xmlns:p14="http://schemas.microsoft.com/office/powerpoint/2010/main" val="40115635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lstStyle/>
          <a:p>
            <a:pPr marL="0" indent="0">
              <a:buNone/>
            </a:pPr>
            <a:r>
              <a:rPr lang="ar-EG" b="1" dirty="0" smtClean="0"/>
              <a:t>  </a:t>
            </a:r>
            <a:r>
              <a:rPr lang="ar-OM" b="1" dirty="0" smtClean="0"/>
              <a:t>المتطلبات </a:t>
            </a:r>
            <a:r>
              <a:rPr lang="ar-OM" b="1" dirty="0"/>
              <a:t>السياسية لمجتمع المعرفة  </a:t>
            </a:r>
            <a:r>
              <a:rPr lang="ar-OM" b="1" dirty="0" smtClean="0"/>
              <a:t>:</a:t>
            </a:r>
            <a:endParaRPr lang="ar-EG" b="1" dirty="0" smtClean="0"/>
          </a:p>
          <a:p>
            <a:pPr algn="just"/>
            <a:r>
              <a:rPr lang="ar-OM" b="1" dirty="0"/>
              <a:t>تعد حريات الرأي والتعبير والتنظيم هي الحريات الضامنة لجميع صنوف الحرية ومناخ الحرية متطلب جوهري لمجتمع المعرفة ، وهذه الحريات هي الضامنة لحيوية البحث العلمي والتطوير التقاني والتعبير الفني والأدبي . فإذا أردنا معرفة راقية في شتي مجالات الإبداع ،فالحرية لازمة ، وإذا أردنا تنمية إنسانية من خلال اكتساب المعرفة ، فالحرية </a:t>
            </a:r>
            <a:r>
              <a:rPr lang="ar-OM" b="1" dirty="0" err="1"/>
              <a:t>لاغني</a:t>
            </a:r>
            <a:r>
              <a:rPr lang="ar-OM" b="1" dirty="0"/>
              <a:t> عنها </a:t>
            </a:r>
            <a:r>
              <a:rPr lang="ar-OM" dirty="0"/>
              <a:t>. </a:t>
            </a:r>
            <a:endParaRPr lang="ar-EG" dirty="0"/>
          </a:p>
        </p:txBody>
      </p:sp>
    </p:spTree>
    <p:extLst>
      <p:ext uri="{BB962C8B-B14F-4D97-AF65-F5344CB8AC3E}">
        <p14:creationId xmlns:p14="http://schemas.microsoft.com/office/powerpoint/2010/main" val="8945368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normAutofit fontScale="85000" lnSpcReduction="10000"/>
          </a:bodyPr>
          <a:lstStyle/>
          <a:p>
            <a:pPr algn="just"/>
            <a:r>
              <a:rPr lang="ar-OM" dirty="0"/>
              <a:t> </a:t>
            </a:r>
            <a:r>
              <a:rPr lang="ar-OM" b="1" dirty="0"/>
              <a:t>ويمثل الحكم الصالح ضمانة لعقلانية اتخاذ القرار ، مما يؤدي بدوره إلي تعزيز الطلب علي المعرفة في جميع قطاعات المجتمع ويدفع بعملية إنتاج المعرفة قدما . وهذا الحكم الصالح يقوم علي الأركان التالية :</a:t>
            </a:r>
            <a:endParaRPr lang="en-US" b="1" dirty="0"/>
          </a:p>
          <a:p>
            <a:pPr lvl="0" algn="just">
              <a:buFontTx/>
              <a:buChar char="-"/>
            </a:pPr>
            <a:r>
              <a:rPr lang="ar-OM" b="1" dirty="0" smtClean="0"/>
              <a:t>يصون </a:t>
            </a:r>
            <a:r>
              <a:rPr lang="ar-OM" b="1" dirty="0"/>
              <a:t>الحرية بما يضمن توسيع خيارات الناس . </a:t>
            </a:r>
            <a:endParaRPr lang="ar-EG" b="1" dirty="0" smtClean="0"/>
          </a:p>
          <a:p>
            <a:pPr marL="0" lvl="0" indent="0" algn="just">
              <a:buNone/>
            </a:pPr>
            <a:r>
              <a:rPr lang="ar-EG" b="1" dirty="0" smtClean="0"/>
              <a:t>-  </a:t>
            </a:r>
            <a:r>
              <a:rPr lang="ar-OM" b="1" dirty="0" smtClean="0"/>
              <a:t>يبني </a:t>
            </a:r>
            <a:r>
              <a:rPr lang="ar-OM" b="1" dirty="0"/>
              <a:t>علي التمثيل الشامل لعموم الناس . </a:t>
            </a:r>
            <a:endParaRPr lang="en-US" b="1" dirty="0"/>
          </a:p>
          <a:p>
            <a:pPr marL="0" lvl="0" indent="0" algn="just">
              <a:buNone/>
            </a:pPr>
            <a:r>
              <a:rPr lang="ar-EG" b="1" dirty="0" smtClean="0"/>
              <a:t> -  </a:t>
            </a:r>
            <a:r>
              <a:rPr lang="ar-OM" b="1" dirty="0" smtClean="0"/>
              <a:t>يقوم </a:t>
            </a:r>
            <a:r>
              <a:rPr lang="ar-OM" b="1" dirty="0"/>
              <a:t>علي المؤسساتية بجدارة .</a:t>
            </a:r>
            <a:endParaRPr lang="en-US" b="1" dirty="0"/>
          </a:p>
          <a:p>
            <a:pPr marL="0" lvl="0" indent="0" algn="just">
              <a:buNone/>
            </a:pPr>
            <a:r>
              <a:rPr lang="ar-EG" b="1" dirty="0" smtClean="0"/>
              <a:t> -  </a:t>
            </a:r>
            <a:r>
              <a:rPr lang="ar-OM" b="1" dirty="0" smtClean="0"/>
              <a:t>تعمل </a:t>
            </a:r>
            <a:r>
              <a:rPr lang="ar-OM" b="1" dirty="0"/>
              <a:t>مؤسساته بكفاءة وبشفافية مطلقة . </a:t>
            </a:r>
            <a:endParaRPr lang="en-US" b="1" dirty="0"/>
          </a:p>
          <a:p>
            <a:pPr marL="0" lvl="0" indent="0" algn="just">
              <a:buNone/>
            </a:pPr>
            <a:r>
              <a:rPr lang="ar-EG" b="1" dirty="0" smtClean="0"/>
              <a:t> -  </a:t>
            </a:r>
            <a:r>
              <a:rPr lang="ar-OM" b="1" dirty="0" smtClean="0"/>
              <a:t>تخضع </a:t>
            </a:r>
            <a:r>
              <a:rPr lang="ar-OM" b="1" dirty="0"/>
              <a:t>مؤسساته للمساءلة الفعالة من خلال تمثيل نيابي حر ونزيه . </a:t>
            </a:r>
            <a:endParaRPr lang="en-US" b="1" dirty="0"/>
          </a:p>
          <a:p>
            <a:pPr marL="0" lvl="0" indent="0" algn="just">
              <a:buNone/>
            </a:pPr>
            <a:r>
              <a:rPr lang="ar-EG" b="1" dirty="0" smtClean="0"/>
              <a:t> -  </a:t>
            </a:r>
            <a:r>
              <a:rPr lang="ar-OM" b="1" dirty="0" smtClean="0"/>
              <a:t>يسود </a:t>
            </a:r>
            <a:r>
              <a:rPr lang="ar-OM" b="1" dirty="0"/>
              <a:t>القانون المنصف والحامي للحرية علي حد سواء . </a:t>
            </a:r>
            <a:endParaRPr lang="ar-EG" b="1" dirty="0"/>
          </a:p>
        </p:txBody>
      </p:sp>
    </p:spTree>
    <p:extLst>
      <p:ext uri="{BB962C8B-B14F-4D97-AF65-F5344CB8AC3E}">
        <p14:creationId xmlns:p14="http://schemas.microsoft.com/office/powerpoint/2010/main" val="7470263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lstStyle/>
          <a:p>
            <a:pPr algn="just"/>
            <a:r>
              <a:rPr lang="ar-OM" b="1" dirty="0"/>
              <a:t>وتلعب السلطة السياسية دورا جوهريا في توجيه المجال المعرفي وتقدمه أو تخلفه ، وتعمل علي تدعيم النمط المعرفي الذي ينسجم مع توجهاتها وأهدافها .ومن ثم فإن إخضاع مؤسسات البحث العلمي للاستراتيجيات السياسية والصراع علي السلطة وتقديم مقاييس الولاء في إدارة هذه المؤسسات علي مقاييس الكفاءة والمعرفة ، وتقييد الحريات الفكرية والسياسية للباحثين يشكل السبب الرئيس لتخلف المنظومة المعرفية . </a:t>
            </a:r>
            <a:endParaRPr lang="en-US" b="1" dirty="0"/>
          </a:p>
          <a:p>
            <a:endParaRPr lang="ar-EG" dirty="0"/>
          </a:p>
        </p:txBody>
      </p:sp>
    </p:spTree>
    <p:extLst>
      <p:ext uri="{BB962C8B-B14F-4D97-AF65-F5344CB8AC3E}">
        <p14:creationId xmlns:p14="http://schemas.microsoft.com/office/powerpoint/2010/main" val="22793408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lstStyle/>
          <a:p>
            <a:pPr algn="just"/>
            <a:r>
              <a:rPr lang="ar-EG" b="1" dirty="0"/>
              <a:t>خلاصة القول </a:t>
            </a:r>
            <a:r>
              <a:rPr lang="ar-OM" b="1" dirty="0"/>
              <a:t>فإن تأسيس مجال سياسي مستقل في الوطن العربي يكتسي أهمية كبري في إقامة مجتمع المعرفة .ومع ذلك فإن هذا التأسيس يحسم مع غياب حكم المؤسسات وهو الحلقة المفقودة في حفز إقامة مجتمع المعرفة . </a:t>
            </a:r>
            <a:endParaRPr lang="ar-EG" b="1" dirty="0"/>
          </a:p>
        </p:txBody>
      </p:sp>
    </p:spTree>
    <p:extLst>
      <p:ext uri="{BB962C8B-B14F-4D97-AF65-F5344CB8AC3E}">
        <p14:creationId xmlns:p14="http://schemas.microsoft.com/office/powerpoint/2010/main" val="9934454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a:t>سادساً : أدوار معلم المستقبل </a:t>
            </a:r>
            <a:endParaRPr lang="ar-EG" dirty="0"/>
          </a:p>
        </p:txBody>
      </p:sp>
      <p:sp>
        <p:nvSpPr>
          <p:cNvPr id="3" name="Content Placeholder 2"/>
          <p:cNvSpPr>
            <a:spLocks noGrp="1"/>
          </p:cNvSpPr>
          <p:nvPr>
            <p:ph idx="1"/>
          </p:nvPr>
        </p:nvSpPr>
        <p:spPr/>
        <p:txBody>
          <a:bodyPr/>
          <a:lstStyle/>
          <a:p>
            <a:pPr lvl="0" algn="just"/>
            <a:r>
              <a:rPr lang="ar-EG" b="1" dirty="0"/>
              <a:t>يتوقع من معلم المستقبل أن يستند </a:t>
            </a:r>
            <a:r>
              <a:rPr lang="ar-EG" b="1" dirty="0" err="1"/>
              <a:t>فى</a:t>
            </a:r>
            <a:r>
              <a:rPr lang="ar-EG" b="1" dirty="0"/>
              <a:t> عمله وممارساته وسلوكه إلى قاعدة فكرية  متينة , وعقيدة إيمانية قوية , تنبثق عن الإيمان بالله تعالى والفهم </a:t>
            </a:r>
            <a:r>
              <a:rPr lang="ar-EG" b="1" dirty="0" err="1"/>
              <a:t>الحقيقى</a:t>
            </a:r>
            <a:r>
              <a:rPr lang="ar-EG" b="1" dirty="0"/>
              <a:t> </a:t>
            </a:r>
            <a:r>
              <a:rPr lang="ar-EG" b="1" dirty="0" smtClean="0"/>
              <a:t>للإسلام </a:t>
            </a:r>
            <a:r>
              <a:rPr lang="ar-EG" b="1" dirty="0"/>
              <a:t>كنظام فكرى </a:t>
            </a:r>
            <a:r>
              <a:rPr lang="ar-EG" b="1" dirty="0" err="1"/>
              <a:t>سلوكى</a:t>
            </a:r>
            <a:r>
              <a:rPr lang="ar-EG" b="1" dirty="0"/>
              <a:t> يحترم الإنسان, ويعلى من مكانة العقل 0 ويحض على العلم والعمل والخلق القويم , ومن الإدراك </a:t>
            </a:r>
            <a:r>
              <a:rPr lang="ar-EG" b="1" dirty="0" err="1"/>
              <a:t>الحقيقى</a:t>
            </a:r>
            <a:r>
              <a:rPr lang="ar-EG" b="1" dirty="0"/>
              <a:t> للإسلام كنظام </a:t>
            </a:r>
            <a:r>
              <a:rPr lang="ar-EG" b="1" dirty="0" err="1"/>
              <a:t>قيمى</a:t>
            </a:r>
            <a:r>
              <a:rPr lang="ar-EG" b="1" dirty="0"/>
              <a:t> متكامل يوفر مجموعة من القيم والمبادئ الصالحة </a:t>
            </a:r>
            <a:r>
              <a:rPr lang="ar-EG" b="1" dirty="0" err="1"/>
              <a:t>التى</a:t>
            </a:r>
            <a:r>
              <a:rPr lang="ar-EG" b="1" dirty="0"/>
              <a:t> تشكل ضمير الفرد والجماعة , من هذا المنطلق </a:t>
            </a:r>
            <a:r>
              <a:rPr lang="ar-EG" b="1" dirty="0" err="1"/>
              <a:t>ينبغى</a:t>
            </a:r>
            <a:r>
              <a:rPr lang="ar-EG" b="1" dirty="0"/>
              <a:t> على معلم المستقبل أن يتعامل مع ذاته وطلبته ومدرسته ومجتمعه </a:t>
            </a:r>
            <a:r>
              <a:rPr lang="ar-EG" b="1" dirty="0" err="1"/>
              <a:t>ووبلده</a:t>
            </a:r>
            <a:r>
              <a:rPr lang="ar-EG" b="1" dirty="0"/>
              <a:t> ككل 0</a:t>
            </a:r>
            <a:endParaRPr lang="en-US" b="1" dirty="0"/>
          </a:p>
          <a:p>
            <a:endParaRPr lang="ar-EG" dirty="0"/>
          </a:p>
        </p:txBody>
      </p:sp>
    </p:spTree>
    <p:extLst>
      <p:ext uri="{BB962C8B-B14F-4D97-AF65-F5344CB8AC3E}">
        <p14:creationId xmlns:p14="http://schemas.microsoft.com/office/powerpoint/2010/main" val="21817000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lstStyle/>
          <a:p>
            <a:pPr lvl="0" algn="just"/>
            <a:r>
              <a:rPr lang="ar-EG" b="1" dirty="0"/>
              <a:t>يتعين على معلم المستقبل أن يدرك ومن خلال نظرة نظمية ومنهجية علمية متطورة موقعه وأهمية دوره </a:t>
            </a:r>
            <a:r>
              <a:rPr lang="ar-EG" b="1" dirty="0" err="1"/>
              <a:t>فى</a:t>
            </a:r>
            <a:r>
              <a:rPr lang="ar-EG" b="1" dirty="0"/>
              <a:t> عصر </a:t>
            </a:r>
            <a:r>
              <a:rPr lang="ar-EG" b="1" dirty="0" err="1"/>
              <a:t>العولمه</a:t>
            </a:r>
            <a:r>
              <a:rPr lang="ar-EG" b="1" dirty="0"/>
              <a:t> والانفتاح أو يتفهم أنه جزء من أسرته ومدرسته </a:t>
            </a:r>
            <a:r>
              <a:rPr lang="ar-EG" b="1" dirty="0" err="1"/>
              <a:t>والتى</a:t>
            </a:r>
            <a:r>
              <a:rPr lang="ar-EG" b="1" dirty="0"/>
              <a:t> </a:t>
            </a:r>
            <a:r>
              <a:rPr lang="ar-EG" b="1" dirty="0" err="1"/>
              <a:t>هى</a:t>
            </a:r>
            <a:r>
              <a:rPr lang="ar-EG" b="1" dirty="0"/>
              <a:t> بدورها جزء من مجتمعه المحلى ومن ثم وطنه الأكبر 0 والذى هو بدوره جزء من العالم </a:t>
            </a:r>
            <a:r>
              <a:rPr lang="ar-EG" b="1" dirty="0" err="1"/>
              <a:t>العربى</a:t>
            </a:r>
            <a:r>
              <a:rPr lang="ar-EG" b="1" dirty="0"/>
              <a:t> ثم </a:t>
            </a:r>
            <a:r>
              <a:rPr lang="ar-EG" b="1" dirty="0" err="1"/>
              <a:t>الإسلامى</a:t>
            </a:r>
            <a:r>
              <a:rPr lang="ar-EG" b="1" dirty="0"/>
              <a:t> ثم العالم ككل , لكى يستطيع أن يحقق التوازن بين مقومات الشخصية الوطنية والقومية والإسلامية من جهة والانفتاح على الثقافات العالمية من جهة أخرى 0</a:t>
            </a:r>
            <a:endParaRPr lang="en-US" b="1" dirty="0"/>
          </a:p>
          <a:p>
            <a:endParaRPr lang="ar-EG" dirty="0"/>
          </a:p>
        </p:txBody>
      </p:sp>
    </p:spTree>
    <p:extLst>
      <p:ext uri="{BB962C8B-B14F-4D97-AF65-F5344CB8AC3E}">
        <p14:creationId xmlns:p14="http://schemas.microsoft.com/office/powerpoint/2010/main" val="8456272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lstStyle/>
          <a:p>
            <a:pPr algn="just"/>
            <a:r>
              <a:rPr lang="ar-EG" b="1" dirty="0"/>
              <a:t>يفترض أن يدرك معلم المستقبل أن دوره تغير فلم يعد قاصرا على التلقين وقياس مدى التخزين لهذه المعلومات </a:t>
            </a:r>
            <a:r>
              <a:rPr lang="ar-EG" b="1" dirty="0" err="1"/>
              <a:t>فى</a:t>
            </a:r>
            <a:r>
              <a:rPr lang="ar-EG" b="1" dirty="0"/>
              <a:t> أذهان طلابه واستعادتهم لها </a:t>
            </a:r>
            <a:r>
              <a:rPr lang="ar-EG" b="1" dirty="0" err="1"/>
              <a:t>فى</a:t>
            </a:r>
            <a:r>
              <a:rPr lang="ar-EG" b="1" dirty="0"/>
              <a:t> الاختيار , بل أصبح الميسر لعملية التعليم </a:t>
            </a:r>
            <a:r>
              <a:rPr lang="ar-EG" b="1" dirty="0" err="1"/>
              <a:t>الذاتى</a:t>
            </a:r>
            <a:r>
              <a:rPr lang="ar-EG" b="1" dirty="0"/>
              <a:t> للوصول إلى المعلومة وتدريب الطلبة على البحث عن المعلومة بأسهل الطرق وأسرعها وأسهلها وأحدثها وكذلك </a:t>
            </a:r>
            <a:r>
              <a:rPr lang="ar-EG" b="1" dirty="0" smtClean="0"/>
              <a:t>تدريب </a:t>
            </a:r>
            <a:r>
              <a:rPr lang="ar-EG" b="1" dirty="0"/>
              <a:t>الطلبة على التفكير </a:t>
            </a:r>
            <a:r>
              <a:rPr lang="ar-EG" b="1" dirty="0" err="1"/>
              <a:t>المنطقى</a:t>
            </a:r>
            <a:r>
              <a:rPr lang="ar-EG" b="1" dirty="0"/>
              <a:t> والابتكار والإبداع 0</a:t>
            </a:r>
            <a:endParaRPr lang="ar-EG" b="1" dirty="0"/>
          </a:p>
        </p:txBody>
      </p:sp>
    </p:spTree>
    <p:extLst>
      <p:ext uri="{BB962C8B-B14F-4D97-AF65-F5344CB8AC3E}">
        <p14:creationId xmlns:p14="http://schemas.microsoft.com/office/powerpoint/2010/main" val="1657378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المحاضرة الأولي </a:t>
            </a:r>
            <a:endParaRPr lang="ar-EG" b="1" dirty="0"/>
          </a:p>
        </p:txBody>
      </p:sp>
      <p:sp>
        <p:nvSpPr>
          <p:cNvPr id="3" name="Content Placeholder 2"/>
          <p:cNvSpPr>
            <a:spLocks noGrp="1"/>
          </p:cNvSpPr>
          <p:nvPr>
            <p:ph idx="1"/>
          </p:nvPr>
        </p:nvSpPr>
        <p:spPr/>
        <p:txBody>
          <a:bodyPr/>
          <a:lstStyle/>
          <a:p>
            <a:pPr marL="0" indent="0">
              <a:buNone/>
            </a:pPr>
            <a:r>
              <a:rPr lang="ar-EG" b="1" dirty="0" smtClean="0"/>
              <a:t>  سوف تتضمن هذه المحاضرة الإجابة عن الأهداف الثلاثة الأولي </a:t>
            </a:r>
            <a:r>
              <a:rPr lang="ar-EG" dirty="0" smtClean="0"/>
              <a:t>:</a:t>
            </a:r>
          </a:p>
          <a:p>
            <a:pPr lvl="0"/>
            <a:r>
              <a:rPr lang="ar-EG" b="1" dirty="0" smtClean="0"/>
              <a:t>أن يتعرف الطالب على مفهوم مجتمع المعرفة. </a:t>
            </a:r>
            <a:endParaRPr lang="en-US" dirty="0" smtClean="0"/>
          </a:p>
          <a:p>
            <a:pPr lvl="0"/>
            <a:r>
              <a:rPr lang="ar-EG" b="1" dirty="0" smtClean="0"/>
              <a:t>أن يتعرف الطالب على أبعاد مجتمع المعرفة. </a:t>
            </a:r>
            <a:endParaRPr lang="en-US" dirty="0" smtClean="0"/>
          </a:p>
          <a:p>
            <a:pPr lvl="0"/>
            <a:r>
              <a:rPr lang="ar-EG" b="1" dirty="0" smtClean="0"/>
              <a:t>أن يتعرف الطالب على خصائص مجتمع المعرفة. </a:t>
            </a:r>
            <a:endParaRPr lang="en-US" dirty="0" smtClean="0"/>
          </a:p>
          <a:p>
            <a:endParaRPr lang="ar-EG" dirty="0"/>
          </a:p>
        </p:txBody>
      </p:sp>
    </p:spTree>
    <p:extLst>
      <p:ext uri="{BB962C8B-B14F-4D97-AF65-F5344CB8AC3E}">
        <p14:creationId xmlns:p14="http://schemas.microsoft.com/office/powerpoint/2010/main" val="18800418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lstStyle/>
          <a:p>
            <a:pPr marL="0" indent="0">
              <a:buNone/>
            </a:pPr>
            <a:r>
              <a:rPr lang="ar-EG" b="1" dirty="0"/>
              <a:t> </a:t>
            </a:r>
            <a:r>
              <a:rPr lang="ar-EG" b="1" dirty="0" smtClean="0"/>
              <a:t> مما </a:t>
            </a:r>
            <a:r>
              <a:rPr lang="ar-EG" b="1" dirty="0"/>
              <a:t>سبق يمكن القول بأن المعلم </a:t>
            </a:r>
            <a:r>
              <a:rPr lang="ar-EG" b="1" dirty="0" err="1"/>
              <a:t>فى</a:t>
            </a:r>
            <a:r>
              <a:rPr lang="ar-EG" b="1" dirty="0"/>
              <a:t> العصر </a:t>
            </a:r>
            <a:r>
              <a:rPr lang="ar-EG" b="1" dirty="0" err="1"/>
              <a:t>التربوى</a:t>
            </a:r>
            <a:r>
              <a:rPr lang="ar-EG" b="1" dirty="0"/>
              <a:t> الحديث يقوم بعدة أدوار تربوية اجتماعية تساير روح العصر والتطور منها :</a:t>
            </a:r>
            <a:endParaRPr lang="en-US" dirty="0"/>
          </a:p>
          <a:p>
            <a:pPr lvl="0"/>
            <a:r>
              <a:rPr lang="ar-EG" b="1" dirty="0"/>
              <a:t> دور المعلم </a:t>
            </a:r>
            <a:r>
              <a:rPr lang="ar-EG" b="1" dirty="0" err="1"/>
              <a:t>فى</a:t>
            </a:r>
            <a:r>
              <a:rPr lang="ar-EG" b="1" dirty="0"/>
              <a:t> نقل المعرفة </a:t>
            </a:r>
            <a:r>
              <a:rPr lang="ar-EG" b="1" dirty="0" smtClean="0"/>
              <a:t>:</a:t>
            </a:r>
          </a:p>
          <a:p>
            <a:pPr lvl="0"/>
            <a:r>
              <a:rPr lang="ar-EG" b="1" dirty="0"/>
              <a:t>- دور المعلم </a:t>
            </a:r>
            <a:r>
              <a:rPr lang="ar-EG" b="1" dirty="0" err="1"/>
              <a:t>فى</a:t>
            </a:r>
            <a:r>
              <a:rPr lang="ar-EG" b="1" dirty="0"/>
              <a:t> رعاية النمو الشامل للطلاب </a:t>
            </a:r>
            <a:r>
              <a:rPr lang="ar-EG" b="1" dirty="0" smtClean="0"/>
              <a:t>:</a:t>
            </a:r>
          </a:p>
          <a:p>
            <a:pPr lvl="0"/>
            <a:r>
              <a:rPr lang="ar-EG" b="1" dirty="0"/>
              <a:t>دور المعلم </a:t>
            </a:r>
            <a:r>
              <a:rPr lang="ar-EG" b="1" dirty="0" err="1"/>
              <a:t>فى</a:t>
            </a:r>
            <a:r>
              <a:rPr lang="ar-EG" b="1" dirty="0"/>
              <a:t> تحمل مسؤولية الانضباط وحفظ النظام : </a:t>
            </a:r>
            <a:endParaRPr lang="ar-EG" b="1" dirty="0" smtClean="0"/>
          </a:p>
          <a:p>
            <a:pPr lvl="0"/>
            <a:r>
              <a:rPr lang="ar-EG" b="1" dirty="0"/>
              <a:t>دور المعلم </a:t>
            </a:r>
            <a:r>
              <a:rPr lang="ar-EG" b="1" dirty="0" smtClean="0"/>
              <a:t>كمسؤول </a:t>
            </a:r>
            <a:r>
              <a:rPr lang="ar-EG" b="1" dirty="0"/>
              <a:t>عن مستوى التحصيل والتقويم للطلاب:</a:t>
            </a:r>
            <a:endParaRPr lang="ar-EG" b="1" dirty="0" smtClean="0"/>
          </a:p>
          <a:p>
            <a:pPr lvl="0"/>
            <a:endParaRPr lang="en-US" dirty="0"/>
          </a:p>
          <a:p>
            <a:endParaRPr lang="ar-EG" dirty="0"/>
          </a:p>
        </p:txBody>
      </p:sp>
    </p:spTree>
    <p:extLst>
      <p:ext uri="{BB962C8B-B14F-4D97-AF65-F5344CB8AC3E}">
        <p14:creationId xmlns:p14="http://schemas.microsoft.com/office/powerpoint/2010/main" val="40352668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lstStyle/>
          <a:p>
            <a:r>
              <a:rPr lang="ar-EG" b="1" dirty="0"/>
              <a:t>هذا، لقد أصبحت مهنة المعلم مزيجا من مهام  القائد ومدير المشروع </a:t>
            </a:r>
            <a:r>
              <a:rPr lang="ar-EG" b="1" dirty="0" err="1"/>
              <a:t>البحثى</a:t>
            </a:r>
            <a:r>
              <a:rPr lang="ar-EG" b="1" dirty="0"/>
              <a:t> والناقد والموج</a:t>
            </a:r>
            <a:r>
              <a:rPr lang="ar-EG" dirty="0"/>
              <a:t>ه، </a:t>
            </a:r>
            <a:r>
              <a:rPr lang="ar-EG" b="1" dirty="0"/>
              <a:t>ويمكن إيجاز دور المعلم </a:t>
            </a:r>
            <a:r>
              <a:rPr lang="ar-EG" b="1" dirty="0" err="1"/>
              <a:t>فى</a:t>
            </a:r>
            <a:r>
              <a:rPr lang="ar-EG" b="1" dirty="0"/>
              <a:t> مدرسة المستقبل كما يلى : </a:t>
            </a:r>
            <a:endParaRPr lang="en-US" dirty="0"/>
          </a:p>
          <a:p>
            <a:r>
              <a:rPr lang="ar-EG" b="1" dirty="0" smtClean="0"/>
              <a:t>ميسر </a:t>
            </a:r>
            <a:r>
              <a:rPr lang="ar-EG" b="1" dirty="0"/>
              <a:t>للعمليات : </a:t>
            </a:r>
            <a:r>
              <a:rPr lang="en-US" b="1" dirty="0"/>
              <a:t>Process Facilitator </a:t>
            </a:r>
            <a:r>
              <a:rPr lang="ar-EG" b="1" dirty="0"/>
              <a:t> </a:t>
            </a:r>
            <a:endParaRPr lang="en-US" dirty="0"/>
          </a:p>
          <a:p>
            <a:r>
              <a:rPr lang="ar-EG" b="1" dirty="0"/>
              <a:t> مبسط للمحتوى :</a:t>
            </a:r>
            <a:r>
              <a:rPr lang="en-US" b="1" dirty="0"/>
              <a:t>Content Facilitator </a:t>
            </a:r>
            <a:endParaRPr lang="ar-EG" b="1" dirty="0" smtClean="0"/>
          </a:p>
          <a:p>
            <a:r>
              <a:rPr lang="ar-EG" b="1" dirty="0" smtClean="0"/>
              <a:t> </a:t>
            </a:r>
            <a:r>
              <a:rPr lang="ar-EG" b="1" dirty="0"/>
              <a:t>باحث  :</a:t>
            </a:r>
            <a:r>
              <a:rPr lang="en-US" b="1" dirty="0"/>
              <a:t>Researcher </a:t>
            </a:r>
            <a:endParaRPr lang="ar-EG" b="1" dirty="0" smtClean="0"/>
          </a:p>
          <a:p>
            <a:r>
              <a:rPr lang="ar-EG" b="1" dirty="0"/>
              <a:t>مصمم للخبرات التعليمية </a:t>
            </a:r>
            <a:endParaRPr lang="ar-EG" b="1" dirty="0" smtClean="0"/>
          </a:p>
          <a:p>
            <a:r>
              <a:rPr lang="ar-EG" b="1" dirty="0"/>
              <a:t>ناصح ومستشار </a:t>
            </a:r>
            <a:endParaRPr lang="ar-EG" dirty="0"/>
          </a:p>
        </p:txBody>
      </p:sp>
    </p:spTree>
    <p:extLst>
      <p:ext uri="{BB962C8B-B14F-4D97-AF65-F5344CB8AC3E}">
        <p14:creationId xmlns:p14="http://schemas.microsoft.com/office/powerpoint/2010/main" val="4440060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dirty="0"/>
          </a:p>
        </p:txBody>
      </p:sp>
      <p:sp>
        <p:nvSpPr>
          <p:cNvPr id="3" name="Content Placeholder 2"/>
          <p:cNvSpPr>
            <a:spLocks noGrp="1"/>
          </p:cNvSpPr>
          <p:nvPr>
            <p:ph idx="1"/>
          </p:nvPr>
        </p:nvSpPr>
        <p:spPr/>
        <p:txBody>
          <a:bodyPr/>
          <a:lstStyle/>
          <a:p>
            <a:pPr marL="0" indent="0">
              <a:buNone/>
            </a:pPr>
            <a:endParaRPr lang="ar-EG" dirty="0"/>
          </a:p>
        </p:txBody>
      </p:sp>
    </p:spTree>
    <p:extLst>
      <p:ext uri="{BB962C8B-B14F-4D97-AF65-F5344CB8AC3E}">
        <p14:creationId xmlns:p14="http://schemas.microsoft.com/office/powerpoint/2010/main" val="3179781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t>المحور الأول:  المنظور الفلسفي لمجتمع المعرفة</a:t>
            </a:r>
            <a:endParaRPr lang="ar-EG" dirty="0"/>
          </a:p>
        </p:txBody>
      </p:sp>
      <p:sp>
        <p:nvSpPr>
          <p:cNvPr id="3" name="Content Placeholder 2"/>
          <p:cNvSpPr>
            <a:spLocks noGrp="1"/>
          </p:cNvSpPr>
          <p:nvPr>
            <p:ph idx="1"/>
          </p:nvPr>
        </p:nvSpPr>
        <p:spPr/>
        <p:txBody>
          <a:bodyPr>
            <a:normAutofit fontScale="92500" lnSpcReduction="10000"/>
          </a:bodyPr>
          <a:lstStyle/>
          <a:p>
            <a:pPr algn="just"/>
            <a:r>
              <a:rPr lang="ar-EG" b="1" dirty="0" smtClean="0"/>
              <a:t>ماهية مجتمع المعرفة؟</a:t>
            </a:r>
          </a:p>
          <a:p>
            <a:pPr marL="0" indent="0" algn="just">
              <a:buNone/>
            </a:pPr>
            <a:r>
              <a:rPr lang="ar-EG" b="1" dirty="0"/>
              <a:t> </a:t>
            </a:r>
            <a:r>
              <a:rPr lang="ar-EG" b="1" dirty="0" smtClean="0"/>
              <a:t> </a:t>
            </a:r>
            <a:r>
              <a:rPr lang="ar-EG" b="1" dirty="0" smtClean="0"/>
              <a:t>يستعمل </a:t>
            </a:r>
            <a:r>
              <a:rPr lang="ar-EG" b="1" dirty="0"/>
              <a:t>مفهوم مجتمع المعرفة </a:t>
            </a:r>
            <a:r>
              <a:rPr lang="en-US" b="1" dirty="0"/>
              <a:t>Knowledge Society </a:t>
            </a:r>
            <a:r>
              <a:rPr lang="ar-EG" b="1" dirty="0"/>
              <a:t> للإشارة إلى المجتمعات الصناعية والمتقدمة </a:t>
            </a:r>
            <a:r>
              <a:rPr lang="ar-EG" b="1" dirty="0" err="1"/>
              <a:t>التى</a:t>
            </a:r>
            <a:r>
              <a:rPr lang="ar-EG" b="1" dirty="0"/>
              <a:t> تعتمد أكثر على المعرفة </a:t>
            </a:r>
            <a:r>
              <a:rPr lang="ar-EG" b="1" dirty="0" err="1"/>
              <a:t>فى</a:t>
            </a:r>
            <a:r>
              <a:rPr lang="ar-EG" b="1" dirty="0"/>
              <a:t> اقتصاداتها وإدارتها وفى صنع مستقبلها بدلاً من الاعتماد على </a:t>
            </a:r>
            <a:r>
              <a:rPr lang="ar-EG" b="1" dirty="0" err="1"/>
              <a:t>شئ</a:t>
            </a:r>
            <a:r>
              <a:rPr lang="ar-EG" b="1" dirty="0"/>
              <a:t> آخر ممثلاً </a:t>
            </a:r>
            <a:r>
              <a:rPr lang="ar-EG" b="1" dirty="0" err="1"/>
              <a:t>فى</a:t>
            </a:r>
            <a:r>
              <a:rPr lang="ar-EG" b="1" dirty="0"/>
              <a:t> العادات والتقاليد أو الحكمة الشخصية أو </a:t>
            </a:r>
            <a:r>
              <a:rPr lang="ar-EG" b="1" dirty="0" smtClean="0"/>
              <a:t>النباهة.</a:t>
            </a:r>
            <a:endParaRPr lang="en-US" b="1" dirty="0"/>
          </a:p>
          <a:p>
            <a:pPr marL="0" indent="0" algn="just">
              <a:buNone/>
            </a:pPr>
            <a:r>
              <a:rPr lang="ar-EG" b="1" dirty="0"/>
              <a:t> </a:t>
            </a:r>
            <a:r>
              <a:rPr lang="ar-EG" b="1" dirty="0" smtClean="0"/>
              <a:t>  </a:t>
            </a:r>
            <a:r>
              <a:rPr lang="ar-EG" b="1" dirty="0" smtClean="0"/>
              <a:t>ويشير </a:t>
            </a:r>
            <a:r>
              <a:rPr lang="ar-EG" b="1" dirty="0"/>
              <a:t>التقرير </a:t>
            </a:r>
            <a:r>
              <a:rPr lang="ar-EG" b="1" dirty="0" err="1"/>
              <a:t>العالمى</a:t>
            </a:r>
            <a:r>
              <a:rPr lang="ar-EG" b="1" dirty="0"/>
              <a:t> لليونسكو إلى أن مجتمع المعرفة، هو ذلك المجتمع الذى لديه القدرة على إنتاج المعلومات ومعالجتها ونقلها وبثها واستخدامها من أجل بناء وتطبيق المعرفة لتحقيق التنمية الإنسانية </a:t>
            </a:r>
            <a:r>
              <a:rPr lang="ar-EG" b="1" i="1" dirty="0"/>
              <a:t> </a:t>
            </a:r>
            <a:r>
              <a:rPr lang="ar-EG" b="1" dirty="0"/>
              <a:t>. </a:t>
            </a:r>
            <a:endParaRPr lang="en-US" b="1" dirty="0"/>
          </a:p>
          <a:p>
            <a:pPr marL="0" indent="0">
              <a:buNone/>
            </a:pPr>
            <a:endParaRPr lang="ar-EG" b="1" dirty="0"/>
          </a:p>
        </p:txBody>
      </p:sp>
    </p:spTree>
    <p:extLst>
      <p:ext uri="{BB962C8B-B14F-4D97-AF65-F5344CB8AC3E}">
        <p14:creationId xmlns:p14="http://schemas.microsoft.com/office/powerpoint/2010/main" val="11058221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lstStyle/>
          <a:p>
            <a:pPr algn="just"/>
            <a:r>
              <a:rPr lang="ar-EG" b="1" dirty="0"/>
              <a:t>ويرى (إدوارد بورتلاند) أن مجتمع المعرفة يمثل برنامجاً متكاملاً مخصصاً للفعل وأن ذلك الفعل سوف يتضمن التعليم </a:t>
            </a:r>
            <a:r>
              <a:rPr lang="ar-EG" b="1" dirty="0" smtClean="0"/>
              <a:t>والعلوم </a:t>
            </a:r>
            <a:r>
              <a:rPr lang="ar-EG" b="1" dirty="0"/>
              <a:t>والثقافة والاتصال </a:t>
            </a:r>
            <a:r>
              <a:rPr lang="ar-EG" b="1" dirty="0" smtClean="0"/>
              <a:t>مجتمعة </a:t>
            </a:r>
            <a:r>
              <a:rPr lang="ar-EG" b="1" dirty="0" err="1"/>
              <a:t>فى</a:t>
            </a:r>
            <a:r>
              <a:rPr lang="ar-EG" b="1" dirty="0"/>
              <a:t> وحدة متكاملة ومتماسكة</a:t>
            </a:r>
            <a:r>
              <a:rPr lang="ar-EG" b="1" dirty="0" smtClean="0"/>
              <a:t>، وأن </a:t>
            </a:r>
            <a:r>
              <a:rPr lang="ar-EG" b="1" dirty="0"/>
              <a:t>إنتاج المعرفة سوف يكون سلعة رابحة تحمل معها السيطرة السياسية والمكانة الاجتماعية والهيمنة الثقافية والاقتصادية على المجتمعات الأخرى </a:t>
            </a:r>
            <a:r>
              <a:rPr lang="ar-EG" b="1" i="1" dirty="0"/>
              <a:t>.</a:t>
            </a:r>
            <a:endParaRPr lang="ar-EG" b="1" dirty="0"/>
          </a:p>
        </p:txBody>
      </p:sp>
    </p:spTree>
    <p:extLst>
      <p:ext uri="{BB962C8B-B14F-4D97-AF65-F5344CB8AC3E}">
        <p14:creationId xmlns:p14="http://schemas.microsoft.com/office/powerpoint/2010/main" val="30010262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ما مراحل تطور مجتمع المعرفة</a:t>
            </a:r>
            <a:r>
              <a:rPr lang="ar-EG" dirty="0" smtClean="0"/>
              <a:t>؟</a:t>
            </a:r>
            <a:endParaRPr lang="ar-EG" dirty="0"/>
          </a:p>
        </p:txBody>
      </p:sp>
      <p:sp>
        <p:nvSpPr>
          <p:cNvPr id="3" name="Content Placeholder 2"/>
          <p:cNvSpPr>
            <a:spLocks noGrp="1"/>
          </p:cNvSpPr>
          <p:nvPr>
            <p:ph idx="1"/>
          </p:nvPr>
        </p:nvSpPr>
        <p:spPr/>
        <p:txBody>
          <a:bodyPr>
            <a:normAutofit lnSpcReduction="10000"/>
          </a:bodyPr>
          <a:lstStyle/>
          <a:p>
            <a:pPr marL="0" indent="0" algn="just">
              <a:buNone/>
            </a:pPr>
            <a:r>
              <a:rPr lang="ar-EG" dirty="0" smtClean="0"/>
              <a:t>  </a:t>
            </a:r>
            <a:r>
              <a:rPr lang="ar-EG" b="1" dirty="0" smtClean="0"/>
              <a:t>بنظرة </a:t>
            </a:r>
            <a:r>
              <a:rPr lang="ar-EG" b="1" dirty="0"/>
              <a:t>تاريخية فلقد مر مجتمع المعرفة بثلاث مراحل حتى تشكل بصورته الحالية</a:t>
            </a:r>
            <a:r>
              <a:rPr lang="ar-EG" b="1" i="1" dirty="0"/>
              <a:t>. </a:t>
            </a:r>
            <a:endParaRPr lang="en-US" b="1" dirty="0"/>
          </a:p>
          <a:p>
            <a:pPr lvl="0" algn="just"/>
            <a:r>
              <a:rPr lang="ar-EG" b="1" dirty="0"/>
              <a:t>المرحلة الأولى : كانت </a:t>
            </a:r>
            <a:r>
              <a:rPr lang="ar-EG" b="1" dirty="0" err="1"/>
              <a:t>فى</a:t>
            </a:r>
            <a:r>
              <a:rPr lang="ar-EG" b="1" dirty="0"/>
              <a:t> بداية السبعينيات وحتى بداية التسعينات من القرن </a:t>
            </a:r>
            <a:r>
              <a:rPr lang="ar-EG" b="1" dirty="0" err="1"/>
              <a:t>الماضى</a:t>
            </a:r>
            <a:r>
              <a:rPr lang="ar-EG" b="1" dirty="0"/>
              <a:t> 1970-1990، حيث حدثت نقلة نوعية </a:t>
            </a:r>
            <a:r>
              <a:rPr lang="ar-EG" b="1" dirty="0" err="1"/>
              <a:t>فى</a:t>
            </a:r>
            <a:r>
              <a:rPr lang="ar-EG" b="1" dirty="0"/>
              <a:t> مجال الاتصالات واتساع البنية التحتية لاستخدام تكنولوجيا الاتصالات إلى جانب تأسيس عدد من الهيئات والمنظمات </a:t>
            </a:r>
            <a:r>
              <a:rPr lang="ar-EG" b="1" dirty="0" err="1"/>
              <a:t>التى</a:t>
            </a:r>
            <a:r>
              <a:rPr lang="ar-EG" b="1" dirty="0"/>
              <a:t> عنيت بتطوير تكنولوجيا المعلومات، </a:t>
            </a:r>
            <a:r>
              <a:rPr lang="ar-EG" b="1" dirty="0" err="1"/>
              <a:t>ففى</a:t>
            </a:r>
            <a:r>
              <a:rPr lang="ar-EG" b="1" dirty="0"/>
              <a:t> اليابان تم تأسيس برنامج الجيل الخامس </a:t>
            </a:r>
            <a:r>
              <a:rPr lang="en-US" b="1" i="1" dirty="0"/>
              <a:t>(</a:t>
            </a:r>
            <a:r>
              <a:rPr lang="en-US" b="1" i="1" dirty="0" err="1"/>
              <a:t>Fifthe</a:t>
            </a:r>
            <a:r>
              <a:rPr lang="en-US" b="1" i="1" dirty="0"/>
              <a:t> generation) </a:t>
            </a:r>
            <a:r>
              <a:rPr lang="ar-EG" b="1" dirty="0"/>
              <a:t> من الحاسبات. </a:t>
            </a:r>
            <a:endParaRPr lang="en-US" b="1" dirty="0"/>
          </a:p>
          <a:p>
            <a:endParaRPr lang="ar-EG" dirty="0"/>
          </a:p>
        </p:txBody>
      </p:sp>
    </p:spTree>
    <p:extLst>
      <p:ext uri="{BB962C8B-B14F-4D97-AF65-F5344CB8AC3E}">
        <p14:creationId xmlns:p14="http://schemas.microsoft.com/office/powerpoint/2010/main" val="18518372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lstStyle/>
          <a:p>
            <a:pPr lvl="0" algn="just"/>
            <a:r>
              <a:rPr lang="ar-EG" b="1" dirty="0" smtClean="0"/>
              <a:t>المرحلة الثانية : </a:t>
            </a:r>
            <a:r>
              <a:rPr lang="ar-EG" b="1" dirty="0" err="1" smtClean="0"/>
              <a:t>والتى</a:t>
            </a:r>
            <a:r>
              <a:rPr lang="ar-EG" b="1" dirty="0" smtClean="0"/>
              <a:t> ظهرت </a:t>
            </a:r>
            <a:r>
              <a:rPr lang="ar-EG" b="1" dirty="0" err="1" smtClean="0"/>
              <a:t>فى</a:t>
            </a:r>
            <a:r>
              <a:rPr lang="ar-EG" b="1" dirty="0" smtClean="0"/>
              <a:t> </a:t>
            </a:r>
            <a:r>
              <a:rPr lang="ar-EG" b="1" dirty="0" err="1" smtClean="0"/>
              <a:t>عامى</a:t>
            </a:r>
            <a:r>
              <a:rPr lang="ar-EG" b="1" dirty="0" smtClean="0"/>
              <a:t> 91-1992 متزامنة مع الحملة الانتخابية للرئاسة الأمريكية عندما طرح "آل جور" </a:t>
            </a:r>
            <a:r>
              <a:rPr lang="ar-EG" b="1" dirty="0" err="1" smtClean="0"/>
              <a:t>فى</a:t>
            </a:r>
            <a:r>
              <a:rPr lang="ar-EG" b="1" dirty="0" smtClean="0"/>
              <a:t> مشروعه الانتخابي فكرة  البنية التحتية الوطنية للمعلومات" كنقطة تحول نحو المستقبل. وقد مهدت هذه الفكرة وبخطى حثيثة إلى بزوغ الموجة الثالثة والحالية </a:t>
            </a:r>
            <a:r>
              <a:rPr lang="ar-EG" b="1" dirty="0" err="1" smtClean="0"/>
              <a:t>والتى</a:t>
            </a:r>
            <a:r>
              <a:rPr lang="ar-EG" b="1" dirty="0" smtClean="0"/>
              <a:t> اتسمت بظهور مجتمع المعرفة. </a:t>
            </a:r>
            <a:endParaRPr lang="en-US" b="1" dirty="0" smtClean="0"/>
          </a:p>
          <a:p>
            <a:endParaRPr lang="ar-EG" dirty="0"/>
          </a:p>
        </p:txBody>
      </p:sp>
    </p:spTree>
    <p:extLst>
      <p:ext uri="{BB962C8B-B14F-4D97-AF65-F5344CB8AC3E}">
        <p14:creationId xmlns:p14="http://schemas.microsoft.com/office/powerpoint/2010/main" val="32538899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lstStyle/>
          <a:p>
            <a:pPr lvl="0" algn="just"/>
            <a:r>
              <a:rPr lang="ar-EG" b="1" dirty="0"/>
              <a:t>المرحلة الثالثة : وتعتبر امتداداً للمرحلة الثانية، حيث شهد العالم انتشاراً واسعاً للإنترنت واستخداماته بشكل عمق الحاجة إلى وجود تشريعات تحكم ها المجال. وقد تبين أن صياغة هذه التشريعات لا يمكن أن تتم بعيداً عن المجتمع ومكوناته. لذا لم تصبح اهتمامات هذه المرحلة مقتصرة على الطابع المحض لتكنولوجيا المعلومات فحسب، بل شملت مجالات عديدة منها التفاعل الاجتماعي والهوية والأخلاق والدين والأسرة وغيرها من المواضيع. </a:t>
            </a:r>
            <a:endParaRPr lang="en-US" b="1" dirty="0"/>
          </a:p>
          <a:p>
            <a:endParaRPr lang="ar-EG" dirty="0"/>
          </a:p>
        </p:txBody>
      </p:sp>
    </p:spTree>
    <p:extLst>
      <p:ext uri="{BB962C8B-B14F-4D97-AF65-F5344CB8AC3E}">
        <p14:creationId xmlns:p14="http://schemas.microsoft.com/office/powerpoint/2010/main" val="26455060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2724</Words>
  <Application>Microsoft Office PowerPoint</Application>
  <PresentationFormat>On-screen Show (4:3)</PresentationFormat>
  <Paragraphs>144</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الفصل السادس</vt:lpstr>
      <vt:lpstr>القائمون بالتدريس</vt:lpstr>
      <vt:lpstr>ما الهدف من الفصل</vt:lpstr>
      <vt:lpstr>المحاضرة الأولي </vt:lpstr>
      <vt:lpstr>المحور الأول:  المنظور الفلسفي لمجتمع المعرفة</vt:lpstr>
      <vt:lpstr>تابع</vt:lpstr>
      <vt:lpstr>ما مراحل تطور مجتمع المعرفة؟</vt:lpstr>
      <vt:lpstr>تابع</vt:lpstr>
      <vt:lpstr>تابع</vt:lpstr>
      <vt:lpstr>ما أبعاد مجتمع المعرفة</vt:lpstr>
      <vt:lpstr>تابع</vt:lpstr>
      <vt:lpstr>تابع</vt:lpstr>
      <vt:lpstr>ما أهم خصائص مجتمع المعرفة؟</vt:lpstr>
      <vt:lpstr>تابع</vt:lpstr>
      <vt:lpstr>تابع</vt:lpstr>
      <vt:lpstr>تابع</vt:lpstr>
      <vt:lpstr>تابع</vt:lpstr>
      <vt:lpstr>تابع</vt:lpstr>
      <vt:lpstr>ما مقومات المنظمة المتعلمة؟</vt:lpstr>
      <vt:lpstr>تابع</vt:lpstr>
      <vt:lpstr>المحاضرة الثانية</vt:lpstr>
      <vt:lpstr>ما مقومات مجتمع المعرفة؟</vt:lpstr>
      <vt:lpstr>تابع</vt:lpstr>
      <vt:lpstr>تابع</vt:lpstr>
      <vt:lpstr>تابع</vt:lpstr>
      <vt:lpstr>تابع</vt:lpstr>
      <vt:lpstr>تابع</vt:lpstr>
      <vt:lpstr>تابع</vt:lpstr>
      <vt:lpstr>تابع</vt:lpstr>
      <vt:lpstr>تابع</vt:lpstr>
      <vt:lpstr>ما متطلبات مجتمع المعرفة؟</vt:lpstr>
      <vt:lpstr>تابع</vt:lpstr>
      <vt:lpstr>تابع</vt:lpstr>
      <vt:lpstr>تابع</vt:lpstr>
      <vt:lpstr>تابع</vt:lpstr>
      <vt:lpstr>تابع</vt:lpstr>
      <vt:lpstr>سادساً : أدوار معلم المستقبل </vt:lpstr>
      <vt:lpstr>تابع</vt:lpstr>
      <vt:lpstr>تابع</vt:lpstr>
      <vt:lpstr>تابع</vt:lpstr>
      <vt:lpstr>تابع</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السادس</dc:title>
  <dc:creator>Dr. Ahmed</dc:creator>
  <cp:lastModifiedBy>Dr. Ahmed</cp:lastModifiedBy>
  <cp:revision>42</cp:revision>
  <dcterms:created xsi:type="dcterms:W3CDTF">2020-03-17T20:44:27Z</dcterms:created>
  <dcterms:modified xsi:type="dcterms:W3CDTF">2020-03-18T12:20:42Z</dcterms:modified>
</cp:coreProperties>
</file>